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7" r:id="rId5"/>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94660"/>
  </p:normalViewPr>
  <p:slideViewPr>
    <p:cSldViewPr snapToGrid="0" snapToObjects="1">
      <p:cViewPr varScale="1">
        <p:scale>
          <a:sx n="90" d="100"/>
          <a:sy n="90" d="100"/>
        </p:scale>
        <p:origin x="-456" y="-112"/>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8BA47-5EEC-4049-85C0-F2816CC03E3C}" type="doc">
      <dgm:prSet loTypeId="urn:microsoft.com/office/officeart/2005/8/layout/default#5" loCatId="" qsTypeId="urn:microsoft.com/office/officeart/2005/8/quickstyle/simple2" qsCatId="simple" csTypeId="urn:microsoft.com/office/officeart/2005/8/colors/colorful3" csCatId="colorful" phldr="1"/>
      <dgm:spPr/>
    </dgm:pt>
    <dgm:pt modelId="{6A093699-3F12-CA40-88DE-1C68BC5A106B}">
      <dgm:prSet phldrT="[Text]" custT="1"/>
      <dgm:spPr/>
      <dgm:t>
        <a:bodyPr/>
        <a:lstStyle/>
        <a:p>
          <a:r>
            <a:rPr lang="es-MX" sz="1800" b="0" i="0" dirty="0" smtClean="0">
              <a:latin typeface="Calibri"/>
              <a:cs typeface="Calibri"/>
            </a:rPr>
            <a:t>AMIGABLES Y SOCIABLES</a:t>
          </a:r>
        </a:p>
      </dgm:t>
    </dgm:pt>
    <dgm:pt modelId="{4182186B-B7B8-FB46-A806-DBD621520A1A}" type="parTrans" cxnId="{9CEA31A0-D33F-9A43-A22E-3EED2F0E3A2C}">
      <dgm:prSet/>
      <dgm:spPr/>
      <dgm:t>
        <a:bodyPr/>
        <a:lstStyle/>
        <a:p>
          <a:endParaRPr lang="en-US" sz="1800" dirty="0">
            <a:latin typeface="Calibri"/>
            <a:cs typeface="Calibri"/>
          </a:endParaRPr>
        </a:p>
      </dgm:t>
    </dgm:pt>
    <dgm:pt modelId="{93C6842A-4CC5-1B41-A5A6-4DB237BECAE3}" type="sibTrans" cxnId="{9CEA31A0-D33F-9A43-A22E-3EED2F0E3A2C}">
      <dgm:prSet/>
      <dgm:spPr/>
      <dgm:t>
        <a:bodyPr/>
        <a:lstStyle/>
        <a:p>
          <a:endParaRPr lang="en-US" sz="1800" dirty="0">
            <a:latin typeface="Calibri"/>
            <a:cs typeface="Calibri"/>
          </a:endParaRPr>
        </a:p>
      </dgm:t>
    </dgm:pt>
    <dgm:pt modelId="{1A443FCE-5007-564A-908E-9D02CEE9ECCA}">
      <dgm:prSet phldrT="[Text]" custT="1"/>
      <dgm:spPr/>
      <dgm:t>
        <a:bodyPr/>
        <a:lstStyle/>
        <a:p>
          <a:r>
            <a:rPr lang="es-MX" sz="1800" b="0" i="0" dirty="0" smtClean="0">
              <a:latin typeface="Calibri"/>
              <a:cs typeface="Calibri"/>
            </a:rPr>
            <a:t>CON BUENOS CONTACTOS</a:t>
          </a:r>
        </a:p>
      </dgm:t>
    </dgm:pt>
    <dgm:pt modelId="{4172CBFE-15BC-634E-A1A8-579F34BEED2E}" type="parTrans" cxnId="{44F58059-8DB0-3B4F-907C-C13393AC47F2}">
      <dgm:prSet/>
      <dgm:spPr/>
      <dgm:t>
        <a:bodyPr/>
        <a:lstStyle/>
        <a:p>
          <a:endParaRPr lang="en-US" sz="1800" dirty="0">
            <a:latin typeface="Calibri"/>
            <a:cs typeface="Calibri"/>
          </a:endParaRPr>
        </a:p>
      </dgm:t>
    </dgm:pt>
    <dgm:pt modelId="{3CF02092-6573-164B-8F84-8D9D9B6A1A0B}" type="sibTrans" cxnId="{44F58059-8DB0-3B4F-907C-C13393AC47F2}">
      <dgm:prSet/>
      <dgm:spPr/>
      <dgm:t>
        <a:bodyPr/>
        <a:lstStyle/>
        <a:p>
          <a:endParaRPr lang="en-US" sz="1800" dirty="0">
            <a:latin typeface="Calibri"/>
            <a:cs typeface="Calibri"/>
          </a:endParaRPr>
        </a:p>
      </dgm:t>
    </dgm:pt>
    <dgm:pt modelId="{09F63011-09D6-854E-B773-C6EAB8CFABE3}">
      <dgm:prSet phldrT="[Text]" custT="1"/>
      <dgm:spPr/>
      <dgm:t>
        <a:bodyPr/>
        <a:lstStyle/>
        <a:p>
          <a:r>
            <a:rPr lang="es-MX" sz="1800" b="0" i="0" dirty="0" smtClean="0">
              <a:latin typeface="Calibri"/>
              <a:cs typeface="Calibri"/>
            </a:rPr>
            <a:t>JÓVENES EMPRENDEDORES</a:t>
          </a:r>
        </a:p>
      </dgm:t>
    </dgm:pt>
    <dgm:pt modelId="{E2E25ECF-24D9-1645-A3F3-BF0539CBC233}" type="parTrans" cxnId="{B8F550B7-83CE-8843-BE70-1B532BE410C8}">
      <dgm:prSet/>
      <dgm:spPr/>
      <dgm:t>
        <a:bodyPr/>
        <a:lstStyle/>
        <a:p>
          <a:endParaRPr lang="en-US" sz="1800" dirty="0">
            <a:latin typeface="Calibri"/>
            <a:cs typeface="Calibri"/>
          </a:endParaRPr>
        </a:p>
      </dgm:t>
    </dgm:pt>
    <dgm:pt modelId="{E562E749-ED8C-A046-9367-07DA3B5A9674}" type="sibTrans" cxnId="{B8F550B7-83CE-8843-BE70-1B532BE410C8}">
      <dgm:prSet/>
      <dgm:spPr/>
      <dgm:t>
        <a:bodyPr/>
        <a:lstStyle/>
        <a:p>
          <a:endParaRPr lang="en-US" sz="1800" dirty="0">
            <a:latin typeface="Calibri"/>
            <a:cs typeface="Calibri"/>
          </a:endParaRPr>
        </a:p>
      </dgm:t>
    </dgm:pt>
    <dgm:pt modelId="{BBDD237C-3C95-6546-8B9A-F2727ED6DEAD}">
      <dgm:prSet phldrT="[Text]" custT="1"/>
      <dgm:spPr/>
      <dgm:t>
        <a:bodyPr/>
        <a:lstStyle/>
        <a:p>
          <a:r>
            <a:rPr lang="es-MX" sz="1800" b="0" i="0" dirty="0" smtClean="0">
              <a:latin typeface="Calibri"/>
              <a:cs typeface="Calibri"/>
            </a:rPr>
            <a:t>ORGANIZADOS Y RESPONSABLES</a:t>
          </a:r>
        </a:p>
      </dgm:t>
    </dgm:pt>
    <dgm:pt modelId="{651E5EDE-53D3-FA40-9A08-04BC18B74916}" type="parTrans" cxnId="{E0E5A062-1AE7-CC40-9530-A5D204073040}">
      <dgm:prSet/>
      <dgm:spPr/>
      <dgm:t>
        <a:bodyPr/>
        <a:lstStyle/>
        <a:p>
          <a:endParaRPr lang="en-US" sz="1800" dirty="0">
            <a:latin typeface="Calibri"/>
            <a:cs typeface="Calibri"/>
          </a:endParaRPr>
        </a:p>
      </dgm:t>
    </dgm:pt>
    <dgm:pt modelId="{89008122-395B-8945-8293-7D5781210FFD}" type="sibTrans" cxnId="{E0E5A062-1AE7-CC40-9530-A5D204073040}">
      <dgm:prSet/>
      <dgm:spPr/>
      <dgm:t>
        <a:bodyPr/>
        <a:lstStyle/>
        <a:p>
          <a:endParaRPr lang="en-US" sz="1800" dirty="0">
            <a:latin typeface="Calibri"/>
            <a:cs typeface="Calibri"/>
          </a:endParaRPr>
        </a:p>
      </dgm:t>
    </dgm:pt>
    <dgm:pt modelId="{A264222B-348B-914F-9111-C58415FCA79D}" type="pres">
      <dgm:prSet presAssocID="{0828BA47-5EEC-4049-85C0-F2816CC03E3C}" presName="diagram" presStyleCnt="0">
        <dgm:presLayoutVars>
          <dgm:dir/>
          <dgm:resizeHandles val="exact"/>
        </dgm:presLayoutVars>
      </dgm:prSet>
      <dgm:spPr/>
    </dgm:pt>
    <dgm:pt modelId="{F9B5C8F1-CD6C-1B45-A729-1D186C7D8188}" type="pres">
      <dgm:prSet presAssocID="{6A093699-3F12-CA40-88DE-1C68BC5A106B}" presName="node" presStyleLbl="node1" presStyleIdx="0" presStyleCnt="4">
        <dgm:presLayoutVars>
          <dgm:bulletEnabled val="1"/>
        </dgm:presLayoutVars>
      </dgm:prSet>
      <dgm:spPr/>
      <dgm:t>
        <a:bodyPr/>
        <a:lstStyle/>
        <a:p>
          <a:endParaRPr lang="en-US"/>
        </a:p>
      </dgm:t>
    </dgm:pt>
    <dgm:pt modelId="{ACD0564F-9E31-8448-9C3D-A773266B5DEE}" type="pres">
      <dgm:prSet presAssocID="{93C6842A-4CC5-1B41-A5A6-4DB237BECAE3}" presName="sibTrans" presStyleCnt="0"/>
      <dgm:spPr/>
    </dgm:pt>
    <dgm:pt modelId="{8394F67E-A24B-CD43-833F-2E6E12872DE6}" type="pres">
      <dgm:prSet presAssocID="{1A443FCE-5007-564A-908E-9D02CEE9ECCA}" presName="node" presStyleLbl="node1" presStyleIdx="1" presStyleCnt="4">
        <dgm:presLayoutVars>
          <dgm:bulletEnabled val="1"/>
        </dgm:presLayoutVars>
      </dgm:prSet>
      <dgm:spPr/>
      <dgm:t>
        <a:bodyPr/>
        <a:lstStyle/>
        <a:p>
          <a:endParaRPr lang="en-US"/>
        </a:p>
      </dgm:t>
    </dgm:pt>
    <dgm:pt modelId="{EF68F76D-CE7F-EC4B-BFAF-EAD6BA1A7D33}" type="pres">
      <dgm:prSet presAssocID="{3CF02092-6573-164B-8F84-8D9D9B6A1A0B}" presName="sibTrans" presStyleCnt="0"/>
      <dgm:spPr/>
    </dgm:pt>
    <dgm:pt modelId="{F866E947-56C8-E246-849A-E4A402985B90}" type="pres">
      <dgm:prSet presAssocID="{09F63011-09D6-854E-B773-C6EAB8CFABE3}" presName="node" presStyleLbl="node1" presStyleIdx="2" presStyleCnt="4">
        <dgm:presLayoutVars>
          <dgm:bulletEnabled val="1"/>
        </dgm:presLayoutVars>
      </dgm:prSet>
      <dgm:spPr/>
      <dgm:t>
        <a:bodyPr/>
        <a:lstStyle/>
        <a:p>
          <a:endParaRPr lang="en-US"/>
        </a:p>
      </dgm:t>
    </dgm:pt>
    <dgm:pt modelId="{2251745D-CD9C-EA4C-817F-B7B452AE1B5C}" type="pres">
      <dgm:prSet presAssocID="{E562E749-ED8C-A046-9367-07DA3B5A9674}" presName="sibTrans" presStyleCnt="0"/>
      <dgm:spPr/>
    </dgm:pt>
    <dgm:pt modelId="{7C1568AE-21E4-4246-8B6C-AA2EC844C208}" type="pres">
      <dgm:prSet presAssocID="{BBDD237C-3C95-6546-8B9A-F2727ED6DEAD}" presName="node" presStyleLbl="node1" presStyleIdx="3" presStyleCnt="4">
        <dgm:presLayoutVars>
          <dgm:bulletEnabled val="1"/>
        </dgm:presLayoutVars>
      </dgm:prSet>
      <dgm:spPr/>
      <dgm:t>
        <a:bodyPr/>
        <a:lstStyle/>
        <a:p>
          <a:endParaRPr lang="en-US"/>
        </a:p>
      </dgm:t>
    </dgm:pt>
  </dgm:ptLst>
  <dgm:cxnLst>
    <dgm:cxn modelId="{B8F550B7-83CE-8843-BE70-1B532BE410C8}" srcId="{0828BA47-5EEC-4049-85C0-F2816CC03E3C}" destId="{09F63011-09D6-854E-B773-C6EAB8CFABE3}" srcOrd="2" destOrd="0" parTransId="{E2E25ECF-24D9-1645-A3F3-BF0539CBC233}" sibTransId="{E562E749-ED8C-A046-9367-07DA3B5A9674}"/>
    <dgm:cxn modelId="{82769436-362C-144D-B380-EBD1F0332DA1}" type="presOf" srcId="{6A093699-3F12-CA40-88DE-1C68BC5A106B}" destId="{F9B5C8F1-CD6C-1B45-A729-1D186C7D8188}" srcOrd="0" destOrd="0" presId="urn:microsoft.com/office/officeart/2005/8/layout/default#5"/>
    <dgm:cxn modelId="{9CEA31A0-D33F-9A43-A22E-3EED2F0E3A2C}" srcId="{0828BA47-5EEC-4049-85C0-F2816CC03E3C}" destId="{6A093699-3F12-CA40-88DE-1C68BC5A106B}" srcOrd="0" destOrd="0" parTransId="{4182186B-B7B8-FB46-A806-DBD621520A1A}" sibTransId="{93C6842A-4CC5-1B41-A5A6-4DB237BECAE3}"/>
    <dgm:cxn modelId="{44F58059-8DB0-3B4F-907C-C13393AC47F2}" srcId="{0828BA47-5EEC-4049-85C0-F2816CC03E3C}" destId="{1A443FCE-5007-564A-908E-9D02CEE9ECCA}" srcOrd="1" destOrd="0" parTransId="{4172CBFE-15BC-634E-A1A8-579F34BEED2E}" sibTransId="{3CF02092-6573-164B-8F84-8D9D9B6A1A0B}"/>
    <dgm:cxn modelId="{C562B22E-91E1-AB4F-B1EE-A3BD5EDF5514}" type="presOf" srcId="{0828BA47-5EEC-4049-85C0-F2816CC03E3C}" destId="{A264222B-348B-914F-9111-C58415FCA79D}" srcOrd="0" destOrd="0" presId="urn:microsoft.com/office/officeart/2005/8/layout/default#5"/>
    <dgm:cxn modelId="{B1DBED53-8CAB-694F-BF89-02E6FD0C36AB}" type="presOf" srcId="{BBDD237C-3C95-6546-8B9A-F2727ED6DEAD}" destId="{7C1568AE-21E4-4246-8B6C-AA2EC844C208}" srcOrd="0" destOrd="0" presId="urn:microsoft.com/office/officeart/2005/8/layout/default#5"/>
    <dgm:cxn modelId="{AF003FD5-38B4-2F44-8B23-3CC720AAFEA3}" type="presOf" srcId="{1A443FCE-5007-564A-908E-9D02CEE9ECCA}" destId="{8394F67E-A24B-CD43-833F-2E6E12872DE6}" srcOrd="0" destOrd="0" presId="urn:microsoft.com/office/officeart/2005/8/layout/default#5"/>
    <dgm:cxn modelId="{E0E5A062-1AE7-CC40-9530-A5D204073040}" srcId="{0828BA47-5EEC-4049-85C0-F2816CC03E3C}" destId="{BBDD237C-3C95-6546-8B9A-F2727ED6DEAD}" srcOrd="3" destOrd="0" parTransId="{651E5EDE-53D3-FA40-9A08-04BC18B74916}" sibTransId="{89008122-395B-8945-8293-7D5781210FFD}"/>
    <dgm:cxn modelId="{A3DCB968-7275-294C-98A2-23387F0F4098}" type="presOf" srcId="{09F63011-09D6-854E-B773-C6EAB8CFABE3}" destId="{F866E947-56C8-E246-849A-E4A402985B90}" srcOrd="0" destOrd="0" presId="urn:microsoft.com/office/officeart/2005/8/layout/default#5"/>
    <dgm:cxn modelId="{678969FB-4265-A249-9C79-32FEB8D6EE4E}" type="presParOf" srcId="{A264222B-348B-914F-9111-C58415FCA79D}" destId="{F9B5C8F1-CD6C-1B45-A729-1D186C7D8188}" srcOrd="0" destOrd="0" presId="urn:microsoft.com/office/officeart/2005/8/layout/default#5"/>
    <dgm:cxn modelId="{D3FAFEDF-97E8-EA4C-A159-AE821D299A23}" type="presParOf" srcId="{A264222B-348B-914F-9111-C58415FCA79D}" destId="{ACD0564F-9E31-8448-9C3D-A773266B5DEE}" srcOrd="1" destOrd="0" presId="urn:microsoft.com/office/officeart/2005/8/layout/default#5"/>
    <dgm:cxn modelId="{E1D13CFE-1274-8848-A98E-E6990BA4D87C}" type="presParOf" srcId="{A264222B-348B-914F-9111-C58415FCA79D}" destId="{8394F67E-A24B-CD43-833F-2E6E12872DE6}" srcOrd="2" destOrd="0" presId="urn:microsoft.com/office/officeart/2005/8/layout/default#5"/>
    <dgm:cxn modelId="{E5DE060D-D80E-4C43-9F42-8B853F0D1E16}" type="presParOf" srcId="{A264222B-348B-914F-9111-C58415FCA79D}" destId="{EF68F76D-CE7F-EC4B-BFAF-EAD6BA1A7D33}" srcOrd="3" destOrd="0" presId="urn:microsoft.com/office/officeart/2005/8/layout/default#5"/>
    <dgm:cxn modelId="{67A73C53-3F0A-0945-807E-790FEC99F6F9}" type="presParOf" srcId="{A264222B-348B-914F-9111-C58415FCA79D}" destId="{F866E947-56C8-E246-849A-E4A402985B90}" srcOrd="4" destOrd="0" presId="urn:microsoft.com/office/officeart/2005/8/layout/default#5"/>
    <dgm:cxn modelId="{987D8B00-6CEA-5B4F-A524-DB5606710B88}" type="presParOf" srcId="{A264222B-348B-914F-9111-C58415FCA79D}" destId="{2251745D-CD9C-EA4C-817F-B7B452AE1B5C}" srcOrd="5" destOrd="0" presId="urn:microsoft.com/office/officeart/2005/8/layout/default#5"/>
    <dgm:cxn modelId="{315DAFDD-9A06-4D44-85E6-04D6938CA7C6}" type="presParOf" srcId="{A264222B-348B-914F-9111-C58415FCA79D}" destId="{7C1568AE-21E4-4246-8B6C-AA2EC844C208}" srcOrd="6" destOrd="0" presId="urn:microsoft.com/office/officeart/2005/8/layout/defaul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8BA47-5EEC-4049-85C0-F2816CC03E3C}" type="doc">
      <dgm:prSet loTypeId="urn:microsoft.com/office/officeart/2005/8/layout/default#6" loCatId="" qsTypeId="urn:microsoft.com/office/officeart/2005/8/quickstyle/simple2" qsCatId="simple" csTypeId="urn:microsoft.com/office/officeart/2005/8/colors/colorful3" csCatId="colorful" phldr="1"/>
      <dgm:spPr/>
    </dgm:pt>
    <dgm:pt modelId="{6A093699-3F12-CA40-88DE-1C68BC5A106B}">
      <dgm:prSet phldrT="[Text]" custT="1"/>
      <dgm:spPr/>
      <dgm:t>
        <a:bodyPr/>
        <a:lstStyle/>
        <a:p>
          <a:r>
            <a:rPr lang="es-MX" sz="1800" b="0" i="0" smtClean="0"/>
            <a:t>PROACTIVOS </a:t>
          </a:r>
          <a:endParaRPr lang="es-MX" sz="1800" b="0" i="0" dirty="0" smtClean="0"/>
        </a:p>
      </dgm:t>
    </dgm:pt>
    <dgm:pt modelId="{4182186B-B7B8-FB46-A806-DBD621520A1A}" type="parTrans" cxnId="{9CEA31A0-D33F-9A43-A22E-3EED2F0E3A2C}">
      <dgm:prSet/>
      <dgm:spPr/>
      <dgm:t>
        <a:bodyPr/>
        <a:lstStyle/>
        <a:p>
          <a:endParaRPr lang="en-US" sz="1800" dirty="0"/>
        </a:p>
      </dgm:t>
    </dgm:pt>
    <dgm:pt modelId="{93C6842A-4CC5-1B41-A5A6-4DB237BECAE3}" type="sibTrans" cxnId="{9CEA31A0-D33F-9A43-A22E-3EED2F0E3A2C}">
      <dgm:prSet/>
      <dgm:spPr/>
      <dgm:t>
        <a:bodyPr/>
        <a:lstStyle/>
        <a:p>
          <a:endParaRPr lang="en-US" sz="1800" dirty="0"/>
        </a:p>
      </dgm:t>
    </dgm:pt>
    <dgm:pt modelId="{1A443FCE-5007-564A-908E-9D02CEE9ECCA}">
      <dgm:prSet phldrT="[Text]" custT="1"/>
      <dgm:spPr/>
      <dgm:t>
        <a:bodyPr/>
        <a:lstStyle/>
        <a:p>
          <a:r>
            <a:rPr lang="es-MX" sz="1800" b="0" i="0" smtClean="0"/>
            <a:t>PROFESIONALES</a:t>
          </a:r>
          <a:r>
            <a:rPr lang="en" sz="1800" smtClean="0"/>
            <a:t/>
          </a:r>
          <a:br>
            <a:rPr lang="en" sz="1800" smtClean="0"/>
          </a:br>
          <a:r>
            <a:rPr lang="es-MX" sz="1800" b="0" i="0" smtClean="0"/>
            <a:t>(DE CUALQUIER TIPO)</a:t>
          </a:r>
          <a:endParaRPr lang="es-MX" sz="1800" b="0" i="0" dirty="0" smtClean="0"/>
        </a:p>
      </dgm:t>
    </dgm:pt>
    <dgm:pt modelId="{4172CBFE-15BC-634E-A1A8-579F34BEED2E}" type="parTrans" cxnId="{44F58059-8DB0-3B4F-907C-C13393AC47F2}">
      <dgm:prSet/>
      <dgm:spPr/>
      <dgm:t>
        <a:bodyPr/>
        <a:lstStyle/>
        <a:p>
          <a:endParaRPr lang="en-US" sz="1800" dirty="0"/>
        </a:p>
      </dgm:t>
    </dgm:pt>
    <dgm:pt modelId="{3CF02092-6573-164B-8F84-8D9D9B6A1A0B}" type="sibTrans" cxnId="{44F58059-8DB0-3B4F-907C-C13393AC47F2}">
      <dgm:prSet/>
      <dgm:spPr/>
      <dgm:t>
        <a:bodyPr/>
        <a:lstStyle/>
        <a:p>
          <a:endParaRPr lang="en-US" sz="1800" dirty="0"/>
        </a:p>
      </dgm:t>
    </dgm:pt>
    <dgm:pt modelId="{09F63011-09D6-854E-B773-C6EAB8CFABE3}">
      <dgm:prSet phldrT="[Text]" custT="1"/>
      <dgm:spPr/>
      <dgm:t>
        <a:bodyPr/>
        <a:lstStyle/>
        <a:p>
          <a:r>
            <a:rPr lang="es-MX" sz="1800" b="0" i="0" smtClean="0"/>
            <a:t>HABILIDADES DE GESTIÓN</a:t>
          </a:r>
          <a:endParaRPr lang="es-MX" sz="1800" b="0" i="0" dirty="0" smtClean="0"/>
        </a:p>
      </dgm:t>
    </dgm:pt>
    <dgm:pt modelId="{E2E25ECF-24D9-1645-A3F3-BF0539CBC233}" type="parTrans" cxnId="{B8F550B7-83CE-8843-BE70-1B532BE410C8}">
      <dgm:prSet/>
      <dgm:spPr/>
      <dgm:t>
        <a:bodyPr/>
        <a:lstStyle/>
        <a:p>
          <a:endParaRPr lang="en-US" sz="1800" dirty="0"/>
        </a:p>
      </dgm:t>
    </dgm:pt>
    <dgm:pt modelId="{E562E749-ED8C-A046-9367-07DA3B5A9674}" type="sibTrans" cxnId="{B8F550B7-83CE-8843-BE70-1B532BE410C8}">
      <dgm:prSet/>
      <dgm:spPr/>
      <dgm:t>
        <a:bodyPr/>
        <a:lstStyle/>
        <a:p>
          <a:endParaRPr lang="en-US" sz="1800" dirty="0"/>
        </a:p>
      </dgm:t>
    </dgm:pt>
    <dgm:pt modelId="{BBDD237C-3C95-6546-8B9A-F2727ED6DEAD}">
      <dgm:prSet phldrT="[Text]" custT="1"/>
      <dgm:spPr/>
      <dgm:t>
        <a:bodyPr/>
        <a:lstStyle/>
        <a:p>
          <a:r>
            <a:rPr lang="es-MX" sz="1800" b="0" i="0" smtClean="0"/>
            <a:t>CANDIDATOS DE </a:t>
          </a:r>
          <a:r>
            <a:rPr lang="en" sz="1800" smtClean="0"/>
            <a:t/>
          </a:r>
          <a:br>
            <a:rPr lang="en" sz="1800" smtClean="0"/>
          </a:br>
          <a:r>
            <a:rPr lang="es-MX" sz="1800" b="0" i="0" smtClean="0"/>
            <a:t>UFO</a:t>
          </a:r>
          <a:endParaRPr lang="es-MX" sz="1800" b="0" i="0" dirty="0" smtClean="0"/>
        </a:p>
      </dgm:t>
    </dgm:pt>
    <dgm:pt modelId="{651E5EDE-53D3-FA40-9A08-04BC18B74916}" type="parTrans" cxnId="{E0E5A062-1AE7-CC40-9530-A5D204073040}">
      <dgm:prSet/>
      <dgm:spPr/>
      <dgm:t>
        <a:bodyPr/>
        <a:lstStyle/>
        <a:p>
          <a:endParaRPr lang="en-US" sz="1800" dirty="0"/>
        </a:p>
      </dgm:t>
    </dgm:pt>
    <dgm:pt modelId="{89008122-395B-8945-8293-7D5781210FFD}" type="sibTrans" cxnId="{E0E5A062-1AE7-CC40-9530-A5D204073040}">
      <dgm:prSet/>
      <dgm:spPr/>
      <dgm:t>
        <a:bodyPr/>
        <a:lstStyle/>
        <a:p>
          <a:endParaRPr lang="en-US" sz="1800" dirty="0"/>
        </a:p>
      </dgm:t>
    </dgm:pt>
    <dgm:pt modelId="{A264222B-348B-914F-9111-C58415FCA79D}" type="pres">
      <dgm:prSet presAssocID="{0828BA47-5EEC-4049-85C0-F2816CC03E3C}" presName="diagram" presStyleCnt="0">
        <dgm:presLayoutVars>
          <dgm:dir/>
          <dgm:resizeHandles val="exact"/>
        </dgm:presLayoutVars>
      </dgm:prSet>
      <dgm:spPr/>
    </dgm:pt>
    <dgm:pt modelId="{F9B5C8F1-CD6C-1B45-A729-1D186C7D8188}" type="pres">
      <dgm:prSet presAssocID="{6A093699-3F12-CA40-88DE-1C68BC5A106B}" presName="node" presStyleLbl="node1" presStyleIdx="0" presStyleCnt="4">
        <dgm:presLayoutVars>
          <dgm:bulletEnabled val="1"/>
        </dgm:presLayoutVars>
      </dgm:prSet>
      <dgm:spPr/>
      <dgm:t>
        <a:bodyPr/>
        <a:lstStyle/>
        <a:p>
          <a:endParaRPr lang="en-US"/>
        </a:p>
      </dgm:t>
    </dgm:pt>
    <dgm:pt modelId="{ACD0564F-9E31-8448-9C3D-A773266B5DEE}" type="pres">
      <dgm:prSet presAssocID="{93C6842A-4CC5-1B41-A5A6-4DB237BECAE3}" presName="sibTrans" presStyleCnt="0"/>
      <dgm:spPr/>
    </dgm:pt>
    <dgm:pt modelId="{8394F67E-A24B-CD43-833F-2E6E12872DE6}" type="pres">
      <dgm:prSet presAssocID="{1A443FCE-5007-564A-908E-9D02CEE9ECCA}" presName="node" presStyleLbl="node1" presStyleIdx="1" presStyleCnt="4">
        <dgm:presLayoutVars>
          <dgm:bulletEnabled val="1"/>
        </dgm:presLayoutVars>
      </dgm:prSet>
      <dgm:spPr/>
      <dgm:t>
        <a:bodyPr/>
        <a:lstStyle/>
        <a:p>
          <a:endParaRPr lang="en-US"/>
        </a:p>
      </dgm:t>
    </dgm:pt>
    <dgm:pt modelId="{EF68F76D-CE7F-EC4B-BFAF-EAD6BA1A7D33}" type="pres">
      <dgm:prSet presAssocID="{3CF02092-6573-164B-8F84-8D9D9B6A1A0B}" presName="sibTrans" presStyleCnt="0"/>
      <dgm:spPr/>
    </dgm:pt>
    <dgm:pt modelId="{F866E947-56C8-E246-849A-E4A402985B90}" type="pres">
      <dgm:prSet presAssocID="{09F63011-09D6-854E-B773-C6EAB8CFABE3}" presName="node" presStyleLbl="node1" presStyleIdx="2" presStyleCnt="4" custLinFactNeighborY="-4643">
        <dgm:presLayoutVars>
          <dgm:bulletEnabled val="1"/>
        </dgm:presLayoutVars>
      </dgm:prSet>
      <dgm:spPr/>
      <dgm:t>
        <a:bodyPr/>
        <a:lstStyle/>
        <a:p>
          <a:endParaRPr lang="en-US"/>
        </a:p>
      </dgm:t>
    </dgm:pt>
    <dgm:pt modelId="{2251745D-CD9C-EA4C-817F-B7B452AE1B5C}" type="pres">
      <dgm:prSet presAssocID="{E562E749-ED8C-A046-9367-07DA3B5A9674}" presName="sibTrans" presStyleCnt="0"/>
      <dgm:spPr/>
    </dgm:pt>
    <dgm:pt modelId="{7C1568AE-21E4-4246-8B6C-AA2EC844C208}" type="pres">
      <dgm:prSet presAssocID="{BBDD237C-3C95-6546-8B9A-F2727ED6DEAD}" presName="node" presStyleLbl="node1" presStyleIdx="3" presStyleCnt="4" custLinFactNeighborX="367" custLinFactNeighborY="-4643">
        <dgm:presLayoutVars>
          <dgm:bulletEnabled val="1"/>
        </dgm:presLayoutVars>
      </dgm:prSet>
      <dgm:spPr/>
      <dgm:t>
        <a:bodyPr/>
        <a:lstStyle/>
        <a:p>
          <a:endParaRPr lang="en-US"/>
        </a:p>
      </dgm:t>
    </dgm:pt>
  </dgm:ptLst>
  <dgm:cxnLst>
    <dgm:cxn modelId="{2751F07C-E832-0F45-967A-9F2865F1F391}" type="presOf" srcId="{1A443FCE-5007-564A-908E-9D02CEE9ECCA}" destId="{8394F67E-A24B-CD43-833F-2E6E12872DE6}" srcOrd="0" destOrd="0" presId="urn:microsoft.com/office/officeart/2005/8/layout/default#6"/>
    <dgm:cxn modelId="{B8F550B7-83CE-8843-BE70-1B532BE410C8}" srcId="{0828BA47-5EEC-4049-85C0-F2816CC03E3C}" destId="{09F63011-09D6-854E-B773-C6EAB8CFABE3}" srcOrd="2" destOrd="0" parTransId="{E2E25ECF-24D9-1645-A3F3-BF0539CBC233}" sibTransId="{E562E749-ED8C-A046-9367-07DA3B5A9674}"/>
    <dgm:cxn modelId="{9CEA31A0-D33F-9A43-A22E-3EED2F0E3A2C}" srcId="{0828BA47-5EEC-4049-85C0-F2816CC03E3C}" destId="{6A093699-3F12-CA40-88DE-1C68BC5A106B}" srcOrd="0" destOrd="0" parTransId="{4182186B-B7B8-FB46-A806-DBD621520A1A}" sibTransId="{93C6842A-4CC5-1B41-A5A6-4DB237BECAE3}"/>
    <dgm:cxn modelId="{44F58059-8DB0-3B4F-907C-C13393AC47F2}" srcId="{0828BA47-5EEC-4049-85C0-F2816CC03E3C}" destId="{1A443FCE-5007-564A-908E-9D02CEE9ECCA}" srcOrd="1" destOrd="0" parTransId="{4172CBFE-15BC-634E-A1A8-579F34BEED2E}" sibTransId="{3CF02092-6573-164B-8F84-8D9D9B6A1A0B}"/>
    <dgm:cxn modelId="{D1DDB88A-0B46-7041-B907-7499821E3510}" type="presOf" srcId="{0828BA47-5EEC-4049-85C0-F2816CC03E3C}" destId="{A264222B-348B-914F-9111-C58415FCA79D}" srcOrd="0" destOrd="0" presId="urn:microsoft.com/office/officeart/2005/8/layout/default#6"/>
    <dgm:cxn modelId="{AFCD796B-5A7F-894A-8A2D-AFD140A5E850}" type="presOf" srcId="{BBDD237C-3C95-6546-8B9A-F2727ED6DEAD}" destId="{7C1568AE-21E4-4246-8B6C-AA2EC844C208}" srcOrd="0" destOrd="0" presId="urn:microsoft.com/office/officeart/2005/8/layout/default#6"/>
    <dgm:cxn modelId="{E0E5A062-1AE7-CC40-9530-A5D204073040}" srcId="{0828BA47-5EEC-4049-85C0-F2816CC03E3C}" destId="{BBDD237C-3C95-6546-8B9A-F2727ED6DEAD}" srcOrd="3" destOrd="0" parTransId="{651E5EDE-53D3-FA40-9A08-04BC18B74916}" sibTransId="{89008122-395B-8945-8293-7D5781210FFD}"/>
    <dgm:cxn modelId="{975F47E5-BA57-F545-8AF1-7A8100FAE829}" type="presOf" srcId="{09F63011-09D6-854E-B773-C6EAB8CFABE3}" destId="{F866E947-56C8-E246-849A-E4A402985B90}" srcOrd="0" destOrd="0" presId="urn:microsoft.com/office/officeart/2005/8/layout/default#6"/>
    <dgm:cxn modelId="{EC18A488-80BE-E74F-AA73-9351391CB5D7}" type="presOf" srcId="{6A093699-3F12-CA40-88DE-1C68BC5A106B}" destId="{F9B5C8F1-CD6C-1B45-A729-1D186C7D8188}" srcOrd="0" destOrd="0" presId="urn:microsoft.com/office/officeart/2005/8/layout/default#6"/>
    <dgm:cxn modelId="{CE67CCCA-A1C5-1B43-83E3-C8C2C5037C20}" type="presParOf" srcId="{A264222B-348B-914F-9111-C58415FCA79D}" destId="{F9B5C8F1-CD6C-1B45-A729-1D186C7D8188}" srcOrd="0" destOrd="0" presId="urn:microsoft.com/office/officeart/2005/8/layout/default#6"/>
    <dgm:cxn modelId="{886C522D-A2EA-6E4F-8B80-AF9EE15FD770}" type="presParOf" srcId="{A264222B-348B-914F-9111-C58415FCA79D}" destId="{ACD0564F-9E31-8448-9C3D-A773266B5DEE}" srcOrd="1" destOrd="0" presId="urn:microsoft.com/office/officeart/2005/8/layout/default#6"/>
    <dgm:cxn modelId="{72E76961-1899-C94E-9385-E874E42C1248}" type="presParOf" srcId="{A264222B-348B-914F-9111-C58415FCA79D}" destId="{8394F67E-A24B-CD43-833F-2E6E12872DE6}" srcOrd="2" destOrd="0" presId="urn:microsoft.com/office/officeart/2005/8/layout/default#6"/>
    <dgm:cxn modelId="{B7F60482-0C14-1F48-A301-11CC37A1D9BB}" type="presParOf" srcId="{A264222B-348B-914F-9111-C58415FCA79D}" destId="{EF68F76D-CE7F-EC4B-BFAF-EAD6BA1A7D33}" srcOrd="3" destOrd="0" presId="urn:microsoft.com/office/officeart/2005/8/layout/default#6"/>
    <dgm:cxn modelId="{A3257849-6AB9-084E-89BC-A81DE0AD1EE4}" type="presParOf" srcId="{A264222B-348B-914F-9111-C58415FCA79D}" destId="{F866E947-56C8-E246-849A-E4A402985B90}" srcOrd="4" destOrd="0" presId="urn:microsoft.com/office/officeart/2005/8/layout/default#6"/>
    <dgm:cxn modelId="{342AA822-E2B1-174B-A32A-188B4E36DA38}" type="presParOf" srcId="{A264222B-348B-914F-9111-C58415FCA79D}" destId="{2251745D-CD9C-EA4C-817F-B7B452AE1B5C}" srcOrd="5" destOrd="0" presId="urn:microsoft.com/office/officeart/2005/8/layout/default#6"/>
    <dgm:cxn modelId="{E20868A9-87F2-B64E-97E3-CF6AF66B3525}" type="presParOf" srcId="{A264222B-348B-914F-9111-C58415FCA79D}" destId="{7C1568AE-21E4-4246-8B6C-AA2EC844C208}" srcOrd="6" destOrd="0" presId="urn:microsoft.com/office/officeart/2005/8/layout/default#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C8F1-CD6C-1B45-A729-1D186C7D8188}">
      <dsp:nvSpPr>
        <dsp:cNvPr id="0" name=""/>
        <dsp:cNvSpPr/>
      </dsp:nvSpPr>
      <dsp:spPr>
        <a:xfrm>
          <a:off x="207626" y="173"/>
          <a:ext cx="1870546" cy="1122327"/>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dirty="0" smtClean="0">
              <a:latin typeface="Calibri"/>
              <a:cs typeface="Calibri"/>
            </a:rPr>
            <a:t>AMIGABLES Y SOCIABLES</a:t>
          </a:r>
        </a:p>
      </dsp:txBody>
      <dsp:txXfrm>
        <a:off x="207626" y="173"/>
        <a:ext cx="1870546" cy="1122327"/>
      </dsp:txXfrm>
    </dsp:sp>
    <dsp:sp modelId="{8394F67E-A24B-CD43-833F-2E6E12872DE6}">
      <dsp:nvSpPr>
        <dsp:cNvPr id="0" name=""/>
        <dsp:cNvSpPr/>
      </dsp:nvSpPr>
      <dsp:spPr>
        <a:xfrm>
          <a:off x="2265227" y="173"/>
          <a:ext cx="1870546" cy="1122327"/>
        </a:xfrm>
        <a:prstGeom prst="rect">
          <a:avLst/>
        </a:prstGeom>
        <a:solidFill>
          <a:schemeClr val="accent3">
            <a:hueOff val="3750089"/>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dirty="0" smtClean="0">
              <a:latin typeface="Calibri"/>
              <a:cs typeface="Calibri"/>
            </a:rPr>
            <a:t>CON BUENOS CONTACTOS</a:t>
          </a:r>
        </a:p>
      </dsp:txBody>
      <dsp:txXfrm>
        <a:off x="2265227" y="173"/>
        <a:ext cx="1870546" cy="1122327"/>
      </dsp:txXfrm>
    </dsp:sp>
    <dsp:sp modelId="{F866E947-56C8-E246-849A-E4A402985B90}">
      <dsp:nvSpPr>
        <dsp:cNvPr id="0" name=""/>
        <dsp:cNvSpPr/>
      </dsp:nvSpPr>
      <dsp:spPr>
        <a:xfrm>
          <a:off x="207626" y="1309555"/>
          <a:ext cx="1870546" cy="1122327"/>
        </a:xfrm>
        <a:prstGeom prst="rect">
          <a:avLst/>
        </a:prstGeom>
        <a:solidFill>
          <a:schemeClr val="accent3">
            <a:hueOff val="7500177"/>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dirty="0" smtClean="0">
              <a:latin typeface="Calibri"/>
              <a:cs typeface="Calibri"/>
            </a:rPr>
            <a:t>JÓVENES EMPRENDEDORES</a:t>
          </a:r>
        </a:p>
      </dsp:txBody>
      <dsp:txXfrm>
        <a:off x="207626" y="1309555"/>
        <a:ext cx="1870546" cy="1122327"/>
      </dsp:txXfrm>
    </dsp:sp>
    <dsp:sp modelId="{7C1568AE-21E4-4246-8B6C-AA2EC844C208}">
      <dsp:nvSpPr>
        <dsp:cNvPr id="0" name=""/>
        <dsp:cNvSpPr/>
      </dsp:nvSpPr>
      <dsp:spPr>
        <a:xfrm>
          <a:off x="2265227" y="1309555"/>
          <a:ext cx="1870546" cy="1122327"/>
        </a:xfrm>
        <a:prstGeom prst="rect">
          <a:avLst/>
        </a:prstGeom>
        <a:solidFill>
          <a:schemeClr val="accent3">
            <a:hueOff val="11250266"/>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dirty="0" smtClean="0">
              <a:latin typeface="Calibri"/>
              <a:cs typeface="Calibri"/>
            </a:rPr>
            <a:t>ORGANIZADOS Y RESPONSABLES</a:t>
          </a:r>
        </a:p>
      </dsp:txBody>
      <dsp:txXfrm>
        <a:off x="2265227" y="1309555"/>
        <a:ext cx="1870546" cy="1122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C8F1-CD6C-1B45-A729-1D186C7D8188}">
      <dsp:nvSpPr>
        <dsp:cNvPr id="0" name=""/>
        <dsp:cNvSpPr/>
      </dsp:nvSpPr>
      <dsp:spPr>
        <a:xfrm>
          <a:off x="165316" y="1196"/>
          <a:ext cx="1910841" cy="1146504"/>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smtClean="0"/>
            <a:t>PROACTIVOS </a:t>
          </a:r>
          <a:endParaRPr lang="es-MX" sz="1800" b="0" i="0" kern="1200" dirty="0" smtClean="0"/>
        </a:p>
      </dsp:txBody>
      <dsp:txXfrm>
        <a:off x="165316" y="1196"/>
        <a:ext cx="1910841" cy="1146504"/>
      </dsp:txXfrm>
    </dsp:sp>
    <dsp:sp modelId="{8394F67E-A24B-CD43-833F-2E6E12872DE6}">
      <dsp:nvSpPr>
        <dsp:cNvPr id="0" name=""/>
        <dsp:cNvSpPr/>
      </dsp:nvSpPr>
      <dsp:spPr>
        <a:xfrm>
          <a:off x="2267242" y="1196"/>
          <a:ext cx="1910841" cy="1146504"/>
        </a:xfrm>
        <a:prstGeom prst="rect">
          <a:avLst/>
        </a:prstGeom>
        <a:solidFill>
          <a:schemeClr val="accent3">
            <a:hueOff val="3750089"/>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smtClean="0"/>
            <a:t>PROFESIONALES</a:t>
          </a:r>
          <a:r>
            <a:rPr lang="en" sz="1800" kern="1200" smtClean="0"/>
            <a:t/>
          </a:r>
          <a:br>
            <a:rPr lang="en" sz="1800" kern="1200" smtClean="0"/>
          </a:br>
          <a:r>
            <a:rPr lang="es-MX" sz="1800" b="0" i="0" kern="1200" smtClean="0"/>
            <a:t>(DE CUALQUIER TIPO)</a:t>
          </a:r>
          <a:endParaRPr lang="es-MX" sz="1800" b="0" i="0" kern="1200" dirty="0" smtClean="0"/>
        </a:p>
      </dsp:txBody>
      <dsp:txXfrm>
        <a:off x="2267242" y="1196"/>
        <a:ext cx="1910841" cy="1146504"/>
      </dsp:txXfrm>
    </dsp:sp>
    <dsp:sp modelId="{F866E947-56C8-E246-849A-E4A402985B90}">
      <dsp:nvSpPr>
        <dsp:cNvPr id="0" name=""/>
        <dsp:cNvSpPr/>
      </dsp:nvSpPr>
      <dsp:spPr>
        <a:xfrm>
          <a:off x="165316" y="1285553"/>
          <a:ext cx="1910841" cy="1146504"/>
        </a:xfrm>
        <a:prstGeom prst="rect">
          <a:avLst/>
        </a:prstGeom>
        <a:solidFill>
          <a:schemeClr val="accent3">
            <a:hueOff val="7500177"/>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smtClean="0"/>
            <a:t>HABILIDADES DE GESTIÓN</a:t>
          </a:r>
          <a:endParaRPr lang="es-MX" sz="1800" b="0" i="0" kern="1200" dirty="0" smtClean="0"/>
        </a:p>
      </dsp:txBody>
      <dsp:txXfrm>
        <a:off x="165316" y="1285553"/>
        <a:ext cx="1910841" cy="1146504"/>
      </dsp:txXfrm>
    </dsp:sp>
    <dsp:sp modelId="{7C1568AE-21E4-4246-8B6C-AA2EC844C208}">
      <dsp:nvSpPr>
        <dsp:cNvPr id="0" name=""/>
        <dsp:cNvSpPr/>
      </dsp:nvSpPr>
      <dsp:spPr>
        <a:xfrm>
          <a:off x="2274254" y="1285553"/>
          <a:ext cx="1910841" cy="1146504"/>
        </a:xfrm>
        <a:prstGeom prst="rect">
          <a:avLst/>
        </a:prstGeom>
        <a:solidFill>
          <a:schemeClr val="accent3">
            <a:hueOff val="11250266"/>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smtClean="0"/>
            <a:t>CANDIDATOS DE </a:t>
          </a:r>
          <a:r>
            <a:rPr lang="en" sz="1800" kern="1200" smtClean="0"/>
            <a:t/>
          </a:r>
          <a:br>
            <a:rPr lang="en" sz="1800" kern="1200" smtClean="0"/>
          </a:br>
          <a:r>
            <a:rPr lang="es-MX" sz="1800" b="0" i="0" kern="1200" smtClean="0"/>
            <a:t>UFO</a:t>
          </a:r>
          <a:endParaRPr lang="es-MX" sz="1800" b="0" i="0" kern="1200" dirty="0" smtClean="0"/>
        </a:p>
      </dsp:txBody>
      <dsp:txXfrm>
        <a:off x="2274254" y="1285553"/>
        <a:ext cx="1910841" cy="1146504"/>
      </dsp:txXfrm>
    </dsp:sp>
  </dsp:spTree>
</dsp:drawing>
</file>

<file path=ppt/diagrams/layout1.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EDA5B7-655C-8244-A9AD-EF1E294BCD86}" type="datetimeFigureOut">
              <a:rPr lang="en-US" smtClean="0"/>
              <a:t>7/17/15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F4881-F98B-D241-9164-37BA2A463972}" type="slidenum">
              <a:rPr lang="en-US" smtClean="0"/>
              <a:t>‹#›</a:t>
            </a:fld>
            <a:endParaRPr lang="en-US"/>
          </a:p>
        </p:txBody>
      </p:sp>
    </p:spTree>
    <p:extLst>
      <p:ext uri="{BB962C8B-B14F-4D97-AF65-F5344CB8AC3E}">
        <p14:creationId xmlns:p14="http://schemas.microsoft.com/office/powerpoint/2010/main" val="39016472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Our program is lucrative now and in the future,</a:t>
            </a:r>
            <a:r>
              <a:rPr lang="en-US" baseline="0" dirty="0" smtClean="0">
                <a:latin typeface="Arial" pitchFamily="34" charset="0"/>
              </a:rPr>
              <a:t> thus making an excellent opportunity for expanding distribution with qualified prospects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351268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smtClean="0"/>
              <a:t>Trainers Notes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Briefly describe</a:t>
            </a:r>
            <a:r>
              <a:rPr lang="en-US" baseline="0" dirty="0" smtClean="0"/>
              <a:t> the process.  Encourage prospects to check out mawc411.com for more information</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532222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smtClean="0"/>
              <a:t>Trainers Notes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Excellent way to expand your network</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Opportunities</a:t>
            </a:r>
            <a:r>
              <a:rPr lang="en-US" baseline="0" dirty="0" smtClean="0"/>
              <a:t> to build share of customer with your website clients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17415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spcBef>
                <a:spcPts val="413"/>
              </a:spcBef>
              <a:buFont typeface="Arial"/>
              <a:buChar char="•"/>
            </a:pPr>
            <a:r>
              <a:rPr lang="en-US" dirty="0" smtClean="0">
                <a:latin typeface="Arial" pitchFamily="34" charset="0"/>
                <a:ea typeface="MS Gothic" pitchFamily="49" charset="-128"/>
              </a:rPr>
              <a:t>What does that do for us?</a:t>
            </a:r>
          </a:p>
          <a:p>
            <a:pPr marL="174669" indent="-174669">
              <a:spcBef>
                <a:spcPts val="413"/>
              </a:spcBef>
              <a:buFont typeface="Arial"/>
              <a:buChar char="•"/>
            </a:pPr>
            <a:r>
              <a:rPr lang="en-US" dirty="0" smtClean="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74669" indent="-174669">
              <a:spcBef>
                <a:spcPts val="413"/>
              </a:spcBef>
              <a:buFont typeface="Arial"/>
              <a:buChar char="•"/>
            </a:pPr>
            <a:r>
              <a:rPr lang="en-US" dirty="0" smtClean="0">
                <a:latin typeface="Arial" pitchFamily="34" charset="0"/>
                <a:ea typeface="MS Gothic" pitchFamily="49" charset="-128"/>
              </a:rPr>
              <a:t>Second, by providing all the support, from sales to ongoing support with clients, all in multi-languages.</a:t>
            </a:r>
          </a:p>
          <a:p>
            <a:pPr marL="174669" indent="-174669">
              <a:spcBef>
                <a:spcPts val="413"/>
              </a:spcBef>
              <a:buFont typeface="Arial"/>
              <a:buChar char="•"/>
            </a:pPr>
            <a:r>
              <a:rPr lang="en-US" dirty="0" smtClean="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74669" indent="-174669">
              <a:spcBef>
                <a:spcPts val="413"/>
              </a:spcBef>
              <a:buFont typeface="Arial"/>
              <a:buChar char="•"/>
            </a:pPr>
            <a:r>
              <a:rPr lang="en-US" dirty="0" smtClean="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74669" indent="-174669">
              <a:spcBef>
                <a:spcPct val="0"/>
              </a:spcBef>
              <a:buFont typeface="Arial"/>
              <a:buChar char="•"/>
            </a:pPr>
            <a:endParaRPr lang="en-US" dirty="0" smtClean="0">
              <a:latin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436967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latin typeface="Arial" pitchFamily="34" charset="0"/>
              </a:rPr>
              <a:t>TRAINER’S NOTES:</a:t>
            </a:r>
          </a:p>
          <a:p>
            <a:pPr marL="174669" indent="-174669">
              <a:buFont typeface="Arial"/>
              <a:buChar char="•"/>
            </a:pPr>
            <a:r>
              <a:rPr lang="en-US" i="0" dirty="0" smtClean="0">
                <a:latin typeface="Arial" pitchFamily="34" charset="0"/>
              </a:rPr>
              <a:t>Take a minute to just hit the points really fast.</a:t>
            </a:r>
            <a:r>
              <a:rPr lang="en-US" i="0" baseline="0" dirty="0" smtClean="0">
                <a:latin typeface="Arial" pitchFamily="34" charset="0"/>
              </a:rPr>
              <a:t>  This is an impact slide to show that the profitability of our model is high! The potential is big and they have many opportunities to be successful.</a:t>
            </a:r>
            <a:endParaRPr lang="en-US" b="1" i="0" u="sng"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416439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eaLnBrk="1" hangingPunct="1">
              <a:buFontTx/>
              <a:buChar char="•"/>
            </a:pPr>
            <a:r>
              <a:rPr lang="en-US" dirty="0" smtClean="0">
                <a:latin typeface="Arial" pitchFamily="34" charset="0"/>
              </a:rPr>
              <a:t>Here are some talking points:</a:t>
            </a:r>
          </a:p>
          <a:p>
            <a:pPr lvl="1" eaLnBrk="1" hangingPunct="1">
              <a:buFontTx/>
              <a:buChar char="•"/>
            </a:pPr>
            <a:r>
              <a:rPr lang="en-US" baseline="0" dirty="0" smtClean="0">
                <a:latin typeface="Arial" pitchFamily="34" charset="0"/>
              </a:rPr>
              <a:t> We are all consumers of websites in our every day lives.  Think about where you read your news, socialize etc.  </a:t>
            </a:r>
          </a:p>
          <a:p>
            <a:pPr lvl="1" eaLnBrk="1" hangingPunct="1">
              <a:buFontTx/>
              <a:buChar char="•"/>
            </a:pPr>
            <a:r>
              <a:rPr lang="en-US" baseline="0" dirty="0" smtClean="0">
                <a:latin typeface="Arial" pitchFamily="34" charset="0"/>
              </a:rPr>
              <a:t> Would you agree that people are plugged in and get much of their information online?</a:t>
            </a:r>
          </a:p>
          <a:p>
            <a:pPr lvl="1" eaLnBrk="1" hangingPunct="1">
              <a:buFontTx/>
              <a:buChar char="•"/>
            </a:pPr>
            <a:r>
              <a:rPr lang="en-US" baseline="0" dirty="0" smtClean="0">
                <a:latin typeface="Arial" pitchFamily="34" charset="0"/>
              </a:rPr>
              <a:t> Businesses need to be online so they can interact with their customers and potential customers</a:t>
            </a:r>
          </a:p>
          <a:p>
            <a:pPr lvl="1" eaLnBrk="1" hangingPunct="1">
              <a:buFontTx/>
              <a:buChar char="•"/>
            </a:pPr>
            <a:r>
              <a:rPr lang="en-US" baseline="0" dirty="0" smtClean="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462948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eaLnBrk="1" hangingPunct="1">
              <a:buFontTx/>
              <a:buChar char="•"/>
            </a:pPr>
            <a:r>
              <a:rPr lang="en-US" dirty="0" smtClean="0">
                <a:latin typeface="Arial" pitchFamily="34" charset="0"/>
              </a:rPr>
              <a:t>Here are some talking points:</a:t>
            </a:r>
          </a:p>
          <a:p>
            <a:pPr lvl="1" eaLnBrk="1" hangingPunct="1">
              <a:buFontTx/>
              <a:buChar char="•"/>
            </a:pPr>
            <a:r>
              <a:rPr lang="en-US" baseline="0" dirty="0" smtClean="0">
                <a:latin typeface="Arial" pitchFamily="34" charset="0"/>
              </a:rPr>
              <a:t> We are all consumers of websites in our every day lives.  Think about where you read your news, socialize etc.  </a:t>
            </a:r>
          </a:p>
          <a:p>
            <a:pPr lvl="1" eaLnBrk="1" hangingPunct="1">
              <a:buFontTx/>
              <a:buChar char="•"/>
            </a:pPr>
            <a:r>
              <a:rPr lang="en-US" baseline="0" dirty="0" smtClean="0">
                <a:latin typeface="Arial" pitchFamily="34" charset="0"/>
              </a:rPr>
              <a:t> Would you agree that people are plugged in and get much of their information online?</a:t>
            </a:r>
          </a:p>
          <a:p>
            <a:pPr lvl="1" eaLnBrk="1" hangingPunct="1">
              <a:buFontTx/>
              <a:buChar char="•"/>
            </a:pPr>
            <a:r>
              <a:rPr lang="en-US" baseline="0" dirty="0" smtClean="0">
                <a:latin typeface="Arial" pitchFamily="34" charset="0"/>
              </a:rPr>
              <a:t> Businesses need to be online so they can interact with their customers and potential customers</a:t>
            </a:r>
          </a:p>
          <a:p>
            <a:pPr lvl="1" eaLnBrk="1" hangingPunct="1">
              <a:buFontTx/>
              <a:buChar char="•"/>
            </a:pPr>
            <a:r>
              <a:rPr lang="en-US" baseline="0" dirty="0" smtClean="0">
                <a:latin typeface="Arial" pitchFamily="34" charset="0"/>
              </a:rPr>
              <a:t> Customers have an expectation to be able to browse websites for products</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859622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i="0" dirty="0" smtClean="0">
                <a:latin typeface="Arial" pitchFamily="34" charset="0"/>
              </a:rPr>
              <a:t>Remember, it’s a strategic partnership.  We are all in business for ourselves, but not by ourselves.  You partner with two powerful companies as part of your business model, Market America which provides logistical and business development support and maWebCenters who provides the technology support and customer service</a:t>
            </a:r>
          </a:p>
          <a:p>
            <a:pPr marL="174669" indent="-174669">
              <a:buFont typeface="Arial"/>
              <a:buChar char="•"/>
            </a:pPr>
            <a:r>
              <a:rPr lang="en-US" i="0" dirty="0" smtClean="0">
                <a:latin typeface="Arial" pitchFamily="34" charset="0"/>
              </a:rPr>
              <a:t>Many companies these days rely on strategic partnerships to become stronger and have better longevity and success, you are doing the same thing but within </a:t>
            </a:r>
          </a:p>
          <a:p>
            <a:pPr marL="174669" indent="-174669">
              <a:buFont typeface="Arial"/>
              <a:buChar char="•"/>
            </a:pPr>
            <a:r>
              <a:rPr lang="en-US" i="0" dirty="0" smtClean="0">
                <a:latin typeface="Arial" pitchFamily="34" charset="0"/>
              </a:rPr>
              <a:t>Together we are helping small- medium sized businesses</a:t>
            </a:r>
            <a:r>
              <a:rPr lang="en-US" i="0" baseline="0" dirty="0" smtClean="0">
                <a:latin typeface="Arial" pitchFamily="34" charset="0"/>
              </a:rPr>
              <a:t> grow their business while simultaneously growing our own.</a:t>
            </a:r>
            <a:endParaRPr lang="en-US" i="0" dirty="0" smtClean="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683396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Trainers Notes:</a:t>
            </a:r>
          </a:p>
          <a:p>
            <a:r>
              <a:rPr lang="en-US" dirty="0" smtClean="0"/>
              <a:t>Intro</a:t>
            </a:r>
            <a:r>
              <a:rPr lang="en-US" baseline="0" dirty="0" smtClean="0"/>
              <a:t> slide to new section</a:t>
            </a:r>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707873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This</a:t>
            </a:r>
            <a:r>
              <a:rPr lang="en-US" baseline="0" dirty="0" smtClean="0"/>
              <a:t> is just an intro slide – The goal here is to get them excited about what we are going to talk about. </a:t>
            </a:r>
          </a:p>
          <a:p>
            <a:pPr marL="174708" indent="-174708" defTabSz="931774">
              <a:buFont typeface="Arial"/>
              <a:buChar char="•"/>
              <a:defRPr/>
            </a:pPr>
            <a:r>
              <a:rPr lang="en-US" baseline="0" dirty="0" smtClean="0"/>
              <a:t> In brief, cover the big topics “Websites, Marketing Tools, Unlimited, Support, Security)  </a:t>
            </a:r>
          </a:p>
          <a:p>
            <a:pPr marL="174708" indent="-174708" defTabSz="931774">
              <a:buFont typeface="Arial"/>
              <a:buChar char="•"/>
              <a:defRPr/>
            </a:pPr>
            <a:r>
              <a:rPr lang="en-US" baseline="0" dirty="0" smtClean="0"/>
              <a:t>The goal is to paint a simple picture of how all –inclusive our solution actually is / Instill confidence in the product. </a:t>
            </a:r>
          </a:p>
          <a:p>
            <a:pPr marL="174708" indent="-174708" defTabSz="931774">
              <a:buFont typeface="Arial"/>
              <a:buChar char="•"/>
              <a:defRPr/>
            </a:pPr>
            <a:r>
              <a:rPr lang="en-US" baseline="0" dirty="0" smtClean="0"/>
              <a:t>Spend 1 minute or less on this slide – the details are coming up!</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881876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a:spcBef>
                <a:spcPts val="413"/>
              </a:spcBef>
              <a:buFont typeface="Times New Roman" pitchFamily="18" charset="0"/>
              <a:buChar char="•"/>
            </a:pPr>
            <a:r>
              <a:rPr lang="en-US" dirty="0" smtClean="0">
                <a:latin typeface="Arial" pitchFamily="34" charset="0"/>
                <a:ea typeface="MS Gothic" pitchFamily="49" charset="-128"/>
              </a:rPr>
              <a:t>See how easy?</a:t>
            </a:r>
            <a:endParaRPr lang="en-US" b="1"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16355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When</a:t>
            </a:r>
            <a:r>
              <a:rPr lang="en-US" baseline="0" dirty="0" smtClean="0">
                <a:latin typeface="Arial" pitchFamily="34" charset="0"/>
              </a:rPr>
              <a:t> identifying great WCO candidates, it’s important to focus on the “kind of person” the prospect is rather than their just their profession</a:t>
            </a:r>
          </a:p>
          <a:p>
            <a:pPr marL="171412" indent="-171412">
              <a:buFont typeface="Arial"/>
              <a:buChar char="•"/>
            </a:pPr>
            <a:r>
              <a:rPr lang="en-US" baseline="0" dirty="0" smtClean="0">
                <a:latin typeface="Arial" pitchFamily="34" charset="0"/>
              </a:rPr>
              <a:t>Techies are not bad candidates. They simply aren’t the ONLY candidates</a:t>
            </a:r>
          </a:p>
          <a:p>
            <a:pPr marL="171412" indent="-171412">
              <a:buFont typeface="Arial"/>
              <a:buChar char="•"/>
            </a:pPr>
            <a:r>
              <a:rPr lang="en-US" baseline="0" dirty="0" smtClean="0">
                <a:latin typeface="Arial" pitchFamily="34" charset="0"/>
              </a:rPr>
              <a:t>A waitress who is a go getter/ motivated individual is a better WCO candidate than a lazy web designer</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326525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708" indent="-174708">
              <a:spcBef>
                <a:spcPts val="413"/>
              </a:spcBef>
              <a:buFont typeface="Arial"/>
              <a:buChar char="•"/>
            </a:pPr>
            <a:r>
              <a:rPr lang="en-US" dirty="0" smtClean="0">
                <a:latin typeface="Arial" pitchFamily="34" charset="0"/>
                <a:ea typeface="MS Gothic" pitchFamily="49" charset="-128"/>
              </a:rPr>
              <a:t>And adding an image is just as easy.</a:t>
            </a:r>
          </a:p>
          <a:p>
            <a:pPr marL="174708" indent="-174708">
              <a:spcBef>
                <a:spcPts val="413"/>
              </a:spcBef>
              <a:buFont typeface="Arial"/>
              <a:buChar char="•"/>
            </a:pPr>
            <a:r>
              <a:rPr lang="en-US" dirty="0" smtClean="0">
                <a:latin typeface="Arial" pitchFamily="34" charset="0"/>
                <a:ea typeface="MS Gothic" pitchFamily="49" charset="-128"/>
              </a:rPr>
              <a:t>By the way – this is the same process for adding a video!</a:t>
            </a:r>
          </a:p>
          <a:p>
            <a:pPr marL="174708" indent="-174708">
              <a:spcBef>
                <a:spcPts val="413"/>
              </a:spcBef>
              <a:buFont typeface="Arial"/>
              <a:buChar char="•"/>
            </a:pPr>
            <a:r>
              <a:rPr lang="en-US" baseline="0" dirty="0" smtClean="0">
                <a:latin typeface="Arial" pitchFamily="34" charset="0"/>
                <a:ea typeface="MS Gothic" pitchFamily="49" charset="-128"/>
              </a:rPr>
              <a:t>Adding other widgets like photo galleries, maps, forms etc. are just as simple!</a:t>
            </a: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088887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Trainers Notes:</a:t>
            </a:r>
          </a:p>
          <a:p>
            <a:r>
              <a:rPr lang="en-US" dirty="0" smtClean="0"/>
              <a:t>Design</a:t>
            </a:r>
            <a:r>
              <a:rPr lang="en-US" baseline="0" dirty="0" smtClean="0"/>
              <a:t> adds value and makes the process more enjoyable for the client.  The design center is a large reason why we are able to duplicate this business at all</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042326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708" indent="-174708">
              <a:buFont typeface="Arial"/>
              <a:buChar char="•"/>
            </a:pPr>
            <a:r>
              <a:rPr lang="en-US" dirty="0" smtClean="0">
                <a:latin typeface="Arial" pitchFamily="34" charset="0"/>
              </a:rPr>
              <a:t>Here are some examples of sites done with our design center.</a:t>
            </a:r>
          </a:p>
          <a:p>
            <a:pPr marL="174708" indent="-174708">
              <a:buFont typeface="Arial"/>
              <a:buChar char="•"/>
            </a:pPr>
            <a:r>
              <a:rPr lang="en-US" dirty="0" smtClean="0">
                <a:latin typeface="Arial" pitchFamily="34" charset="0"/>
              </a:rPr>
              <a:t>You can see how professional these designs look.</a:t>
            </a:r>
          </a:p>
          <a:p>
            <a:pPr marL="174708" indent="-174708">
              <a:buFont typeface="Arial"/>
              <a:buChar char="•"/>
            </a:pPr>
            <a:r>
              <a:rPr lang="en-US" dirty="0" smtClean="0">
                <a:latin typeface="Arial" pitchFamily="34" charset="0"/>
              </a:rPr>
              <a:t>Any business owner would be proud to have one of these websites for their own.</a:t>
            </a:r>
          </a:p>
          <a:p>
            <a:pPr marL="174708" indent="-174708">
              <a:buFont typeface="Arial"/>
              <a:buChar char="•"/>
            </a:pPr>
            <a:r>
              <a:rPr lang="en-US" dirty="0" smtClean="0">
                <a:latin typeface="Arial" pitchFamily="34" charset="0"/>
              </a:rPr>
              <a:t>We are constantly sharing the</a:t>
            </a:r>
            <a:r>
              <a:rPr lang="en-US" baseline="0" dirty="0" smtClean="0">
                <a:latin typeface="Arial" pitchFamily="34" charset="0"/>
              </a:rPr>
              <a:t> latest work by our design center on our Facebook Page: </a:t>
            </a:r>
            <a:r>
              <a:rPr lang="en-US" baseline="0" dirty="0" err="1" smtClean="0">
                <a:latin typeface="Arial" pitchFamily="34" charset="0"/>
              </a:rPr>
              <a:t>facebook.com</a:t>
            </a:r>
            <a:r>
              <a:rPr lang="en-US" baseline="0" dirty="0" smtClean="0">
                <a:latin typeface="Arial" pitchFamily="34" charset="0"/>
              </a:rPr>
              <a:t>/</a:t>
            </a:r>
            <a:r>
              <a:rPr lang="en-US" baseline="0" dirty="0" err="1" smtClean="0">
                <a:latin typeface="Arial" pitchFamily="34" charset="0"/>
              </a:rPr>
              <a:t>officialmawebcenters</a:t>
            </a: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61722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latin typeface="Arial" pitchFamily="34" charset="0"/>
              </a:rPr>
              <a:t>TRAINER’S NOTES:</a:t>
            </a:r>
          </a:p>
          <a:p>
            <a:pPr marL="174708" indent="-174708">
              <a:buFont typeface="Arial"/>
              <a:buChar char="•"/>
            </a:pPr>
            <a:r>
              <a:rPr lang="en-US" dirty="0" smtClean="0">
                <a:latin typeface="Arial" pitchFamily="34" charset="0"/>
              </a:rPr>
              <a:t>Our e-commerce system is incredibly flexible.</a:t>
            </a:r>
          </a:p>
          <a:p>
            <a:pPr marL="174708" indent="-174708">
              <a:buFont typeface="Arial"/>
              <a:buChar char="•"/>
            </a:pPr>
            <a:r>
              <a:rPr lang="en-US" dirty="0" smtClean="0">
                <a:latin typeface="Arial" pitchFamily="34" charset="0"/>
              </a:rPr>
              <a:t>There is so much which can be done with it.</a:t>
            </a:r>
          </a:p>
          <a:p>
            <a:pPr marL="174708" indent="-174708">
              <a:buFont typeface="Arial"/>
              <a:buChar char="•"/>
            </a:pPr>
            <a:r>
              <a:rPr lang="en-US" dirty="0" smtClean="0">
                <a:latin typeface="Arial" pitchFamily="34" charset="0"/>
              </a:rPr>
              <a:t>(share some personal examples from your own client base).</a:t>
            </a:r>
          </a:p>
          <a:p>
            <a:pPr marL="174708" indent="-174708">
              <a:buFont typeface="Arial"/>
              <a:buChar char="•"/>
            </a:pPr>
            <a:r>
              <a:rPr lang="en-US" dirty="0" smtClean="0">
                <a:latin typeface="Arial" pitchFamily="34" charset="0"/>
              </a:rPr>
              <a:t>(hit some of the highlights from the F&amp;B).</a:t>
            </a:r>
          </a:p>
          <a:p>
            <a:pPr marL="174708" indent="-174708">
              <a:buFont typeface="Arial"/>
              <a:buChar char="•"/>
            </a:pPr>
            <a:r>
              <a:rPr lang="en-US" dirty="0" smtClean="0">
                <a:latin typeface="Arial" pitchFamily="34" charset="0"/>
              </a:rPr>
              <a:t>Again, this is about providing an effective Internet presence.  If the business owner’s current solution doesn’t allow for customer reviews or </a:t>
            </a:r>
            <a:r>
              <a:rPr lang="en-US" dirty="0" err="1" smtClean="0">
                <a:latin typeface="Arial" pitchFamily="34" charset="0"/>
              </a:rPr>
              <a:t>wishlists</a:t>
            </a:r>
            <a:r>
              <a:rPr lang="en-US" dirty="0" smtClean="0">
                <a:latin typeface="Arial" pitchFamily="34" charset="0"/>
              </a:rPr>
              <a:t>, is it an effective internet presence?  Nope!</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417677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latin typeface="Arial" pitchFamily="34" charset="0"/>
              </a:rPr>
              <a:t>TRAINER’S NOTES:</a:t>
            </a:r>
          </a:p>
          <a:p>
            <a:pPr marL="174708" indent="-174708">
              <a:buFont typeface="Arial"/>
              <a:buChar char="•"/>
            </a:pPr>
            <a:r>
              <a:rPr lang="en-US" dirty="0" smtClean="0">
                <a:latin typeface="Arial" pitchFamily="34" charset="0"/>
              </a:rPr>
              <a:t>Our e-commerce system is incredibly flexible.</a:t>
            </a:r>
          </a:p>
          <a:p>
            <a:pPr marL="174708" indent="-174708">
              <a:buFont typeface="Arial"/>
              <a:buChar char="•"/>
            </a:pPr>
            <a:r>
              <a:rPr lang="en-US" dirty="0" smtClean="0">
                <a:latin typeface="Arial" pitchFamily="34" charset="0"/>
              </a:rPr>
              <a:t>There is so much which can be done with it.</a:t>
            </a:r>
          </a:p>
          <a:p>
            <a:pPr marL="174708" indent="-174708">
              <a:buFont typeface="Arial"/>
              <a:buChar char="•"/>
            </a:pPr>
            <a:r>
              <a:rPr lang="en-US" dirty="0" smtClean="0">
                <a:latin typeface="Arial" pitchFamily="34" charset="0"/>
              </a:rPr>
              <a:t>(share some personal examples from your own client base).</a:t>
            </a:r>
          </a:p>
          <a:p>
            <a:pPr marL="174708" indent="-174708">
              <a:buFont typeface="Arial"/>
              <a:buChar char="•"/>
            </a:pPr>
            <a:r>
              <a:rPr lang="en-US" dirty="0" smtClean="0">
                <a:latin typeface="Arial" pitchFamily="34" charset="0"/>
              </a:rPr>
              <a:t>(hit some of the highlights from the F&amp;B).</a:t>
            </a:r>
          </a:p>
          <a:p>
            <a:pPr marL="174708" indent="-174708">
              <a:buFont typeface="Arial"/>
              <a:buChar char="•"/>
            </a:pPr>
            <a:r>
              <a:rPr lang="en-US" dirty="0" smtClean="0">
                <a:latin typeface="Arial" pitchFamily="34" charset="0"/>
              </a:rPr>
              <a:t>Again, this is about providing an effective Internet presence.  If the business owner’s current solution doesn’t allow for customer reviews or </a:t>
            </a:r>
            <a:r>
              <a:rPr lang="en-US" dirty="0" err="1" smtClean="0">
                <a:latin typeface="Arial" pitchFamily="34" charset="0"/>
              </a:rPr>
              <a:t>wishlists</a:t>
            </a:r>
            <a:r>
              <a:rPr lang="en-US" dirty="0" smtClean="0">
                <a:latin typeface="Arial" pitchFamily="34" charset="0"/>
              </a:rPr>
              <a:t>, is it an effective internet presence?  Nope!</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4275314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a:spcBef>
                <a:spcPts val="413"/>
              </a:spcBef>
              <a:buFont typeface="Times New Roman" pitchFamily="18" charset="0"/>
              <a:buChar char="•"/>
            </a:pPr>
            <a:r>
              <a:rPr lang="en-US" dirty="0" smtClean="0">
                <a:latin typeface="Arial" pitchFamily="34" charset="0"/>
                <a:ea typeface="MS Gothic" pitchFamily="49" charset="-128"/>
              </a:rPr>
              <a:t>Let’s look at the ecommerce more in detail</a:t>
            </a:r>
          </a:p>
          <a:p>
            <a:pPr>
              <a:spcBef>
                <a:spcPts val="413"/>
              </a:spcBef>
              <a:buFont typeface="Times New Roman" pitchFamily="18" charset="0"/>
              <a:buChar char="•"/>
            </a:pPr>
            <a:r>
              <a:rPr lang="en-US" dirty="0" smtClean="0">
                <a:latin typeface="Arial" pitchFamily="34" charset="0"/>
                <a:ea typeface="MS Gothic" pitchFamily="49" charset="-128"/>
              </a:rPr>
              <a:t>Product comparison</a:t>
            </a:r>
          </a:p>
          <a:p>
            <a:pPr>
              <a:spcBef>
                <a:spcPts val="413"/>
              </a:spcBef>
              <a:buFont typeface="Times New Roman" pitchFamily="18" charset="0"/>
              <a:buChar char="•"/>
            </a:pPr>
            <a:r>
              <a:rPr lang="en-US" dirty="0" smtClean="0">
                <a:latin typeface="Arial" pitchFamily="34" charset="0"/>
                <a:ea typeface="MS Gothic" pitchFamily="49" charset="-128"/>
              </a:rPr>
              <a:t>Reordering</a:t>
            </a:r>
          </a:p>
          <a:p>
            <a:pPr>
              <a:spcBef>
                <a:spcPts val="413"/>
              </a:spcBef>
              <a:buFont typeface="Times New Roman" pitchFamily="18" charset="0"/>
              <a:buChar char="•"/>
            </a:pPr>
            <a:r>
              <a:rPr lang="en-US" dirty="0" err="1" smtClean="0">
                <a:latin typeface="Arial" pitchFamily="34" charset="0"/>
                <a:ea typeface="MS Gothic" pitchFamily="49" charset="-128"/>
              </a:rPr>
              <a:t>Wishlists</a:t>
            </a:r>
            <a:endParaRPr lang="en-US" dirty="0" smtClean="0">
              <a:latin typeface="Arial" pitchFamily="34" charset="0"/>
              <a:ea typeface="MS Gothic" pitchFamily="49" charset="-128"/>
            </a:endParaRPr>
          </a:p>
          <a:p>
            <a:pPr>
              <a:spcBef>
                <a:spcPts val="413"/>
              </a:spcBef>
              <a:buFont typeface="Times New Roman" pitchFamily="18" charset="0"/>
              <a:buChar char="•"/>
            </a:pPr>
            <a:r>
              <a:rPr lang="en-US" dirty="0" err="1" smtClean="0">
                <a:latin typeface="Arial" pitchFamily="34" charset="0"/>
                <a:ea typeface="MS Gothic" pitchFamily="49" charset="-128"/>
              </a:rPr>
              <a:t>Etc</a:t>
            </a: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775597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baseline="0" dirty="0" smtClean="0"/>
              <a:t>Teaser slide The goal here is to get them excited about what we are going to talk about. </a:t>
            </a:r>
          </a:p>
          <a:p>
            <a:pPr marL="174708" indent="-174708" defTabSz="931774">
              <a:buFont typeface="Arial"/>
              <a:buChar char="•"/>
              <a:defRPr/>
            </a:pPr>
            <a:r>
              <a:rPr lang="en-US" baseline="0" dirty="0" smtClean="0"/>
              <a:t> In brief, cover the big topics “Websites, Marketing Tools, Unlimited, Support, Security)  </a:t>
            </a:r>
          </a:p>
          <a:p>
            <a:pPr marL="174708" indent="-174708" defTabSz="931774">
              <a:buFont typeface="Arial"/>
              <a:buChar char="•"/>
              <a:defRPr/>
            </a:pPr>
            <a:r>
              <a:rPr lang="en-US" baseline="0" dirty="0" smtClean="0"/>
              <a:t>The goal is to paint a simple picture of how all –inclusive our solution actually is / Instill confidence in the product. </a:t>
            </a:r>
          </a:p>
          <a:p>
            <a:pPr marL="174708" indent="-174708" defTabSz="931774">
              <a:buFont typeface="Arial"/>
              <a:buChar char="•"/>
              <a:defRPr/>
            </a:pPr>
            <a:r>
              <a:rPr lang="en-US" baseline="0" dirty="0" smtClean="0"/>
              <a:t>Spend 1 minute or less on this slide – the details are coming up!</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563149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Teaser </a:t>
            </a:r>
            <a:r>
              <a:rPr lang="en-US" baseline="0" dirty="0" smtClean="0"/>
              <a:t>slide – The goal here is to get them excited about what we are going to talk about. </a:t>
            </a:r>
          </a:p>
          <a:p>
            <a:pPr marL="174708" indent="-174708" defTabSz="931774">
              <a:buFont typeface="Arial"/>
              <a:buChar char="•"/>
              <a:defRPr/>
            </a:pPr>
            <a:r>
              <a:rPr lang="en-US" baseline="0" dirty="0" smtClean="0"/>
              <a:t> In brief, cover the big topics “Websites, Marketing Tools, Unlimited, Support, Security)  </a:t>
            </a:r>
          </a:p>
          <a:p>
            <a:pPr marL="174708" indent="-174708" defTabSz="931774">
              <a:buFont typeface="Arial"/>
              <a:buChar char="•"/>
              <a:defRPr/>
            </a:pPr>
            <a:r>
              <a:rPr lang="en-US" baseline="0" dirty="0" smtClean="0"/>
              <a:t>The goal is to paint a simple picture of how all –inclusive our solution actually is / Instill confidence in the product. </a:t>
            </a:r>
          </a:p>
          <a:p>
            <a:pPr marL="174708" indent="-174708" defTabSz="931774">
              <a:buFont typeface="Arial"/>
              <a:buChar char="•"/>
              <a:defRPr/>
            </a:pPr>
            <a:r>
              <a:rPr lang="en-US" baseline="0" dirty="0" smtClean="0"/>
              <a:t>Spend 1 minute or less on this slide – the details are coming up!</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484639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This</a:t>
            </a:r>
            <a:r>
              <a:rPr lang="en-US" baseline="0" dirty="0" smtClean="0"/>
              <a:t> is just an intro slide –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939896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Upgrades are always coming!</a:t>
            </a:r>
          </a:p>
          <a:p>
            <a:pPr marL="174708" indent="-174708" defTabSz="931774">
              <a:buFont typeface="Arial"/>
              <a:buChar char="•"/>
              <a:defRPr/>
            </a:pPr>
            <a:r>
              <a:rPr lang="en-US" dirty="0" smtClean="0"/>
              <a:t>As the market and needs change, so will we!</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67810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Self Explanatory </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401181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Share</a:t>
            </a:r>
            <a:r>
              <a:rPr lang="en-US" baseline="0" dirty="0" smtClean="0"/>
              <a:t> Stories!</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02190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b="0" u="none" dirty="0" smtClean="0">
                <a:latin typeface="Arial" pitchFamily="34" charset="0"/>
              </a:rPr>
              <a:t>You can use this flyer</a:t>
            </a:r>
            <a:r>
              <a:rPr lang="en-US" b="0" u="none" baseline="0" dirty="0" smtClean="0">
                <a:latin typeface="Arial" pitchFamily="34" charset="0"/>
              </a:rPr>
              <a:t> to share with website prospects</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924962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Trainers Notes:</a:t>
            </a:r>
          </a:p>
          <a:p>
            <a:r>
              <a:rPr lang="en-US" dirty="0" smtClean="0"/>
              <a:t>Again – another Impact Slide!  Just</a:t>
            </a:r>
            <a:r>
              <a:rPr lang="en-US" baseline="0" dirty="0" smtClean="0"/>
              <a:t> a reminder – “We have an awesome product and there is a market place for what we are selling”.  </a:t>
            </a:r>
          </a:p>
          <a:p>
            <a:r>
              <a:rPr lang="en-US" baseline="0" dirty="0" smtClean="0"/>
              <a:t>Now we transition into the next point of evaluation – “the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4015022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Trainers Notes:</a:t>
            </a:r>
          </a:p>
          <a:p>
            <a:r>
              <a:rPr lang="en-US" dirty="0" smtClean="0"/>
              <a:t>Remind</a:t>
            </a:r>
            <a:r>
              <a:rPr lang="en-US" baseline="0" dirty="0" smtClean="0"/>
              <a:t> people that we are going through the fundamentals of our sales system and that they can get more training about our standardized system for sales by attending a 101 or 201 course.  It’s also a good point to mention where they can find out where these trainings are (www.mawc411.com) and feel free to let them know if you have any upcoming trainings</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176389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Let’s talk about what we are selling.</a:t>
            </a:r>
          </a:p>
          <a:p>
            <a:pPr marL="171412" indent="-171412">
              <a:buFont typeface="Arial"/>
              <a:buChar char="•"/>
            </a:pPr>
            <a:r>
              <a:rPr lang="en-US" dirty="0" smtClean="0">
                <a:latin typeface="Arial" pitchFamily="34" charset="0"/>
              </a:rPr>
              <a:t>Are we selling…</a:t>
            </a:r>
          </a:p>
          <a:p>
            <a:pPr marL="628511" lvl="1" indent="-171412">
              <a:buFont typeface="Arial"/>
              <a:buChar char="•"/>
            </a:pPr>
            <a:r>
              <a:rPr lang="en-US" dirty="0" smtClean="0">
                <a:latin typeface="Arial" pitchFamily="34" charset="0"/>
              </a:rPr>
              <a:t>The technology?</a:t>
            </a:r>
          </a:p>
          <a:p>
            <a:pPr marL="628511" lvl="1" indent="-171412">
              <a:buFont typeface="Arial"/>
              <a:buChar char="•"/>
            </a:pPr>
            <a:r>
              <a:rPr lang="en-US" dirty="0" smtClean="0">
                <a:latin typeface="Arial" pitchFamily="34" charset="0"/>
              </a:rPr>
              <a:t>The features?</a:t>
            </a:r>
          </a:p>
          <a:p>
            <a:pPr marL="628511" lvl="1" indent="-171412">
              <a:buFont typeface="Arial"/>
              <a:buChar char="•"/>
            </a:pPr>
            <a:r>
              <a:rPr lang="en-US" dirty="0" smtClean="0">
                <a:latin typeface="Arial" pitchFamily="34" charset="0"/>
              </a:rPr>
              <a:t>The benefits?</a:t>
            </a:r>
          </a:p>
          <a:p>
            <a:pPr marL="628511" lvl="1" indent="-171412">
              <a:buFont typeface="Arial"/>
              <a:buChar char="•"/>
            </a:pPr>
            <a:r>
              <a:rPr lang="en-US" dirty="0" smtClean="0">
                <a:latin typeface="Arial" pitchFamily="34" charset="0"/>
              </a:rPr>
              <a:t>The appointment?</a:t>
            </a:r>
          </a:p>
          <a:p>
            <a:pPr marL="171412" indent="-171412">
              <a:buFont typeface="Arial"/>
              <a:buChar char="•"/>
            </a:pPr>
            <a:r>
              <a:rPr lang="en-US" dirty="0" smtClean="0">
                <a:latin typeface="Arial" pitchFamily="34" charset="0"/>
              </a:rPr>
              <a:t>Which do you think and why?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563342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You are not the sales, design or technical expert</a:t>
            </a:r>
          </a:p>
          <a:p>
            <a:pPr marL="171412" indent="-171412">
              <a:buFont typeface="Arial"/>
              <a:buChar char="•"/>
            </a:pPr>
            <a:r>
              <a:rPr lang="en-US" dirty="0" smtClean="0"/>
              <a:t>There are professional</a:t>
            </a:r>
            <a:r>
              <a:rPr lang="en-US" baseline="0" dirty="0" smtClean="0"/>
              <a:t> teams that work for you who will do this heavy lifting for you</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459118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You are not the sales, design or technical expert</a:t>
            </a:r>
          </a:p>
          <a:p>
            <a:pPr marL="171412" indent="-171412">
              <a:buFont typeface="Arial"/>
              <a:buChar char="•"/>
            </a:pPr>
            <a:r>
              <a:rPr lang="en-US" dirty="0" smtClean="0"/>
              <a:t>There are professional</a:t>
            </a:r>
            <a:r>
              <a:rPr lang="en-US" baseline="0" dirty="0" smtClean="0"/>
              <a:t> teams that work for you who will do this heavy lifting for you</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523290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Help your class understand that product specialists are easy to use and that they will help make them money</a:t>
            </a:r>
          </a:p>
          <a:p>
            <a:pPr marL="171412" indent="-171412">
              <a:buFont typeface="Arial"/>
              <a:buChar char="•"/>
            </a:pPr>
            <a:r>
              <a:rPr lang="en-US" dirty="0" smtClean="0"/>
              <a:t>Let</a:t>
            </a:r>
            <a:r>
              <a:rPr lang="en-US" baseline="0" dirty="0" smtClean="0"/>
              <a:t> them know what they can expect from the product specialist so they will feel more comfortable using them</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2164543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Help your class understand that design center are easy to use and that they will help make them money</a:t>
            </a:r>
          </a:p>
          <a:p>
            <a:pPr marL="171412" indent="-171412">
              <a:buFont typeface="Arial"/>
              <a:buChar char="•"/>
            </a:pPr>
            <a:r>
              <a:rPr lang="en-US" dirty="0" smtClean="0"/>
              <a:t>Let</a:t>
            </a:r>
            <a:r>
              <a:rPr lang="en-US" baseline="0" dirty="0" smtClean="0"/>
              <a:t> them know what they can expect from the design center so they will feel more comfortable using them</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630428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Makes our system duplicatable because you don’t have to be a technical guru</a:t>
            </a:r>
            <a:r>
              <a:rPr lang="en-US" baseline="0" dirty="0" smtClean="0"/>
              <a:t> to maintain your client’s websites.  </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93027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Earning potential will be demonstrated</a:t>
            </a:r>
            <a:r>
              <a:rPr lang="en-US" baseline="0" dirty="0" smtClean="0">
                <a:latin typeface="Arial" pitchFamily="34" charset="0"/>
              </a:rPr>
              <a:t> in terms of short term and long term growth potential</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698615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Simple Sales Recap</a:t>
            </a:r>
          </a:p>
          <a:p>
            <a:pPr marL="171412" indent="-171412">
              <a:buFont typeface="Arial"/>
              <a:buChar char="•"/>
            </a:pPr>
            <a:r>
              <a:rPr lang="en-US" dirty="0" smtClean="0"/>
              <a:t>Keep it simple!</a:t>
            </a:r>
          </a:p>
          <a:p>
            <a:pPr marL="171412" indent="-171412">
              <a:buFont typeface="Arial"/>
              <a:buChar char="•"/>
            </a:pPr>
            <a:r>
              <a:rPr lang="en-US" dirty="0" smtClean="0"/>
              <a:t>Leverage the teams of professionals to do all the heavy lifting for you</a:t>
            </a:r>
          </a:p>
          <a:p>
            <a:pPr marL="171412" indent="-171412">
              <a:buFont typeface="Arial"/>
              <a:buChar char="•"/>
            </a:pPr>
            <a:r>
              <a:rPr lang="en-US" dirty="0" smtClean="0"/>
              <a:t>You can give</a:t>
            </a:r>
            <a:r>
              <a:rPr lang="en-US" baseline="0" dirty="0" smtClean="0"/>
              <a:t> tips for being a customer manager – what do you do with your clients?</a:t>
            </a:r>
            <a:br>
              <a:rPr lang="en-US" baseline="0" dirty="0" smtClean="0"/>
            </a:br>
            <a:r>
              <a:rPr lang="en-US" baseline="0" dirty="0" smtClean="0"/>
              <a:t>- Call to see how the appointment went</a:t>
            </a:r>
            <a:br>
              <a:rPr lang="en-US" baseline="0" dirty="0" smtClean="0"/>
            </a:br>
            <a:r>
              <a:rPr lang="en-US" baseline="0" dirty="0" smtClean="0"/>
              <a:t>- Make sure your clients have accurate contact information for tech support</a:t>
            </a:r>
            <a:br>
              <a:rPr lang="en-US" baseline="0" dirty="0" smtClean="0"/>
            </a:br>
            <a:r>
              <a:rPr lang="en-US" baseline="0" dirty="0" smtClean="0"/>
              <a:t>- Check in every once in a while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3908487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baseline="0" dirty="0" smtClean="0">
                <a:latin typeface="Arial" pitchFamily="34" charset="0"/>
              </a:rPr>
              <a:t>Sometimes it helps to already know if your prospect has a website.  </a:t>
            </a:r>
          </a:p>
          <a:p>
            <a:pPr marL="171412" indent="-171412">
              <a:buFont typeface="Arial"/>
              <a:buChar char="•"/>
            </a:pPr>
            <a:r>
              <a:rPr lang="en-US" baseline="0" dirty="0" smtClean="0">
                <a:latin typeface="Arial" pitchFamily="34" charset="0"/>
              </a:rPr>
              <a:t>If you are already prepared with this information, it can help you to form some good questions and conversation starters</a:t>
            </a:r>
          </a:p>
          <a:p>
            <a:pPr marL="171412" indent="-171412">
              <a:buFont typeface="Arial"/>
              <a:buChar char="•"/>
            </a:pPr>
            <a:r>
              <a:rPr lang="en-US" baseline="0" dirty="0" smtClean="0">
                <a:latin typeface="Arial" pitchFamily="34" charset="0"/>
              </a:rPr>
              <a:t>The goal here is not to use this information to solicit your prospects but rather to use it to engage prospects in conversation.</a:t>
            </a:r>
          </a:p>
          <a:p>
            <a:pPr marL="171412" indent="-171412">
              <a:buFont typeface="Arial"/>
              <a:buChar char="•"/>
            </a:pPr>
            <a:r>
              <a:rPr lang="en-US" baseline="0" dirty="0" smtClean="0">
                <a:latin typeface="Arial" pitchFamily="34" charset="0"/>
              </a:rPr>
              <a:t>This is also a great way to qualify if there is any existing advertising budget </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120566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Your answer to “what</a:t>
            </a:r>
            <a:r>
              <a:rPr lang="en-US" baseline="0" dirty="0" smtClean="0"/>
              <a:t> is it”  is basically you making a solid referral and edifying the product specialists</a:t>
            </a:r>
          </a:p>
          <a:p>
            <a:pPr marL="171412" indent="-171412">
              <a:buFont typeface="Arial"/>
              <a:buChar char="•"/>
            </a:pPr>
            <a:r>
              <a:rPr lang="en-US" baseline="0" dirty="0" smtClean="0"/>
              <a:t>Think of how you would invite someone to see the plan if you were a brand new distributor – you would edify the speaker and possible solution.</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4216507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Again</a:t>
            </a:r>
            <a:r>
              <a:rPr lang="en-US" baseline="0" dirty="0" smtClean="0"/>
              <a:t> – reiterating that the system for sales is covered in depth in our 101 and 201 classes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741253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Self Explanatory</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010963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Standard</a:t>
            </a:r>
            <a:r>
              <a:rPr lang="en-US" baseline="0" dirty="0" smtClean="0"/>
              <a:t> trainings about our proven system provide support. There is no need to figure out what to do to become successful, we lay out the proven strategies for you! </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189957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b="0" u="none" dirty="0" smtClean="0">
                <a:latin typeface="Arial" pitchFamily="34" charset="0"/>
              </a:rPr>
              <a:t>Self Explanatory</a:t>
            </a:r>
            <a:r>
              <a:rPr lang="en-US" b="0" u="none" baseline="0" dirty="0" smtClean="0">
                <a:latin typeface="Arial" pitchFamily="34" charset="0"/>
              </a:rPr>
              <a:t> </a:t>
            </a:r>
            <a:endParaRPr lang="en-US" b="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827828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b="0" u="none" dirty="0" smtClean="0">
                <a:latin typeface="Arial" pitchFamily="34" charset="0"/>
              </a:rPr>
              <a:t>Self Explanatory</a:t>
            </a:r>
            <a:r>
              <a:rPr lang="en-US" b="0" u="none" baseline="0" dirty="0" smtClean="0">
                <a:latin typeface="Arial" pitchFamily="34" charset="0"/>
              </a:rPr>
              <a:t> </a:t>
            </a:r>
            <a:endParaRPr lang="en-US" b="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267662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baseline="0" dirty="0" smtClean="0"/>
              <a:t>In order to implement our system, you must have a WebCenter</a:t>
            </a:r>
          </a:p>
          <a:p>
            <a:pPr marL="171412" indent="-171412">
              <a:buFont typeface="Arial"/>
              <a:buChar char="•"/>
            </a:pPr>
            <a:r>
              <a:rPr lang="en-US" baseline="0" dirty="0" smtClean="0"/>
              <a:t>These are the options for existing UFOs</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432528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baseline="0" dirty="0" smtClean="0"/>
              <a:t>Fast Start Kit is available to prospects who want to start their UFO business as a WCO</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4109624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Business owners have two types</a:t>
            </a:r>
            <a:r>
              <a:rPr lang="en-US" baseline="0" dirty="0" smtClean="0">
                <a:latin typeface="Arial" pitchFamily="34" charset="0"/>
              </a:rPr>
              <a:t> of expenses.</a:t>
            </a:r>
          </a:p>
          <a:p>
            <a:pPr marL="171412" indent="-171412">
              <a:buFont typeface="Arial"/>
              <a:buChar char="•"/>
            </a:pPr>
            <a:r>
              <a:rPr lang="en-US" baseline="0" dirty="0" smtClean="0">
                <a:latin typeface="Arial" pitchFamily="34" charset="0"/>
              </a:rPr>
              <a:t>Feel free to verbalize seasonal things. For example – if it’s summertime, talk about summer camp costs.  Share your own expenses that come up etc.</a:t>
            </a:r>
          </a:p>
          <a:p>
            <a:pPr marL="171412" indent="-171412">
              <a:buFont typeface="Arial"/>
              <a:buChar char="•"/>
            </a:pPr>
            <a:r>
              <a:rPr lang="en-US" baseline="0" dirty="0" smtClean="0">
                <a:latin typeface="Arial" pitchFamily="34" charset="0"/>
              </a:rPr>
              <a:t>The key is to hit the point – this is a fixed cost goal.  It is something that can be paid off.  </a:t>
            </a:r>
          </a:p>
          <a:p>
            <a:pPr marL="171412" indent="-171412">
              <a:buFont typeface="Arial"/>
              <a:buChar char="•"/>
            </a:pPr>
            <a:r>
              <a:rPr lang="en-US" baseline="0" dirty="0" smtClean="0">
                <a:latin typeface="Arial" pitchFamily="34" charset="0"/>
              </a:rPr>
              <a:t>Ongoing costs are typically covered by setting long term goals using the MPCP</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571198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baseline="0" dirty="0" smtClean="0"/>
              <a:t>Revisits the initial questions we wanted to answer for the person evaluating this as a business opportunity </a:t>
            </a:r>
          </a:p>
          <a:p>
            <a:pPr marL="171412" indent="-171412">
              <a:buFont typeface="Arial"/>
              <a:buChar char="•"/>
            </a:pPr>
            <a:r>
              <a:rPr lang="en-US" baseline="0" dirty="0" smtClean="0"/>
              <a:t>Impact slide – hit the points hard but quickly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62064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baseline="0" dirty="0" smtClean="0"/>
              <a:t>End on an encouraging note</a:t>
            </a:r>
          </a:p>
          <a:p>
            <a:pPr marL="171412" indent="-171412">
              <a:buFont typeface="Arial"/>
              <a:buChar char="•"/>
            </a:pPr>
            <a:r>
              <a:rPr lang="en-US" baseline="0" dirty="0" smtClean="0"/>
              <a:t>Give follow up steps</a:t>
            </a:r>
          </a:p>
          <a:p>
            <a:pPr marL="171412" indent="-171412">
              <a:buFont typeface="Arial"/>
              <a:buChar char="•"/>
            </a:pPr>
            <a:r>
              <a:rPr lang="en-US" baseline="0" dirty="0" smtClean="0"/>
              <a:t>Encourage them to talk to the person who invited them to check out the overview</a:t>
            </a:r>
          </a:p>
          <a:p>
            <a:pPr marL="171412" indent="-171412">
              <a:buFont typeface="Arial"/>
              <a:buChar char="•"/>
            </a:pPr>
            <a:r>
              <a:rPr lang="en-US" baseline="0" dirty="0" smtClean="0"/>
              <a:t>Let them know about any upcoming events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4064695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i="0" dirty="0" smtClean="0">
                <a:latin typeface="Arial" pitchFamily="34" charset="0"/>
              </a:rPr>
              <a:t>Reiterate the partnership, we are in business together</a:t>
            </a:r>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4235868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dirty="0" smtClean="0">
                <a:latin typeface="Arial" pitchFamily="34" charset="0"/>
              </a:rPr>
              <a:t>Again, it’s about using phrases which help set the stage for the larger context of your partnership, so it’s all about “we” not “I”.</a:t>
            </a:r>
            <a:endParaRPr lang="en-US" b="1" u="sng"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7602118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sz="1200" dirty="0" smtClean="0">
                <a:latin typeface="Arial" pitchFamily="34" charset="0"/>
              </a:rPr>
              <a:t>The Second part of confidence is confidence in yourself.</a:t>
            </a:r>
          </a:p>
          <a:p>
            <a:pPr marL="174669" indent="-174669">
              <a:buFont typeface="Arial"/>
              <a:buChar char="•"/>
            </a:pPr>
            <a:r>
              <a:rPr lang="en-US" sz="1200" dirty="0" smtClean="0">
                <a:latin typeface="Arial" pitchFamily="34" charset="0"/>
              </a:rPr>
              <a:t>It all starts with how you see yourself.  </a:t>
            </a:r>
          </a:p>
          <a:p>
            <a:pPr marL="174669" indent="-174669">
              <a:buFont typeface="Arial"/>
              <a:buChar char="•"/>
            </a:pPr>
            <a:r>
              <a:rPr lang="en-US" sz="1200" dirty="0" smtClean="0">
                <a:latin typeface="Arial" pitchFamily="34" charset="0"/>
              </a:rPr>
              <a:t>I some areas you see yourself as being very confident.  Think of the things that you say to yourself, oh, you know I do such and such really well.  If someone asked you about that subject you would talk confidently on the topic you would feel strong and confident about answering any questions that they have about the subject, and if you needed to, you would have no problem winning someone over on that subject or topic.</a:t>
            </a:r>
          </a:p>
          <a:p>
            <a:pPr marL="174669" indent="-174669">
              <a:buFont typeface="Arial"/>
              <a:buChar char="•"/>
            </a:pPr>
            <a:r>
              <a:rPr lang="en-US" sz="1200" dirty="0" smtClean="0">
                <a:latin typeface="Arial" pitchFamily="34" charset="0"/>
              </a:rPr>
              <a:t>What about the areas that you think you are “bad” at.  Many people say they are “bad” at remembering people’s names.  Well, in a lot of cases, that’s just an excuse for them to not remember people’s names.  Try saying to yourself for two weeks “I’m great at remembering people’s names”  Every time you start to think to yourself that you are “bad at remembering names” just cancel that message and say to yourself, “you know, I’m actually really good at remembering people’s names”  I’ll guarantee that if you do this consistently for two weeks, you’ll notice just how good you are at remembering names.</a:t>
            </a:r>
          </a:p>
          <a:p>
            <a:pPr marL="174669" indent="-174669">
              <a:buFont typeface="Arial"/>
              <a:buChar char="•"/>
            </a:pPr>
            <a:r>
              <a:rPr lang="en-US" sz="1200" dirty="0" smtClean="0">
                <a:latin typeface="Arial" pitchFamily="34" charset="0"/>
              </a:rPr>
              <a:t>This isn’t an issue of whether you actually are good or bad at remembering names, what it really is an issue of, is what you “program” yourself to be.</a:t>
            </a:r>
          </a:p>
          <a:p>
            <a:pPr marL="174669" indent="-174669">
              <a:buFont typeface="Arial"/>
              <a:buChar char="•"/>
            </a:pPr>
            <a:r>
              <a:rPr lang="en-US" sz="1200" dirty="0" smtClean="0">
                <a:latin typeface="Arial" pitchFamily="34" charset="0"/>
              </a:rPr>
              <a:t>Stop programming yourself the wrong way and telling yourself that you are “bad” at this or that, program yourself to be “good” at these things and you will start to see improvement.</a:t>
            </a:r>
          </a:p>
          <a:p>
            <a:pPr marL="174669" indent="-174669">
              <a:buFont typeface="Arial"/>
              <a:buChar char="•"/>
            </a:pPr>
            <a:r>
              <a:rPr lang="en-US" sz="1200" dirty="0" smtClean="0">
                <a:latin typeface="Arial" pitchFamily="34" charset="0"/>
              </a:rPr>
              <a:t>This isn’t a magical fix, it takes conscious effort and work to make this change, but, the good news is the process is simple.</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598410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dirty="0" smtClean="0">
                <a:latin typeface="Arial" pitchFamily="34" charset="0"/>
              </a:rPr>
              <a:t>Again, people</a:t>
            </a:r>
            <a:r>
              <a:rPr lang="en-US" baseline="0" dirty="0" smtClean="0">
                <a:latin typeface="Arial" pitchFamily="34" charset="0"/>
              </a:rPr>
              <a:t> are on social media and businesses can benefit from being a part of that online community</a:t>
            </a:r>
          </a:p>
          <a:p>
            <a:pPr marL="174669" indent="-174669">
              <a:buFont typeface="Arial"/>
              <a:buChar char="•"/>
            </a:pPr>
            <a:r>
              <a:rPr lang="en-US" baseline="0" dirty="0" smtClean="0">
                <a:latin typeface="Arial" pitchFamily="34" charset="0"/>
              </a:rPr>
              <a:t>maWebCenters can help your client leverage social media with their webs</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40035692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spcBef>
                <a:spcPts val="413"/>
              </a:spcBef>
              <a:buFont typeface="Arial"/>
              <a:buChar char="•"/>
            </a:pPr>
            <a:r>
              <a:rPr lang="en-US" dirty="0" smtClean="0">
                <a:latin typeface="Arial" pitchFamily="34" charset="0"/>
                <a:ea typeface="MS Gothic" pitchFamily="49" charset="-128"/>
              </a:rPr>
              <a:t>What does that do for us?</a:t>
            </a:r>
          </a:p>
          <a:p>
            <a:pPr marL="174669" indent="-174669">
              <a:spcBef>
                <a:spcPts val="413"/>
              </a:spcBef>
              <a:buFont typeface="Arial"/>
              <a:buChar char="•"/>
            </a:pPr>
            <a:r>
              <a:rPr lang="en-US" dirty="0" smtClean="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74669" indent="-174669">
              <a:spcBef>
                <a:spcPts val="413"/>
              </a:spcBef>
              <a:buFont typeface="Arial"/>
              <a:buChar char="•"/>
            </a:pPr>
            <a:r>
              <a:rPr lang="en-US" dirty="0" smtClean="0">
                <a:latin typeface="Arial" pitchFamily="34" charset="0"/>
                <a:ea typeface="MS Gothic" pitchFamily="49" charset="-128"/>
              </a:rPr>
              <a:t>Second, by providing all the support, from sales to ongoing support with clients, all in multi-languages.</a:t>
            </a:r>
          </a:p>
          <a:p>
            <a:pPr marL="174669" indent="-174669">
              <a:spcBef>
                <a:spcPts val="413"/>
              </a:spcBef>
              <a:buFont typeface="Arial"/>
              <a:buChar char="•"/>
            </a:pPr>
            <a:r>
              <a:rPr lang="en-US" dirty="0" smtClean="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74669" indent="-174669">
              <a:spcBef>
                <a:spcPts val="413"/>
              </a:spcBef>
              <a:buFont typeface="Arial"/>
              <a:buChar char="•"/>
            </a:pPr>
            <a:r>
              <a:rPr lang="en-US" dirty="0" smtClean="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74669" indent="-174669">
              <a:spcBef>
                <a:spcPct val="0"/>
              </a:spcBef>
              <a:buFont typeface="Arial"/>
              <a:buChar char="•"/>
            </a:pP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358001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latin typeface="Arial" pitchFamily="34" charset="0"/>
              </a:rPr>
              <a:t>TRAINER’S NOTES:</a:t>
            </a:r>
          </a:p>
          <a:p>
            <a:pPr marL="174669" indent="-174669">
              <a:buFont typeface="Arial"/>
              <a:buChar char="•"/>
            </a:pPr>
            <a:r>
              <a:rPr lang="en-US" i="0" dirty="0" smtClean="0">
                <a:latin typeface="Arial" pitchFamily="34" charset="0"/>
              </a:rPr>
              <a:t>Self explanatory.</a:t>
            </a:r>
            <a:endParaRPr lang="en-US" b="1" i="0" u="sng"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334469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latin typeface="Arial" pitchFamily="34" charset="0"/>
              </a:rPr>
              <a:t>TRAINER’S NOTES:</a:t>
            </a:r>
          </a:p>
          <a:p>
            <a:pPr marL="174669" indent="-174669">
              <a:buFont typeface="Arial"/>
              <a:buChar char="•"/>
            </a:pPr>
            <a:r>
              <a:rPr lang="en-US" i="0" dirty="0" smtClean="0">
                <a:latin typeface="Arial" pitchFamily="34" charset="0"/>
              </a:rPr>
              <a:t>Again – you can apply</a:t>
            </a:r>
            <a:r>
              <a:rPr lang="en-US" i="0" baseline="0" dirty="0" smtClean="0">
                <a:latin typeface="Arial" pitchFamily="34" charset="0"/>
              </a:rPr>
              <a:t> this to any of your fixed cost goals</a:t>
            </a:r>
            <a:endParaRPr lang="en-US" b="1" i="0" u="sng"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22437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latin typeface="Arial" pitchFamily="34" charset="0"/>
              </a:rPr>
              <a:t>TRAINER’S NOTES:</a:t>
            </a:r>
          </a:p>
          <a:p>
            <a:pPr marL="174669" indent="-174669">
              <a:buFont typeface="Arial"/>
              <a:buChar char="•"/>
            </a:pPr>
            <a:r>
              <a:rPr lang="en-US" i="0" dirty="0" smtClean="0">
                <a:latin typeface="Arial" pitchFamily="34" charset="0"/>
              </a:rPr>
              <a:t>This is where we talk about growth potential.  It’s not just</a:t>
            </a:r>
            <a:r>
              <a:rPr lang="en-US" i="0" baseline="0" dirty="0" smtClean="0">
                <a:latin typeface="Arial" pitchFamily="34" charset="0"/>
              </a:rPr>
              <a:t> about what the UFO can achieve on their own – let’s show them the opportunities they have to build further!</a:t>
            </a:r>
          </a:p>
          <a:p>
            <a:pPr marL="174669" indent="-174669">
              <a:buFont typeface="Arial"/>
              <a:buChar char="•"/>
            </a:pPr>
            <a:r>
              <a:rPr lang="en-US" b="0" i="0" u="none" baseline="0" dirty="0" smtClean="0">
                <a:latin typeface="Arial" pitchFamily="34" charset="0"/>
              </a:rPr>
              <a:t>Prospecting / Recruiting</a:t>
            </a:r>
          </a:p>
          <a:p>
            <a:pPr marL="174669" indent="-174669">
              <a:buFont typeface="Arial"/>
              <a:buChar char="•"/>
            </a:pPr>
            <a:r>
              <a:rPr lang="en-US" b="0" i="0" u="none" baseline="0" dirty="0" smtClean="0">
                <a:latin typeface="Arial" pitchFamily="34" charset="0"/>
              </a:rPr>
              <a:t>Building share of customer</a:t>
            </a:r>
          </a:p>
          <a:p>
            <a:pPr marL="174669" indent="-174669">
              <a:buFont typeface="Arial"/>
              <a:buChar char="•"/>
            </a:pPr>
            <a:r>
              <a:rPr lang="en-US" b="0" i="0" u="none" baseline="0" dirty="0" smtClean="0">
                <a:latin typeface="Arial" pitchFamily="34" charset="0"/>
              </a:rPr>
              <a:t>Global expansion</a:t>
            </a:r>
            <a:endParaRPr lang="en-US" b="0" i="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64407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smtClean="0"/>
              <a:t>Trainers Notes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Duplication is critical and there are a number of ways for you to duplicate the power of the WebCenter Program in your organization, one of which is via Internship.</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383676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7/17/15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7/17/15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7/17/15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393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818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81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367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837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513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3607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608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7/17/15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892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6214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7/17/15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3530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7/17/15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7/17/15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7/17/15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5537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5537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79582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744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0834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3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08344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3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0834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083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7/17/15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3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1164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4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7927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4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461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4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461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4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461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1855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33543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4509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77760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777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7/17/15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77760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5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0441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5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7744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5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314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4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2731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5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1816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3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74530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5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74530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5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74530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5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745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7/17/15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5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5898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5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667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6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latin typeface="Calibri"/>
              </a:rPr>
              <a:t>www.mawc411www.mawc411.com.com</a:t>
            </a:r>
            <a:endParaRPr lang="en-US" dirty="0">
              <a:solidFill>
                <a:prstClr val="black">
                  <a:lumMod val="50000"/>
                  <a:lumOff val="50000"/>
                </a:prstClr>
              </a:solidFill>
              <a:latin typeface="Calibri"/>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lang="en-US" dirty="0">
              <a:solidFill>
                <a:prstClr val="black"/>
              </a:solidFill>
              <a:latin typeface="Calibri"/>
            </a:endParaRPr>
          </a:p>
        </p:txBody>
      </p:sp>
      <p:pic>
        <p:nvPicPr>
          <p:cNvPr id="12" name="Picture 11"/>
          <p:cNvPicPr>
            <a:picLocks noChangeAspect="1"/>
          </p:cNvPicPr>
          <p:nvPr userDrawn="1"/>
        </p:nvPicPr>
        <p:blipFill>
          <a:blip r:embed="rId2" cstate="print"/>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3759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7/17/15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63" Type="http://schemas.openxmlformats.org/officeDocument/2006/relationships/slideLayout" Target="../slideLayouts/slideLayout74.xml"/><Relationship Id="rId64" Type="http://schemas.openxmlformats.org/officeDocument/2006/relationships/slideLayout" Target="../slideLayouts/slideLayout75.xml"/><Relationship Id="rId65" Type="http://schemas.openxmlformats.org/officeDocument/2006/relationships/slideLayout" Target="../slideLayouts/slideLayout76.xml"/><Relationship Id="rId66" Type="http://schemas.openxmlformats.org/officeDocument/2006/relationships/slideLayout" Target="../slideLayouts/slideLayout77.xml"/><Relationship Id="rId67" Type="http://schemas.openxmlformats.org/officeDocument/2006/relationships/slideLayout" Target="../slideLayouts/slideLayout78.xml"/><Relationship Id="rId68" Type="http://schemas.openxmlformats.org/officeDocument/2006/relationships/slideLayout" Target="../slideLayouts/slideLayout79.xml"/><Relationship Id="rId69" Type="http://schemas.openxmlformats.org/officeDocument/2006/relationships/slideLayout" Target="../slideLayouts/slideLayout80.xml"/><Relationship Id="rId50" Type="http://schemas.openxmlformats.org/officeDocument/2006/relationships/slideLayout" Target="../slideLayouts/slideLayout61.xml"/><Relationship Id="rId51" Type="http://schemas.openxmlformats.org/officeDocument/2006/relationships/slideLayout" Target="../slideLayouts/slideLayout62.xml"/><Relationship Id="rId52" Type="http://schemas.openxmlformats.org/officeDocument/2006/relationships/slideLayout" Target="../slideLayouts/slideLayout63.xml"/><Relationship Id="rId53" Type="http://schemas.openxmlformats.org/officeDocument/2006/relationships/slideLayout" Target="../slideLayouts/slideLayout64.xml"/><Relationship Id="rId54" Type="http://schemas.openxmlformats.org/officeDocument/2006/relationships/slideLayout" Target="../slideLayouts/slideLayout65.xml"/><Relationship Id="rId55" Type="http://schemas.openxmlformats.org/officeDocument/2006/relationships/slideLayout" Target="../slideLayouts/slideLayout66.xml"/><Relationship Id="rId56" Type="http://schemas.openxmlformats.org/officeDocument/2006/relationships/slideLayout" Target="../slideLayouts/slideLayout67.xml"/><Relationship Id="rId57" Type="http://schemas.openxmlformats.org/officeDocument/2006/relationships/slideLayout" Target="../slideLayouts/slideLayout68.xml"/><Relationship Id="rId58" Type="http://schemas.openxmlformats.org/officeDocument/2006/relationships/slideLayout" Target="../slideLayouts/slideLayout69.xml"/><Relationship Id="rId59" Type="http://schemas.openxmlformats.org/officeDocument/2006/relationships/slideLayout" Target="../slideLayouts/slideLayout70.xml"/><Relationship Id="rId40" Type="http://schemas.openxmlformats.org/officeDocument/2006/relationships/slideLayout" Target="../slideLayouts/slideLayout51.xml"/><Relationship Id="rId41" Type="http://schemas.openxmlformats.org/officeDocument/2006/relationships/slideLayout" Target="../slideLayouts/slideLayout52.xml"/><Relationship Id="rId42" Type="http://schemas.openxmlformats.org/officeDocument/2006/relationships/slideLayout" Target="../slideLayouts/slideLayout53.xml"/><Relationship Id="rId43" Type="http://schemas.openxmlformats.org/officeDocument/2006/relationships/slideLayout" Target="../slideLayouts/slideLayout54.xml"/><Relationship Id="rId44" Type="http://schemas.openxmlformats.org/officeDocument/2006/relationships/slideLayout" Target="../slideLayouts/slideLayout55.xml"/><Relationship Id="rId45" Type="http://schemas.openxmlformats.org/officeDocument/2006/relationships/slideLayout" Target="../slideLayouts/slideLayout56.xml"/><Relationship Id="rId46" Type="http://schemas.openxmlformats.org/officeDocument/2006/relationships/slideLayout" Target="../slideLayouts/slideLayout57.xml"/><Relationship Id="rId47" Type="http://schemas.openxmlformats.org/officeDocument/2006/relationships/slideLayout" Target="../slideLayouts/slideLayout58.xml"/><Relationship Id="rId48" Type="http://schemas.openxmlformats.org/officeDocument/2006/relationships/slideLayout" Target="../slideLayouts/slideLayout59.xml"/><Relationship Id="rId49" Type="http://schemas.openxmlformats.org/officeDocument/2006/relationships/slideLayout" Target="../slideLayouts/slideLayout6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30" Type="http://schemas.openxmlformats.org/officeDocument/2006/relationships/slideLayout" Target="../slideLayouts/slideLayout41.xml"/><Relationship Id="rId31" Type="http://schemas.openxmlformats.org/officeDocument/2006/relationships/slideLayout" Target="../slideLayouts/slideLayout42.xml"/><Relationship Id="rId32" Type="http://schemas.openxmlformats.org/officeDocument/2006/relationships/slideLayout" Target="../slideLayouts/slideLayout43.xml"/><Relationship Id="rId33" Type="http://schemas.openxmlformats.org/officeDocument/2006/relationships/slideLayout" Target="../slideLayouts/slideLayout44.xml"/><Relationship Id="rId34" Type="http://schemas.openxmlformats.org/officeDocument/2006/relationships/slideLayout" Target="../slideLayouts/slideLayout45.xml"/><Relationship Id="rId35" Type="http://schemas.openxmlformats.org/officeDocument/2006/relationships/slideLayout" Target="../slideLayouts/slideLayout46.xml"/><Relationship Id="rId36" Type="http://schemas.openxmlformats.org/officeDocument/2006/relationships/slideLayout" Target="../slideLayouts/slideLayout47.xml"/><Relationship Id="rId37" Type="http://schemas.openxmlformats.org/officeDocument/2006/relationships/slideLayout" Target="../slideLayouts/slideLayout48.xml"/><Relationship Id="rId38" Type="http://schemas.openxmlformats.org/officeDocument/2006/relationships/slideLayout" Target="../slideLayouts/slideLayout49.xml"/><Relationship Id="rId39" Type="http://schemas.openxmlformats.org/officeDocument/2006/relationships/slideLayout" Target="../slideLayouts/slideLayout50.xml"/><Relationship Id="rId70" Type="http://schemas.openxmlformats.org/officeDocument/2006/relationships/slideLayout" Target="../slideLayouts/slideLayout81.xml"/><Relationship Id="rId71" Type="http://schemas.openxmlformats.org/officeDocument/2006/relationships/slideLayout" Target="../slideLayouts/slideLayout82.xml"/><Relationship Id="rId72" Type="http://schemas.openxmlformats.org/officeDocument/2006/relationships/theme" Target="../theme/theme2.xml"/><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slideLayout" Target="../slideLayouts/slideLayout33.xml"/><Relationship Id="rId23" Type="http://schemas.openxmlformats.org/officeDocument/2006/relationships/slideLayout" Target="../slideLayouts/slideLayout34.xml"/><Relationship Id="rId24" Type="http://schemas.openxmlformats.org/officeDocument/2006/relationships/slideLayout" Target="../slideLayouts/slideLayout35.xml"/><Relationship Id="rId25" Type="http://schemas.openxmlformats.org/officeDocument/2006/relationships/slideLayout" Target="../slideLayouts/slideLayout36.xml"/><Relationship Id="rId26" Type="http://schemas.openxmlformats.org/officeDocument/2006/relationships/slideLayout" Target="../slideLayouts/slideLayout37.xml"/><Relationship Id="rId27" Type="http://schemas.openxmlformats.org/officeDocument/2006/relationships/slideLayout" Target="../slideLayouts/slideLayout38.xml"/><Relationship Id="rId28" Type="http://schemas.openxmlformats.org/officeDocument/2006/relationships/slideLayout" Target="../slideLayouts/slideLayout39.xml"/><Relationship Id="rId29" Type="http://schemas.openxmlformats.org/officeDocument/2006/relationships/slideLayout" Target="../slideLayouts/slideLayout40.xml"/><Relationship Id="rId60" Type="http://schemas.openxmlformats.org/officeDocument/2006/relationships/slideLayout" Target="../slideLayouts/slideLayout71.xml"/><Relationship Id="rId61" Type="http://schemas.openxmlformats.org/officeDocument/2006/relationships/slideLayout" Target="../slideLayouts/slideLayout72.xml"/><Relationship Id="rId62" Type="http://schemas.openxmlformats.org/officeDocument/2006/relationships/slideLayout" Target="../slideLayouts/slideLayout73.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7/17/15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CE6273-A319-479D-9063-91E74A0B2C54}" type="datetimeFigureOut">
              <a:rPr lang="en-US" smtClean="0">
                <a:solidFill>
                  <a:prstClr val="black">
                    <a:tint val="75000"/>
                  </a:prstClr>
                </a:solidFill>
                <a:latin typeface="Calibri"/>
              </a:rPr>
              <a:pPr defTabSz="914400"/>
              <a:t>7/17/15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335ADA-BCDA-4F8F-8D46-03EB2091062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75750326"/>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 id="2147493479" r:id="rId12"/>
    <p:sldLayoutId id="2147493480" r:id="rId13"/>
    <p:sldLayoutId id="2147493481" r:id="rId14"/>
    <p:sldLayoutId id="2147493482" r:id="rId15"/>
    <p:sldLayoutId id="2147493483" r:id="rId16"/>
    <p:sldLayoutId id="2147493484" r:id="rId17"/>
    <p:sldLayoutId id="2147493485" r:id="rId18"/>
    <p:sldLayoutId id="2147493486" r:id="rId19"/>
    <p:sldLayoutId id="2147493487" r:id="rId20"/>
    <p:sldLayoutId id="2147493488" r:id="rId21"/>
    <p:sldLayoutId id="2147493489" r:id="rId22"/>
    <p:sldLayoutId id="2147493490" r:id="rId23"/>
    <p:sldLayoutId id="2147493491" r:id="rId24"/>
    <p:sldLayoutId id="2147493492" r:id="rId25"/>
    <p:sldLayoutId id="2147493493" r:id="rId26"/>
    <p:sldLayoutId id="2147493494" r:id="rId27"/>
    <p:sldLayoutId id="2147493495" r:id="rId28"/>
    <p:sldLayoutId id="2147493496" r:id="rId29"/>
    <p:sldLayoutId id="2147493497" r:id="rId30"/>
    <p:sldLayoutId id="2147493498" r:id="rId31"/>
    <p:sldLayoutId id="2147493499" r:id="rId32"/>
    <p:sldLayoutId id="2147493500" r:id="rId33"/>
    <p:sldLayoutId id="2147493501" r:id="rId34"/>
    <p:sldLayoutId id="2147493502" r:id="rId35"/>
    <p:sldLayoutId id="2147493503" r:id="rId36"/>
    <p:sldLayoutId id="2147493504" r:id="rId37"/>
    <p:sldLayoutId id="2147493505" r:id="rId38"/>
    <p:sldLayoutId id="2147493506" r:id="rId39"/>
    <p:sldLayoutId id="2147493507" r:id="rId40"/>
    <p:sldLayoutId id="2147493508" r:id="rId41"/>
    <p:sldLayoutId id="2147493509" r:id="rId42"/>
    <p:sldLayoutId id="2147493510" r:id="rId43"/>
    <p:sldLayoutId id="2147493511" r:id="rId44"/>
    <p:sldLayoutId id="2147493512" r:id="rId45"/>
    <p:sldLayoutId id="2147493513" r:id="rId46"/>
    <p:sldLayoutId id="2147493514" r:id="rId47"/>
    <p:sldLayoutId id="2147493515" r:id="rId48"/>
    <p:sldLayoutId id="2147493516" r:id="rId49"/>
    <p:sldLayoutId id="2147493517" r:id="rId50"/>
    <p:sldLayoutId id="2147493518" r:id="rId51"/>
    <p:sldLayoutId id="2147493519" r:id="rId52"/>
    <p:sldLayoutId id="2147493520" r:id="rId53"/>
    <p:sldLayoutId id="2147493521" r:id="rId54"/>
    <p:sldLayoutId id="2147493522" r:id="rId55"/>
    <p:sldLayoutId id="2147493523" r:id="rId56"/>
    <p:sldLayoutId id="2147493524" r:id="rId57"/>
    <p:sldLayoutId id="2147493525" r:id="rId58"/>
    <p:sldLayoutId id="2147493526" r:id="rId59"/>
    <p:sldLayoutId id="2147493527" r:id="rId60"/>
    <p:sldLayoutId id="2147493528" r:id="rId61"/>
    <p:sldLayoutId id="2147493529" r:id="rId62"/>
    <p:sldLayoutId id="2147493530" r:id="rId63"/>
    <p:sldLayoutId id="2147493531" r:id="rId64"/>
    <p:sldLayoutId id="2147493532" r:id="rId65"/>
    <p:sldLayoutId id="2147493533" r:id="rId66"/>
    <p:sldLayoutId id="2147493534" r:id="rId67"/>
    <p:sldLayoutId id="2147493535" r:id="rId68"/>
    <p:sldLayoutId id="2147493536" r:id="rId69"/>
    <p:sldLayoutId id="2147493537" r:id="rId70"/>
    <p:sldLayoutId id="2147493538" r:id="rId7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6.wdp"/><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7.wdp"/><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7" Type="http://schemas.microsoft.com/office/2007/relationships/hdphoto" Target="../media/hdphoto8.wdp"/><Relationship Id="rId8"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9.wdp"/><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9" Type="http://schemas.openxmlformats.org/officeDocument/2006/relationships/image" Target="../media/image29.png"/><Relationship Id="rId20" Type="http://schemas.microsoft.com/office/2007/relationships/hdphoto" Target="../media/hdphoto18.wdp"/><Relationship Id="rId21" Type="http://schemas.openxmlformats.org/officeDocument/2006/relationships/image" Target="../media/image35.png"/><Relationship Id="rId22" Type="http://schemas.microsoft.com/office/2007/relationships/hdphoto" Target="../media/hdphoto19.wdp"/><Relationship Id="rId23" Type="http://schemas.openxmlformats.org/officeDocument/2006/relationships/image" Target="../media/image36.png"/><Relationship Id="rId24" Type="http://schemas.microsoft.com/office/2007/relationships/hdphoto" Target="../media/hdphoto20.wdp"/><Relationship Id="rId10" Type="http://schemas.microsoft.com/office/2007/relationships/hdphoto" Target="../media/hdphoto13.wdp"/><Relationship Id="rId11" Type="http://schemas.openxmlformats.org/officeDocument/2006/relationships/image" Target="../media/image30.png"/><Relationship Id="rId12" Type="http://schemas.microsoft.com/office/2007/relationships/hdphoto" Target="../media/hdphoto14.wdp"/><Relationship Id="rId13" Type="http://schemas.openxmlformats.org/officeDocument/2006/relationships/image" Target="../media/image31.png"/><Relationship Id="rId14" Type="http://schemas.microsoft.com/office/2007/relationships/hdphoto" Target="../media/hdphoto15.wdp"/><Relationship Id="rId15" Type="http://schemas.openxmlformats.org/officeDocument/2006/relationships/image" Target="../media/image32.png"/><Relationship Id="rId16" Type="http://schemas.microsoft.com/office/2007/relationships/hdphoto" Target="../media/hdphoto16.wdp"/><Relationship Id="rId17" Type="http://schemas.openxmlformats.org/officeDocument/2006/relationships/image" Target="../media/image33.png"/><Relationship Id="rId18" Type="http://schemas.microsoft.com/office/2007/relationships/hdphoto" Target="../media/hdphoto17.wdp"/><Relationship Id="rId19"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6.png"/><Relationship Id="rId4" Type="http://schemas.microsoft.com/office/2007/relationships/hdphoto" Target="../media/hdphoto10.wdp"/><Relationship Id="rId5" Type="http://schemas.openxmlformats.org/officeDocument/2006/relationships/image" Target="../media/image27.png"/><Relationship Id="rId6" Type="http://schemas.microsoft.com/office/2007/relationships/hdphoto" Target="../media/hdphoto11.wdp"/><Relationship Id="rId7" Type="http://schemas.openxmlformats.org/officeDocument/2006/relationships/image" Target="../media/image28.png"/><Relationship Id="rId8"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21.wdp"/><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 Id="rId3" Type="http://schemas.microsoft.com/office/2007/relationships/hdphoto" Target="../media/hdphoto22.wdp"/></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microsoft.com/office/2007/relationships/hdphoto" Target="../media/hdphoto23.wdp"/><Relationship Id="rId6" Type="http://schemas.openxmlformats.org/officeDocument/2006/relationships/image" Target="../media/image41.png"/><Relationship Id="rId7" Type="http://schemas.microsoft.com/office/2007/relationships/hdphoto" Target="../media/hdphoto24.wdp"/><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2.wdp"/><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48.png"/><Relationship Id="rId8"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hyperlink" Target="http://www.masamples.com" TargetMode="External"/><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64.jp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4" Type="http://schemas.microsoft.com/office/2007/relationships/hdphoto" Target="../media/hdphoto25.wdp"/><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4" Type="http://schemas.microsoft.com/office/2007/relationships/hdphoto" Target="../media/hdphoto26.wdp"/><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1" Type="http://schemas.openxmlformats.org/officeDocument/2006/relationships/diagramLayout" Target="../diagrams/layout2.xml"/><Relationship Id="rId12" Type="http://schemas.openxmlformats.org/officeDocument/2006/relationships/diagramQuickStyle" Target="../diagrams/quickStyle2.xml"/><Relationship Id="rId13" Type="http://schemas.openxmlformats.org/officeDocument/2006/relationships/diagramColors" Target="../diagrams/colors2.xml"/><Relationship Id="rId14"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jpeg"/><Relationship Id="rId4" Type="http://schemas.microsoft.com/office/2007/relationships/hdphoto" Target="../media/hdphoto3.wdp"/><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4" Type="http://schemas.microsoft.com/office/2007/relationships/hdphoto" Target="../media/hdphoto27.wdp"/><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28.wdp"/><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5" Type="http://schemas.microsoft.com/office/2007/relationships/hdphoto" Target="../media/hdphoto29.wdp"/><Relationship Id="rId6"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4" Type="http://schemas.microsoft.com/office/2007/relationships/hdphoto" Target="../media/hdphoto30.wdp"/><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4" Type="http://schemas.microsoft.com/office/2007/relationships/hdphoto" Target="../media/hdphoto31.wdp"/><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4" Type="http://schemas.microsoft.com/office/2007/relationships/hdphoto" Target="../media/hdphoto32.wdp"/><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4" Type="http://schemas.microsoft.com/office/2007/relationships/hdphoto" Target="../media/hdphoto33.wdp"/><Relationship Id="rId5" Type="http://schemas.openxmlformats.org/officeDocument/2006/relationships/image" Target="../media/image90.png"/><Relationship Id="rId6" Type="http://schemas.microsoft.com/office/2007/relationships/hdphoto" Target="../media/hdphoto34.wdp"/><Relationship Id="rId7" Type="http://schemas.openxmlformats.org/officeDocument/2006/relationships/image" Target="../media/image91.png"/><Relationship Id="rId8" Type="http://schemas.microsoft.com/office/2007/relationships/hdphoto" Target="../media/hdphoto35.wdp"/><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4" Type="http://schemas.microsoft.com/office/2007/relationships/hdphoto" Target="../media/hdphoto22.wdp"/><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microsoft.com/office/2007/relationships/hdphoto" Target="../media/hdphoto4.wdp"/><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92.jp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4" Type="http://schemas.microsoft.com/office/2007/relationships/hdphoto" Target="../media/hdphoto36.wdp"/><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4" Type="http://schemas.microsoft.com/office/2007/relationships/hdphoto" Target="../media/hdphoto37.wdp"/><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4" Type="http://schemas.microsoft.com/office/2007/relationships/hdphoto" Target="../media/hdphoto38.wdp"/><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1" Type="http://schemas.microsoft.com/office/2007/relationships/hdphoto" Target="../media/hdphoto42.wdp"/><Relationship Id="rId12" Type="http://schemas.openxmlformats.org/officeDocument/2006/relationships/image" Target="../media/image101.png"/><Relationship Id="rId13" Type="http://schemas.microsoft.com/office/2007/relationships/hdphoto" Target="../media/hdphoto43.wdp"/><Relationship Id="rId14" Type="http://schemas.openxmlformats.org/officeDocument/2006/relationships/image" Target="../media/image102.png"/><Relationship Id="rId15" Type="http://schemas.microsoft.com/office/2007/relationships/hdphoto" Target="../media/hdphoto44.wdp"/><Relationship Id="rId16" Type="http://schemas.openxmlformats.org/officeDocument/2006/relationships/image" Target="../media/image103.png"/><Relationship Id="rId17" Type="http://schemas.microsoft.com/office/2007/relationships/hdphoto" Target="../media/hdphoto45.wdp"/><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97.jpeg"/><Relationship Id="rId4" Type="http://schemas.microsoft.com/office/2007/relationships/hdphoto" Target="../media/hdphoto39.wdp"/><Relationship Id="rId5" Type="http://schemas.openxmlformats.org/officeDocument/2006/relationships/image" Target="../media/image98.png"/><Relationship Id="rId6" Type="http://schemas.microsoft.com/office/2007/relationships/hdphoto" Target="../media/hdphoto40.wdp"/><Relationship Id="rId7" Type="http://schemas.openxmlformats.org/officeDocument/2006/relationships/image" Target="../media/image99.png"/><Relationship Id="rId8" Type="http://schemas.microsoft.com/office/2007/relationships/hdphoto" Target="../media/hdphoto41.wdp"/><Relationship Id="rId9" Type="http://schemas.openxmlformats.org/officeDocument/2006/relationships/hyperlink" Target="http://www.facebook.com/officialmawebcenters" TargetMode="External"/><Relationship Id="rId10" Type="http://schemas.openxmlformats.org/officeDocument/2006/relationships/image" Target="../media/image100.png"/></Relationships>
</file>

<file path=ppt/slides/_rels/slide49.xml.rels><?xml version="1.0" encoding="UTF-8" standalone="yes"?>
<Relationships xmlns="http://schemas.openxmlformats.org/package/2006/relationships"><Relationship Id="rId11" Type="http://schemas.openxmlformats.org/officeDocument/2006/relationships/image" Target="../media/image107.png"/><Relationship Id="rId12" Type="http://schemas.microsoft.com/office/2007/relationships/hdphoto" Target="../media/hdphoto49.wdp"/><Relationship Id="rId13" Type="http://schemas.openxmlformats.org/officeDocument/2006/relationships/image" Target="../media/image108.png"/><Relationship Id="rId14" Type="http://schemas.microsoft.com/office/2007/relationships/hdphoto" Target="../media/hdphoto50.wdp"/><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97.jpeg"/><Relationship Id="rId4" Type="http://schemas.microsoft.com/office/2007/relationships/hdphoto" Target="../media/hdphoto39.wdp"/><Relationship Id="rId5" Type="http://schemas.openxmlformats.org/officeDocument/2006/relationships/image" Target="../media/image104.png"/><Relationship Id="rId6" Type="http://schemas.microsoft.com/office/2007/relationships/hdphoto" Target="../media/hdphoto46.wdp"/><Relationship Id="rId7" Type="http://schemas.openxmlformats.org/officeDocument/2006/relationships/image" Target="../media/image105.png"/><Relationship Id="rId8" Type="http://schemas.microsoft.com/office/2007/relationships/hdphoto" Target="../media/hdphoto47.wdp"/><Relationship Id="rId9" Type="http://schemas.openxmlformats.org/officeDocument/2006/relationships/image" Target="../media/image106.png"/><Relationship Id="rId10" Type="http://schemas.microsoft.com/office/2007/relationships/hdphoto" Target="../media/hdphoto48.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5.wdp"/><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4" Type="http://schemas.microsoft.com/office/2007/relationships/hdphoto" Target="../media/hdphoto51.wdp"/><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hyperlink" Target="http://www.mawc411.com" TargetMode="External"/></Relationships>
</file>

<file path=ppt/slides/_rels/slide54.xml.rels><?xml version="1.0" encoding="UTF-8" standalone="yes"?>
<Relationships xmlns="http://schemas.openxmlformats.org/package/2006/relationships"><Relationship Id="rId3" Type="http://schemas.microsoft.com/office/2007/relationships/hdphoto" Target="../media/hdphoto52.wdp"/><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4" Type="http://schemas.microsoft.com/office/2007/relationships/hdphoto" Target="../media/hdphoto53.wdp"/><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1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1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4" Type="http://schemas.microsoft.com/office/2007/relationships/hdphoto" Target="../media/hdphoto54.wdp"/><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121.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5" Type="http://schemas.openxmlformats.org/officeDocument/2006/relationships/image" Target="../media/image15.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0" y="3333750"/>
            <a:ext cx="9144000" cy="1219200"/>
          </a:xfrm>
          <a:prstGeom prst="rect">
            <a:avLst/>
          </a:prstGeom>
          <a:solidFill>
            <a:srgbClr val="0070C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ectangle 3"/>
          <p:cNvSpPr>
            <a:spLocks noGrp="1"/>
          </p:cNvSpPr>
          <p:nvPr>
            <p:ph type="subTitle" idx="1"/>
          </p:nvPr>
        </p:nvSpPr>
        <p:spPr>
          <a:xfrm>
            <a:off x="3429000" y="3776293"/>
            <a:ext cx="5715000" cy="611558"/>
          </a:xfrm>
        </p:spPr>
        <p:txBody>
          <a:bodyPr>
            <a:noAutofit/>
          </a:bodyPr>
          <a:lstStyle>
            <a:extLst/>
          </a:lstStyle>
          <a:p>
            <a:pPr algn="l">
              <a:spcBef>
                <a:spcPts val="1680"/>
              </a:spcBef>
              <a:spcAft>
                <a:spcPts val="1200"/>
              </a:spcAft>
            </a:pPr>
            <a:r>
              <a:rPr lang="es-MX" sz="2400" dirty="0" smtClean="0">
                <a:solidFill>
                  <a:schemeClr val="bg1"/>
                </a:solidFill>
              </a:rPr>
              <a:t>ESPECIALIZACIÓN EN LA UNIVERSIDAD MA</a:t>
            </a:r>
            <a:endParaRPr lang="en-US" sz="2400" dirty="0">
              <a:solidFill>
                <a:schemeClr val="bg1"/>
              </a:solidFill>
            </a:endParaRPr>
          </a:p>
        </p:txBody>
      </p:sp>
      <p:cxnSp>
        <p:nvCxnSpPr>
          <p:cNvPr id="8" name="Straight Connector 7"/>
          <p:cNvCxnSpPr/>
          <p:nvPr/>
        </p:nvCxnSpPr>
        <p:spPr>
          <a:xfrm>
            <a:off x="3276600" y="3520351"/>
            <a:ext cx="0" cy="8382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2" y="3584982"/>
            <a:ext cx="2276475" cy="739368"/>
          </a:xfrm>
          <a:prstGeom prst="rect">
            <a:avLst/>
          </a:prstGeom>
        </p:spPr>
      </p:pic>
    </p:spTree>
    <p:extLst>
      <p:ext uri="{BB962C8B-B14F-4D97-AF65-F5344CB8AC3E}">
        <p14:creationId xmlns:p14="http://schemas.microsoft.com/office/powerpoint/2010/main" val="25533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4630" t="-123" r="555" b="123"/>
          <a:stretch/>
        </p:blipFill>
        <p:spPr>
          <a:xfrm>
            <a:off x="0" y="-6350"/>
            <a:ext cx="4445000" cy="5143500"/>
          </a:xfrm>
          <a:prstGeom prst="rect">
            <a:avLst/>
          </a:prstGeom>
          <a:effectLst>
            <a:outerShdw blurRad="50800" dist="38100" algn="l" rotWithShape="0">
              <a:prstClr val="black">
                <a:alpha val="40000"/>
              </a:prstClr>
            </a:outerShdw>
          </a:effectLst>
        </p:spPr>
      </p:pic>
      <p:sp>
        <p:nvSpPr>
          <p:cNvPr id="5" name="Rectangle 4"/>
          <p:cNvSpPr/>
          <p:nvPr/>
        </p:nvSpPr>
        <p:spPr>
          <a:xfrm>
            <a:off x="4800600" y="334211"/>
            <a:ext cx="4114800" cy="21924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prstClr val="white"/>
                </a:solidFill>
                <a:latin typeface="Calibri"/>
                <a:cs typeface="Calibri"/>
              </a:rPr>
              <a:t>ESTE PROGRAMA PROPORCIONA UNA MANERA PARA QUE LOS POTENCIALES PROPIETARIOS DE WEBCENTER APROVECHEN SU PROPIO ESFUERZO  Y PUEDAN SER GUIADOS POR UN PROPIETARIO DE WEBCENTER EXPERIMENTADO. </a:t>
            </a:r>
            <a:endParaRPr lang="en-US" sz="1600" b="1" dirty="0">
              <a:solidFill>
                <a:prstClr val="white"/>
              </a:solidFill>
              <a:latin typeface="Calibri"/>
              <a:cs typeface="Calibri"/>
            </a:endParaRPr>
          </a:p>
        </p:txBody>
      </p:sp>
      <p:sp>
        <p:nvSpPr>
          <p:cNvPr id="6" name="Rectangle 5"/>
          <p:cNvSpPr/>
          <p:nvPr/>
        </p:nvSpPr>
        <p:spPr>
          <a:xfrm>
            <a:off x="4800600" y="2844633"/>
            <a:ext cx="4114800" cy="10782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prstClr val="white"/>
                </a:solidFill>
                <a:latin typeface="Calibri"/>
                <a:cs typeface="Calibri"/>
              </a:rPr>
              <a:t>LOS PRACTICANTES TIENEN ACCESO ILIMITADO A ASISTENCIA DE VENTAS PARA LLEVAR A CABO CITAS DE VENTAS DEL SITIO WEB POR SU CUENTA. </a:t>
            </a:r>
            <a:endParaRPr lang="en-US" sz="1600" b="1" dirty="0">
              <a:solidFill>
                <a:prstClr val="white"/>
              </a:solidFill>
              <a:latin typeface="Calibri"/>
              <a:cs typeface="Calibri"/>
            </a:endParaRPr>
          </a:p>
        </p:txBody>
      </p:sp>
      <p:sp>
        <p:nvSpPr>
          <p:cNvPr id="7" name="Rectangle 6"/>
          <p:cNvSpPr/>
          <p:nvPr/>
        </p:nvSpPr>
        <p:spPr>
          <a:xfrm>
            <a:off x="4787900" y="4159805"/>
            <a:ext cx="4114800" cy="9180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Calibri"/>
                <a:cs typeface="Calibri"/>
              </a:rPr>
              <a:t>INCORPORAR UN PRACTICANTE DE WEBCENTER ES FÁCIL </a:t>
            </a:r>
            <a:endParaRPr lang="en-US" sz="1600" b="1" dirty="0">
              <a:solidFill>
                <a:prstClr val="white"/>
              </a:solidFill>
              <a:latin typeface="Calibri"/>
            </a:endParaRPr>
          </a:p>
        </p:txBody>
      </p:sp>
    </p:spTree>
    <p:extLst>
      <p:ext uri="{BB962C8B-B14F-4D97-AF65-F5344CB8AC3E}">
        <p14:creationId xmlns:p14="http://schemas.microsoft.com/office/powerpoint/2010/main" val="196969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2" name="Rectangle 11"/>
          <p:cNvSpPr/>
          <p:nvPr/>
        </p:nvSpPr>
        <p:spPr>
          <a:xfrm>
            <a:off x="533407" y="1100667"/>
            <a:ext cx="1933609" cy="3894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latin typeface="Calibri"/>
                <a:cs typeface="Calibri"/>
              </a:rPr>
              <a:t>Debe</a:t>
            </a:r>
            <a:r>
              <a:rPr lang="en-US" sz="1600" dirty="0">
                <a:solidFill>
                  <a:prstClr val="white"/>
                </a:solidFill>
                <a:latin typeface="Calibri"/>
                <a:cs typeface="Calibri"/>
              </a:rPr>
              <a:t> </a:t>
            </a:r>
            <a:r>
              <a:rPr lang="en-US" sz="1600" dirty="0" err="1">
                <a:solidFill>
                  <a:prstClr val="white"/>
                </a:solidFill>
                <a:latin typeface="Calibri"/>
                <a:cs typeface="Calibri"/>
              </a:rPr>
              <a:t>explicar</a:t>
            </a:r>
            <a:r>
              <a:rPr lang="en-US" sz="1600" dirty="0">
                <a:solidFill>
                  <a:prstClr val="white"/>
                </a:solidFill>
                <a:latin typeface="Calibri"/>
                <a:cs typeface="Calibri"/>
              </a:rPr>
              <a:t> el </a:t>
            </a:r>
            <a:r>
              <a:rPr lang="en-US" sz="1600" dirty="0" err="1">
                <a:solidFill>
                  <a:prstClr val="white"/>
                </a:solidFill>
                <a:latin typeface="Calibri"/>
                <a:cs typeface="Calibri"/>
              </a:rPr>
              <a:t>negocio</a:t>
            </a:r>
            <a:r>
              <a:rPr lang="en-US" sz="1600" dirty="0">
                <a:solidFill>
                  <a:prstClr val="white"/>
                </a:solidFill>
                <a:latin typeface="Calibri"/>
                <a:cs typeface="Calibri"/>
              </a:rPr>
              <a:t> a </a:t>
            </a:r>
            <a:r>
              <a:rPr lang="en-US" sz="1600" dirty="0" err="1">
                <a:solidFill>
                  <a:prstClr val="white"/>
                </a:solidFill>
                <a:latin typeface="Calibri"/>
                <a:cs typeface="Calibri"/>
              </a:rPr>
              <a:t>su</a:t>
            </a:r>
            <a:r>
              <a:rPr lang="en-US" sz="1600" dirty="0">
                <a:solidFill>
                  <a:prstClr val="white"/>
                </a:solidFill>
                <a:latin typeface="Calibri"/>
                <a:cs typeface="Calibri"/>
              </a:rPr>
              <a:t> </a:t>
            </a:r>
            <a:r>
              <a:rPr lang="en-US" sz="1600" dirty="0" err="1">
                <a:solidFill>
                  <a:prstClr val="white"/>
                </a:solidFill>
                <a:latin typeface="Calibri"/>
                <a:cs typeface="Calibri"/>
              </a:rPr>
              <a:t>practicante</a:t>
            </a:r>
            <a:r>
              <a:rPr lang="en-US" sz="1600" dirty="0">
                <a:solidFill>
                  <a:prstClr val="white"/>
                </a:solidFill>
                <a:latin typeface="Calibri"/>
                <a:cs typeface="Calibri"/>
              </a:rPr>
              <a:t>. El </a:t>
            </a:r>
            <a:r>
              <a:rPr lang="en-US" sz="1600" dirty="0" err="1">
                <a:solidFill>
                  <a:prstClr val="white"/>
                </a:solidFill>
                <a:latin typeface="Calibri"/>
                <a:cs typeface="Calibri"/>
              </a:rPr>
              <a:t>objetivo</a:t>
            </a:r>
            <a:r>
              <a:rPr lang="en-US" sz="1600" dirty="0">
                <a:solidFill>
                  <a:prstClr val="white"/>
                </a:solidFill>
                <a:latin typeface="Calibri"/>
                <a:cs typeface="Calibri"/>
              </a:rPr>
              <a:t> </a:t>
            </a:r>
            <a:r>
              <a:rPr lang="en-US" sz="1600" dirty="0" err="1">
                <a:solidFill>
                  <a:prstClr val="white"/>
                </a:solidFill>
                <a:latin typeface="Calibri"/>
                <a:cs typeface="Calibri"/>
              </a:rPr>
              <a:t>es</a:t>
            </a:r>
            <a:r>
              <a:rPr lang="en-US" sz="1600" dirty="0">
                <a:solidFill>
                  <a:prstClr val="white"/>
                </a:solidFill>
                <a:latin typeface="Calibri"/>
                <a:cs typeface="Calibri"/>
              </a:rPr>
              <a:t> </a:t>
            </a:r>
            <a:r>
              <a:rPr lang="en-US" sz="1600" dirty="0" err="1">
                <a:solidFill>
                  <a:prstClr val="white"/>
                </a:solidFill>
                <a:latin typeface="Calibri"/>
                <a:cs typeface="Calibri"/>
              </a:rPr>
              <a:t>que</a:t>
            </a:r>
            <a:r>
              <a:rPr lang="en-US" sz="1600" dirty="0">
                <a:solidFill>
                  <a:prstClr val="white"/>
                </a:solidFill>
                <a:latin typeface="Calibri"/>
                <a:cs typeface="Calibri"/>
              </a:rPr>
              <a:t> se </a:t>
            </a:r>
            <a:r>
              <a:rPr lang="en-US" sz="1600" dirty="0" err="1">
                <a:solidFill>
                  <a:prstClr val="white"/>
                </a:solidFill>
                <a:latin typeface="Calibri"/>
                <a:cs typeface="Calibri"/>
              </a:rPr>
              <a:t>convierta</a:t>
            </a:r>
            <a:r>
              <a:rPr lang="en-US" sz="1600" dirty="0">
                <a:solidFill>
                  <a:prstClr val="white"/>
                </a:solidFill>
                <a:latin typeface="Calibri"/>
                <a:cs typeface="Calibri"/>
              </a:rPr>
              <a:t> en un socio </a:t>
            </a:r>
            <a:r>
              <a:rPr lang="en-US" sz="1600" dirty="0" err="1">
                <a:solidFill>
                  <a:prstClr val="white"/>
                </a:solidFill>
                <a:latin typeface="Calibri"/>
                <a:cs typeface="Calibri"/>
              </a:rPr>
              <a:t>comercial</a:t>
            </a:r>
            <a:r>
              <a:rPr lang="en-US" sz="1600" dirty="0">
                <a:solidFill>
                  <a:prstClr val="white"/>
                </a:solidFill>
                <a:latin typeface="Calibri"/>
                <a:cs typeface="Calibri"/>
              </a:rPr>
              <a:t> </a:t>
            </a:r>
            <a:r>
              <a:rPr lang="en-US" sz="1600" dirty="0" err="1">
                <a:solidFill>
                  <a:prstClr val="white"/>
                </a:solidFill>
                <a:latin typeface="Calibri"/>
                <a:cs typeface="Calibri"/>
              </a:rPr>
              <a:t>calificado</a:t>
            </a:r>
            <a:r>
              <a:rPr lang="en-US" sz="1600" dirty="0">
                <a:solidFill>
                  <a:prstClr val="white"/>
                </a:solidFill>
                <a:latin typeface="Calibri"/>
                <a:cs typeface="Calibri"/>
              </a:rPr>
              <a:t>, </a:t>
            </a:r>
            <a:r>
              <a:rPr lang="en-US" sz="1600" dirty="0" err="1">
                <a:solidFill>
                  <a:prstClr val="white"/>
                </a:solidFill>
                <a:latin typeface="Calibri"/>
                <a:cs typeface="Calibri"/>
              </a:rPr>
              <a:t>por</a:t>
            </a:r>
            <a:r>
              <a:rPr lang="en-US" sz="1600" dirty="0">
                <a:solidFill>
                  <a:prstClr val="white"/>
                </a:solidFill>
                <a:latin typeface="Calibri"/>
                <a:cs typeface="Calibri"/>
              </a:rPr>
              <a:t> lo </a:t>
            </a:r>
            <a:r>
              <a:rPr lang="en-US" sz="1600" dirty="0" err="1">
                <a:solidFill>
                  <a:prstClr val="white"/>
                </a:solidFill>
                <a:latin typeface="Calibri"/>
                <a:cs typeface="Calibri"/>
              </a:rPr>
              <a:t>que</a:t>
            </a:r>
            <a:r>
              <a:rPr lang="en-US" sz="1600" dirty="0">
                <a:solidFill>
                  <a:prstClr val="white"/>
                </a:solidFill>
                <a:latin typeface="Calibri"/>
                <a:cs typeface="Calibri"/>
              </a:rPr>
              <a:t> </a:t>
            </a:r>
            <a:r>
              <a:rPr lang="en-US" sz="1600" dirty="0" err="1">
                <a:solidFill>
                  <a:prstClr val="white"/>
                </a:solidFill>
                <a:latin typeface="Calibri"/>
                <a:cs typeface="Calibri"/>
              </a:rPr>
              <a:t>su</a:t>
            </a:r>
            <a:r>
              <a:rPr lang="en-US" sz="1600" dirty="0">
                <a:solidFill>
                  <a:prstClr val="white"/>
                </a:solidFill>
                <a:latin typeface="Calibri"/>
                <a:cs typeface="Calibri"/>
              </a:rPr>
              <a:t> </a:t>
            </a:r>
            <a:r>
              <a:rPr lang="en-US" sz="1600" dirty="0" err="1">
                <a:solidFill>
                  <a:prstClr val="white"/>
                </a:solidFill>
                <a:latin typeface="Calibri"/>
                <a:cs typeface="Calibri"/>
              </a:rPr>
              <a:t>conocimiento</a:t>
            </a:r>
            <a:r>
              <a:rPr lang="en-US" sz="1600" dirty="0">
                <a:solidFill>
                  <a:prstClr val="white"/>
                </a:solidFill>
                <a:latin typeface="Calibri"/>
                <a:cs typeface="Calibri"/>
              </a:rPr>
              <a:t> del </a:t>
            </a:r>
            <a:r>
              <a:rPr lang="en-US" sz="1600" dirty="0" err="1">
                <a:solidFill>
                  <a:prstClr val="white"/>
                </a:solidFill>
                <a:latin typeface="Calibri"/>
                <a:cs typeface="Calibri"/>
              </a:rPr>
              <a:t>negocio</a:t>
            </a:r>
            <a:r>
              <a:rPr lang="en-US" sz="1600" dirty="0">
                <a:solidFill>
                  <a:prstClr val="white"/>
                </a:solidFill>
                <a:latin typeface="Calibri"/>
                <a:cs typeface="Calibri"/>
              </a:rPr>
              <a:t> </a:t>
            </a:r>
            <a:r>
              <a:rPr lang="en-US" sz="1600" dirty="0" err="1">
                <a:solidFill>
                  <a:prstClr val="white"/>
                </a:solidFill>
                <a:latin typeface="Calibri"/>
                <a:cs typeface="Calibri"/>
              </a:rPr>
              <a:t>es</a:t>
            </a:r>
            <a:r>
              <a:rPr lang="en-US" sz="1600" dirty="0">
                <a:solidFill>
                  <a:prstClr val="white"/>
                </a:solidFill>
                <a:latin typeface="Calibri"/>
                <a:cs typeface="Calibri"/>
              </a:rPr>
              <a:t> fundamental.</a:t>
            </a:r>
          </a:p>
        </p:txBody>
      </p:sp>
      <p:sp>
        <p:nvSpPr>
          <p:cNvPr id="13" name="Rectangle 12"/>
          <p:cNvSpPr/>
          <p:nvPr/>
        </p:nvSpPr>
        <p:spPr>
          <a:xfrm>
            <a:off x="2581272" y="1100666"/>
            <a:ext cx="1933609" cy="38946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cs typeface="Calibri"/>
              </a:rPr>
              <a:t>Active a </a:t>
            </a:r>
            <a:r>
              <a:rPr lang="en-US" sz="1600" dirty="0" err="1">
                <a:solidFill>
                  <a:prstClr val="white"/>
                </a:solidFill>
                <a:latin typeface="Calibri"/>
                <a:cs typeface="Calibri"/>
              </a:rPr>
              <a:t>su</a:t>
            </a:r>
            <a:r>
              <a:rPr lang="en-US" sz="1600" dirty="0">
                <a:solidFill>
                  <a:prstClr val="white"/>
                </a:solidFill>
                <a:latin typeface="Calibri"/>
                <a:cs typeface="Calibri"/>
              </a:rPr>
              <a:t> </a:t>
            </a:r>
            <a:r>
              <a:rPr lang="en-US" sz="1600" dirty="0" err="1">
                <a:solidFill>
                  <a:prstClr val="white"/>
                </a:solidFill>
                <a:latin typeface="Calibri"/>
                <a:cs typeface="Calibri"/>
              </a:rPr>
              <a:t>practicante</a:t>
            </a:r>
            <a:r>
              <a:rPr lang="en-US" sz="1600" dirty="0">
                <a:solidFill>
                  <a:prstClr val="white"/>
                </a:solidFill>
                <a:latin typeface="Calibri"/>
                <a:cs typeface="Calibri"/>
              </a:rPr>
              <a:t> en el </a:t>
            </a:r>
            <a:r>
              <a:rPr lang="en-US" sz="1600" dirty="0" err="1">
                <a:solidFill>
                  <a:prstClr val="white"/>
                </a:solidFill>
                <a:latin typeface="Calibri"/>
                <a:cs typeface="Calibri"/>
              </a:rPr>
              <a:t>sistema</a:t>
            </a:r>
            <a:r>
              <a:rPr lang="en-US" sz="1600" dirty="0">
                <a:solidFill>
                  <a:prstClr val="white"/>
                </a:solidFill>
                <a:latin typeface="Calibri"/>
                <a:cs typeface="Calibri"/>
              </a:rPr>
              <a:t>. </a:t>
            </a:r>
            <a:r>
              <a:rPr lang="en-US" sz="1600" dirty="0" err="1">
                <a:solidFill>
                  <a:prstClr val="white"/>
                </a:solidFill>
                <a:latin typeface="Calibri"/>
                <a:cs typeface="Calibri"/>
              </a:rPr>
              <a:t>Puede</a:t>
            </a:r>
            <a:r>
              <a:rPr lang="en-US" sz="1600" dirty="0">
                <a:solidFill>
                  <a:prstClr val="white"/>
                </a:solidFill>
                <a:latin typeface="Calibri"/>
                <a:cs typeface="Calibri"/>
              </a:rPr>
              <a:t> </a:t>
            </a:r>
            <a:r>
              <a:rPr lang="en-US" sz="1600" dirty="0" err="1">
                <a:solidFill>
                  <a:prstClr val="white"/>
                </a:solidFill>
                <a:latin typeface="Calibri"/>
                <a:cs typeface="Calibri"/>
              </a:rPr>
              <a:t>tener</a:t>
            </a:r>
            <a:r>
              <a:rPr lang="en-US" sz="1600" dirty="0">
                <a:solidFill>
                  <a:prstClr val="white"/>
                </a:solidFill>
                <a:latin typeface="Calibri"/>
                <a:cs typeface="Calibri"/>
              </a:rPr>
              <a:t> un </a:t>
            </a:r>
            <a:r>
              <a:rPr lang="en-US" sz="1600" dirty="0" err="1">
                <a:solidFill>
                  <a:prstClr val="white"/>
                </a:solidFill>
                <a:latin typeface="Calibri"/>
                <a:cs typeface="Calibri"/>
              </a:rPr>
              <a:t>máximo</a:t>
            </a:r>
            <a:r>
              <a:rPr lang="en-US" sz="1600" dirty="0">
                <a:solidFill>
                  <a:prstClr val="white"/>
                </a:solidFill>
                <a:latin typeface="Calibri"/>
                <a:cs typeface="Calibri"/>
              </a:rPr>
              <a:t> de 4 a la </a:t>
            </a:r>
            <a:r>
              <a:rPr lang="en-US" sz="1600" dirty="0" err="1">
                <a:solidFill>
                  <a:prstClr val="white"/>
                </a:solidFill>
                <a:latin typeface="Calibri"/>
                <a:cs typeface="Calibri"/>
              </a:rPr>
              <a:t>vez</a:t>
            </a:r>
            <a:r>
              <a:rPr lang="en-US" sz="1600" dirty="0">
                <a:solidFill>
                  <a:prstClr val="white"/>
                </a:solidFill>
                <a:latin typeface="Calibri"/>
                <a:cs typeface="Calibri"/>
              </a:rPr>
              <a:t>. </a:t>
            </a:r>
            <a:r>
              <a:rPr lang="en-US" sz="1600" dirty="0" err="1">
                <a:solidFill>
                  <a:prstClr val="white"/>
                </a:solidFill>
                <a:latin typeface="Calibri"/>
                <a:cs typeface="Calibri"/>
              </a:rPr>
              <a:t>Que</a:t>
            </a:r>
            <a:r>
              <a:rPr lang="en-US" sz="1600" dirty="0">
                <a:solidFill>
                  <a:prstClr val="white"/>
                </a:solidFill>
                <a:latin typeface="Calibri"/>
                <a:cs typeface="Calibri"/>
              </a:rPr>
              <a:t> </a:t>
            </a:r>
            <a:r>
              <a:rPr lang="en-US" sz="1600" dirty="0" err="1">
                <a:solidFill>
                  <a:prstClr val="white"/>
                </a:solidFill>
                <a:latin typeface="Calibri"/>
                <a:cs typeface="Calibri"/>
              </a:rPr>
              <a:t>podrán</a:t>
            </a:r>
            <a:r>
              <a:rPr lang="en-US" sz="1600" dirty="0">
                <a:solidFill>
                  <a:prstClr val="white"/>
                </a:solidFill>
                <a:latin typeface="Calibri"/>
                <a:cs typeface="Calibri"/>
              </a:rPr>
              <a:t> </a:t>
            </a:r>
            <a:r>
              <a:rPr lang="en-US" sz="1600" dirty="0" err="1">
                <a:solidFill>
                  <a:prstClr val="white"/>
                </a:solidFill>
                <a:latin typeface="Calibri"/>
                <a:cs typeface="Calibri"/>
              </a:rPr>
              <a:t>estar</a:t>
            </a:r>
            <a:r>
              <a:rPr lang="en-US" sz="1600" dirty="0">
                <a:solidFill>
                  <a:prstClr val="white"/>
                </a:solidFill>
                <a:latin typeface="Calibri"/>
                <a:cs typeface="Calibri"/>
              </a:rPr>
              <a:t> </a:t>
            </a:r>
            <a:r>
              <a:rPr lang="en-US" sz="1600" dirty="0" err="1">
                <a:solidFill>
                  <a:prstClr val="white"/>
                </a:solidFill>
                <a:latin typeface="Calibri"/>
                <a:cs typeface="Calibri"/>
              </a:rPr>
              <a:t>activos</a:t>
            </a:r>
            <a:r>
              <a:rPr lang="en-US" sz="1600" dirty="0">
                <a:solidFill>
                  <a:prstClr val="white"/>
                </a:solidFill>
                <a:latin typeface="Calibri"/>
                <a:cs typeface="Calibri"/>
              </a:rPr>
              <a:t> </a:t>
            </a:r>
            <a:r>
              <a:rPr lang="en-US" sz="1600" dirty="0" err="1">
                <a:solidFill>
                  <a:prstClr val="white"/>
                </a:solidFill>
                <a:latin typeface="Calibri"/>
                <a:cs typeface="Calibri"/>
              </a:rPr>
              <a:t>durante</a:t>
            </a:r>
            <a:r>
              <a:rPr lang="en-US" sz="1600" dirty="0">
                <a:solidFill>
                  <a:prstClr val="white"/>
                </a:solidFill>
                <a:latin typeface="Calibri"/>
                <a:cs typeface="Calibri"/>
              </a:rPr>
              <a:t> 90 </a:t>
            </a:r>
            <a:r>
              <a:rPr lang="en-US" sz="1600" dirty="0" err="1">
                <a:solidFill>
                  <a:prstClr val="white"/>
                </a:solidFill>
                <a:latin typeface="Calibri"/>
                <a:cs typeface="Calibri"/>
              </a:rPr>
              <a:t>días</a:t>
            </a:r>
            <a:r>
              <a:rPr lang="en-US" sz="1600" dirty="0">
                <a:solidFill>
                  <a:prstClr val="white"/>
                </a:solidFill>
                <a:latin typeface="Calibri"/>
                <a:cs typeface="Calibri"/>
              </a:rPr>
              <a:t>. Para </a:t>
            </a:r>
            <a:r>
              <a:rPr lang="en-US" sz="1600" dirty="0" err="1">
                <a:solidFill>
                  <a:prstClr val="white"/>
                </a:solidFill>
                <a:latin typeface="Calibri"/>
                <a:cs typeface="Calibri"/>
              </a:rPr>
              <a:t>incorporar</a:t>
            </a:r>
            <a:r>
              <a:rPr lang="en-US" sz="1600" dirty="0">
                <a:solidFill>
                  <a:prstClr val="white"/>
                </a:solidFill>
                <a:latin typeface="Calibri"/>
                <a:cs typeface="Calibri"/>
              </a:rPr>
              <a:t> un </a:t>
            </a:r>
            <a:r>
              <a:rPr lang="en-US" sz="1600" dirty="0" err="1">
                <a:solidFill>
                  <a:prstClr val="white"/>
                </a:solidFill>
                <a:latin typeface="Calibri"/>
                <a:cs typeface="Calibri"/>
              </a:rPr>
              <a:t>practicante</a:t>
            </a:r>
            <a:r>
              <a:rPr lang="en-US" sz="1600" dirty="0">
                <a:solidFill>
                  <a:prstClr val="white"/>
                </a:solidFill>
                <a:latin typeface="Calibri"/>
                <a:cs typeface="Calibri"/>
              </a:rPr>
              <a:t>, </a:t>
            </a:r>
            <a:r>
              <a:rPr lang="en-US" sz="1600" dirty="0" err="1">
                <a:solidFill>
                  <a:prstClr val="white"/>
                </a:solidFill>
                <a:latin typeface="Calibri"/>
                <a:cs typeface="Calibri"/>
              </a:rPr>
              <a:t>cree</a:t>
            </a:r>
            <a:r>
              <a:rPr lang="en-US" sz="1600" dirty="0">
                <a:solidFill>
                  <a:prstClr val="white"/>
                </a:solidFill>
                <a:latin typeface="Calibri"/>
                <a:cs typeface="Calibri"/>
              </a:rPr>
              <a:t> un </a:t>
            </a:r>
            <a:r>
              <a:rPr lang="en-US" sz="1600" dirty="0" err="1">
                <a:solidFill>
                  <a:prstClr val="white"/>
                </a:solidFill>
                <a:latin typeface="Calibri"/>
                <a:cs typeface="Calibri"/>
              </a:rPr>
              <a:t>contacto</a:t>
            </a:r>
            <a:r>
              <a:rPr lang="en-US" sz="1600" dirty="0">
                <a:solidFill>
                  <a:prstClr val="white"/>
                </a:solidFill>
                <a:latin typeface="Calibri"/>
                <a:cs typeface="Calibri"/>
              </a:rPr>
              <a:t> en </a:t>
            </a:r>
            <a:r>
              <a:rPr lang="en-US" sz="1600" dirty="0" err="1">
                <a:solidFill>
                  <a:prstClr val="white"/>
                </a:solidFill>
                <a:latin typeface="Calibri"/>
                <a:cs typeface="Calibri"/>
              </a:rPr>
              <a:t>su</a:t>
            </a:r>
            <a:r>
              <a:rPr lang="en-US" sz="1600" dirty="0">
                <a:solidFill>
                  <a:prstClr val="white"/>
                </a:solidFill>
                <a:latin typeface="Calibri"/>
                <a:cs typeface="Calibri"/>
              </a:rPr>
              <a:t> WebCenter y </a:t>
            </a:r>
            <a:r>
              <a:rPr lang="en-US" sz="1600" dirty="0" err="1">
                <a:solidFill>
                  <a:prstClr val="white"/>
                </a:solidFill>
                <a:latin typeface="Calibri"/>
                <a:cs typeface="Calibri"/>
              </a:rPr>
              <a:t>seleccione</a:t>
            </a:r>
            <a:r>
              <a:rPr lang="en-US" sz="1600" dirty="0">
                <a:solidFill>
                  <a:prstClr val="white"/>
                </a:solidFill>
                <a:latin typeface="Calibri"/>
                <a:cs typeface="Calibri"/>
              </a:rPr>
              <a:t> “</a:t>
            </a:r>
            <a:r>
              <a:rPr lang="en-US" sz="1600" dirty="0" err="1">
                <a:solidFill>
                  <a:prstClr val="white"/>
                </a:solidFill>
                <a:latin typeface="Calibri"/>
                <a:cs typeface="Calibri"/>
              </a:rPr>
              <a:t>Candidato</a:t>
            </a:r>
            <a:r>
              <a:rPr lang="en-US" sz="1600" dirty="0">
                <a:solidFill>
                  <a:prstClr val="white"/>
                </a:solidFill>
                <a:latin typeface="Calibri"/>
                <a:cs typeface="Calibri"/>
              </a:rPr>
              <a:t> de WebCenter".</a:t>
            </a:r>
          </a:p>
        </p:txBody>
      </p:sp>
      <p:sp>
        <p:nvSpPr>
          <p:cNvPr id="14" name="Rectangle 13"/>
          <p:cNvSpPr/>
          <p:nvPr/>
        </p:nvSpPr>
        <p:spPr>
          <a:xfrm>
            <a:off x="4629131" y="1100667"/>
            <a:ext cx="1933609" cy="3894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latin typeface="Calibri"/>
              </a:rPr>
              <a:t>Venta</a:t>
            </a:r>
            <a:r>
              <a:rPr lang="en-US" sz="1600" dirty="0">
                <a:solidFill>
                  <a:prstClr val="white"/>
                </a:solidFill>
                <a:latin typeface="Calibri"/>
              </a:rPr>
              <a:t> de </a:t>
            </a:r>
            <a:r>
              <a:rPr lang="en-US" sz="1600" dirty="0" err="1">
                <a:solidFill>
                  <a:prstClr val="white"/>
                </a:solidFill>
                <a:latin typeface="Calibri"/>
              </a:rPr>
              <a:t>sitios</a:t>
            </a:r>
            <a:r>
              <a:rPr lang="en-US" sz="1600" dirty="0">
                <a:solidFill>
                  <a:prstClr val="white"/>
                </a:solidFill>
                <a:latin typeface="Calibri"/>
              </a:rPr>
              <a:t> web y </a:t>
            </a:r>
            <a:r>
              <a:rPr lang="en-US" sz="1600" dirty="0" err="1">
                <a:solidFill>
                  <a:prstClr val="white"/>
                </a:solidFill>
                <a:latin typeface="Calibri"/>
              </a:rPr>
              <a:t>obtención</a:t>
            </a:r>
            <a:r>
              <a:rPr lang="en-US" sz="1600" dirty="0">
                <a:solidFill>
                  <a:prstClr val="white"/>
                </a:solidFill>
                <a:latin typeface="Calibri"/>
              </a:rPr>
              <a:t> de </a:t>
            </a:r>
            <a:r>
              <a:rPr lang="en-US" sz="1600" dirty="0" err="1">
                <a:solidFill>
                  <a:prstClr val="white"/>
                </a:solidFill>
                <a:latin typeface="Calibri"/>
              </a:rPr>
              <a:t>beneficios</a:t>
            </a:r>
            <a:r>
              <a:rPr lang="en-US" sz="1600" dirty="0">
                <a:solidFill>
                  <a:prstClr val="white"/>
                </a:solidFill>
                <a:latin typeface="Calibri"/>
              </a:rPr>
              <a:t> </a:t>
            </a:r>
            <a:r>
              <a:rPr lang="en-US" sz="1600" dirty="0" err="1">
                <a:solidFill>
                  <a:prstClr val="white"/>
                </a:solidFill>
                <a:latin typeface="Calibri"/>
              </a:rPr>
              <a:t>por</a:t>
            </a:r>
            <a:r>
              <a:rPr lang="en-US" sz="1600" dirty="0">
                <a:solidFill>
                  <a:prstClr val="white"/>
                </a:solidFill>
                <a:latin typeface="Calibri"/>
              </a:rPr>
              <a:t> parte de </a:t>
            </a:r>
            <a:r>
              <a:rPr lang="en-US" sz="1600" dirty="0" err="1">
                <a:solidFill>
                  <a:prstClr val="white"/>
                </a:solidFill>
                <a:latin typeface="Calibri"/>
              </a:rPr>
              <a:t>su</a:t>
            </a:r>
            <a:r>
              <a:rPr lang="en-US" sz="1600" dirty="0">
                <a:solidFill>
                  <a:prstClr val="white"/>
                </a:solidFill>
                <a:latin typeface="Calibri"/>
              </a:rPr>
              <a:t> </a:t>
            </a:r>
            <a:r>
              <a:rPr lang="en-US" sz="1600" dirty="0" err="1">
                <a:solidFill>
                  <a:prstClr val="white"/>
                </a:solidFill>
                <a:latin typeface="Calibri"/>
              </a:rPr>
              <a:t>practicante</a:t>
            </a:r>
            <a:r>
              <a:rPr lang="en-US" sz="1600" dirty="0">
                <a:solidFill>
                  <a:prstClr val="white"/>
                </a:solidFill>
                <a:latin typeface="Calibri"/>
              </a:rPr>
              <a:t>. Al </a:t>
            </a:r>
            <a:r>
              <a:rPr lang="en-US" sz="1600" dirty="0" err="1">
                <a:solidFill>
                  <a:prstClr val="white"/>
                </a:solidFill>
                <a:latin typeface="Calibri"/>
              </a:rPr>
              <a:t>aprovechar</a:t>
            </a:r>
            <a:r>
              <a:rPr lang="en-US" sz="1600" dirty="0">
                <a:solidFill>
                  <a:prstClr val="white"/>
                </a:solidFill>
                <a:latin typeface="Calibri"/>
              </a:rPr>
              <a:t> el </a:t>
            </a:r>
            <a:r>
              <a:rPr lang="en-US" sz="1600" dirty="0" err="1">
                <a:solidFill>
                  <a:prstClr val="white"/>
                </a:solidFill>
                <a:latin typeface="Calibri"/>
              </a:rPr>
              <a:t>sistema</a:t>
            </a:r>
            <a:r>
              <a:rPr lang="en-US" sz="1600" dirty="0">
                <a:solidFill>
                  <a:prstClr val="white"/>
                </a:solidFill>
                <a:latin typeface="Calibri"/>
              </a:rPr>
              <a:t> de </a:t>
            </a:r>
            <a:r>
              <a:rPr lang="en-US" sz="1600" dirty="0" err="1">
                <a:solidFill>
                  <a:prstClr val="white"/>
                </a:solidFill>
                <a:latin typeface="Calibri"/>
              </a:rPr>
              <a:t>ventas</a:t>
            </a:r>
            <a:r>
              <a:rPr lang="en-US" sz="1600" dirty="0">
                <a:solidFill>
                  <a:prstClr val="white"/>
                </a:solidFill>
                <a:latin typeface="Calibri"/>
              </a:rPr>
              <a:t> </a:t>
            </a:r>
            <a:r>
              <a:rPr lang="en-US" sz="1600" dirty="0" err="1">
                <a:solidFill>
                  <a:prstClr val="white"/>
                </a:solidFill>
                <a:latin typeface="Calibri"/>
              </a:rPr>
              <a:t>sencillo</a:t>
            </a:r>
            <a:r>
              <a:rPr lang="en-US" sz="1600" dirty="0">
                <a:solidFill>
                  <a:prstClr val="white"/>
                </a:solidFill>
                <a:latin typeface="Calibri"/>
              </a:rPr>
              <a:t> y a los </a:t>
            </a:r>
            <a:r>
              <a:rPr lang="en-US" sz="1600" dirty="0" err="1">
                <a:solidFill>
                  <a:prstClr val="white"/>
                </a:solidFill>
                <a:latin typeface="Calibri"/>
              </a:rPr>
              <a:t>especialistas</a:t>
            </a:r>
            <a:r>
              <a:rPr lang="en-US" sz="1600" dirty="0">
                <a:solidFill>
                  <a:prstClr val="white"/>
                </a:solidFill>
                <a:latin typeface="Calibri"/>
              </a:rPr>
              <a:t> en el </a:t>
            </a:r>
            <a:r>
              <a:rPr lang="en-US" sz="1600" dirty="0" err="1">
                <a:solidFill>
                  <a:prstClr val="white"/>
                </a:solidFill>
                <a:latin typeface="Calibri"/>
              </a:rPr>
              <a:t>producto</a:t>
            </a:r>
            <a:r>
              <a:rPr lang="en-US" sz="1600" dirty="0">
                <a:solidFill>
                  <a:prstClr val="white"/>
                </a:solidFill>
                <a:latin typeface="Calibri"/>
              </a:rPr>
              <a:t>, </a:t>
            </a:r>
            <a:r>
              <a:rPr lang="en-US" sz="1600" dirty="0" err="1">
                <a:solidFill>
                  <a:prstClr val="white"/>
                </a:solidFill>
                <a:latin typeface="Calibri"/>
              </a:rPr>
              <a:t>usted</a:t>
            </a:r>
            <a:r>
              <a:rPr lang="en-US" sz="1600" dirty="0">
                <a:solidFill>
                  <a:prstClr val="white"/>
                </a:solidFill>
                <a:latin typeface="Calibri"/>
              </a:rPr>
              <a:t> </a:t>
            </a:r>
            <a:r>
              <a:rPr lang="en-US" sz="1600" dirty="0" err="1">
                <a:solidFill>
                  <a:prstClr val="white"/>
                </a:solidFill>
                <a:latin typeface="Calibri"/>
              </a:rPr>
              <a:t>ayuda</a:t>
            </a:r>
            <a:r>
              <a:rPr lang="en-US" sz="1600" dirty="0">
                <a:solidFill>
                  <a:prstClr val="white"/>
                </a:solidFill>
                <a:latin typeface="Calibri"/>
              </a:rPr>
              <a:t> a </a:t>
            </a:r>
            <a:r>
              <a:rPr lang="en-US" sz="1600" dirty="0" err="1">
                <a:solidFill>
                  <a:prstClr val="white"/>
                </a:solidFill>
                <a:latin typeface="Calibri"/>
              </a:rPr>
              <a:t>su</a:t>
            </a:r>
            <a:r>
              <a:rPr lang="en-US" sz="1600" dirty="0">
                <a:solidFill>
                  <a:prstClr val="white"/>
                </a:solidFill>
                <a:latin typeface="Calibri"/>
              </a:rPr>
              <a:t> </a:t>
            </a:r>
            <a:r>
              <a:rPr lang="en-US" sz="1600" dirty="0" err="1">
                <a:solidFill>
                  <a:prstClr val="white"/>
                </a:solidFill>
                <a:latin typeface="Calibri"/>
              </a:rPr>
              <a:t>practicante</a:t>
            </a:r>
            <a:r>
              <a:rPr lang="en-US" sz="1600" dirty="0">
                <a:solidFill>
                  <a:prstClr val="white"/>
                </a:solidFill>
                <a:latin typeface="Calibri"/>
              </a:rPr>
              <a:t> a vender 1-2 </a:t>
            </a:r>
            <a:r>
              <a:rPr lang="en-US" sz="1600" dirty="0" err="1">
                <a:solidFill>
                  <a:prstClr val="white"/>
                </a:solidFill>
                <a:latin typeface="Calibri"/>
              </a:rPr>
              <a:t>sitios</a:t>
            </a:r>
            <a:r>
              <a:rPr lang="en-US" sz="1600" dirty="0">
                <a:solidFill>
                  <a:prstClr val="white"/>
                </a:solidFill>
                <a:latin typeface="Calibri"/>
              </a:rPr>
              <a:t> Web.</a:t>
            </a:r>
          </a:p>
        </p:txBody>
      </p:sp>
      <p:sp>
        <p:nvSpPr>
          <p:cNvPr id="15" name="Rectangle 14"/>
          <p:cNvSpPr/>
          <p:nvPr/>
        </p:nvSpPr>
        <p:spPr>
          <a:xfrm>
            <a:off x="6676991" y="1100667"/>
            <a:ext cx="1933609" cy="38946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white"/>
                </a:solidFill>
                <a:latin typeface="Calibri"/>
              </a:rPr>
              <a:t>Usted</a:t>
            </a:r>
            <a:r>
              <a:rPr lang="en-US" sz="1600" dirty="0">
                <a:solidFill>
                  <a:prstClr val="white"/>
                </a:solidFill>
                <a:latin typeface="Calibri"/>
              </a:rPr>
              <a:t> </a:t>
            </a:r>
            <a:r>
              <a:rPr lang="en-US" sz="1600" dirty="0" err="1">
                <a:solidFill>
                  <a:prstClr val="white"/>
                </a:solidFill>
                <a:latin typeface="Calibri"/>
              </a:rPr>
              <a:t>ayuda</a:t>
            </a:r>
            <a:r>
              <a:rPr lang="en-US" sz="1600" dirty="0">
                <a:solidFill>
                  <a:prstClr val="white"/>
                </a:solidFill>
                <a:latin typeface="Calibri"/>
              </a:rPr>
              <a:t> a </a:t>
            </a:r>
            <a:r>
              <a:rPr lang="en-US" sz="1600" dirty="0" err="1">
                <a:solidFill>
                  <a:prstClr val="white"/>
                </a:solidFill>
                <a:latin typeface="Calibri"/>
              </a:rPr>
              <a:t>su</a:t>
            </a:r>
            <a:r>
              <a:rPr lang="en-US" sz="1600" dirty="0">
                <a:solidFill>
                  <a:prstClr val="white"/>
                </a:solidFill>
                <a:latin typeface="Calibri"/>
              </a:rPr>
              <a:t> </a:t>
            </a:r>
            <a:r>
              <a:rPr lang="en-US" sz="1600" dirty="0" err="1">
                <a:solidFill>
                  <a:prstClr val="white"/>
                </a:solidFill>
                <a:latin typeface="Calibri"/>
              </a:rPr>
              <a:t>practicante</a:t>
            </a:r>
            <a:r>
              <a:rPr lang="en-US" sz="1600" dirty="0">
                <a:solidFill>
                  <a:prstClr val="white"/>
                </a:solidFill>
                <a:latin typeface="Calibri"/>
              </a:rPr>
              <a:t> </a:t>
            </a:r>
            <a:r>
              <a:rPr lang="en-US" sz="1600" dirty="0" err="1">
                <a:solidFill>
                  <a:prstClr val="white"/>
                </a:solidFill>
                <a:latin typeface="Calibri"/>
              </a:rPr>
              <a:t>para</a:t>
            </a:r>
            <a:r>
              <a:rPr lang="en-US" sz="1600" dirty="0">
                <a:solidFill>
                  <a:prstClr val="white"/>
                </a:solidFill>
                <a:latin typeface="Calibri"/>
              </a:rPr>
              <a:t> </a:t>
            </a:r>
            <a:r>
              <a:rPr lang="en-US" sz="1600" dirty="0" err="1">
                <a:solidFill>
                  <a:prstClr val="white"/>
                </a:solidFill>
                <a:latin typeface="Calibri"/>
              </a:rPr>
              <a:t>capitalizar</a:t>
            </a:r>
            <a:r>
              <a:rPr lang="en-US" sz="1600" dirty="0">
                <a:solidFill>
                  <a:prstClr val="white"/>
                </a:solidFill>
                <a:latin typeface="Calibri"/>
              </a:rPr>
              <a:t> </a:t>
            </a:r>
            <a:r>
              <a:rPr lang="en-US" sz="1600" dirty="0" err="1">
                <a:solidFill>
                  <a:prstClr val="white"/>
                </a:solidFill>
                <a:latin typeface="Calibri"/>
              </a:rPr>
              <a:t>su</a:t>
            </a:r>
            <a:r>
              <a:rPr lang="en-US" sz="1600" dirty="0">
                <a:solidFill>
                  <a:prstClr val="white"/>
                </a:solidFill>
                <a:latin typeface="Calibri"/>
              </a:rPr>
              <a:t> UnFranchise con </a:t>
            </a:r>
            <a:r>
              <a:rPr lang="en-US" sz="1600" dirty="0" err="1">
                <a:solidFill>
                  <a:prstClr val="white"/>
                </a:solidFill>
                <a:latin typeface="Calibri"/>
              </a:rPr>
              <a:t>ganancias</a:t>
            </a:r>
            <a:r>
              <a:rPr lang="en-US" sz="1600" dirty="0">
                <a:solidFill>
                  <a:prstClr val="white"/>
                </a:solidFill>
                <a:latin typeface="Calibri"/>
              </a:rPr>
              <a:t> de </a:t>
            </a:r>
            <a:r>
              <a:rPr lang="en-US" sz="1600" dirty="0" err="1">
                <a:solidFill>
                  <a:prstClr val="white"/>
                </a:solidFill>
                <a:latin typeface="Calibri"/>
              </a:rPr>
              <a:t>las</a:t>
            </a:r>
            <a:r>
              <a:rPr lang="en-US" sz="1600" dirty="0">
                <a:solidFill>
                  <a:prstClr val="white"/>
                </a:solidFill>
                <a:latin typeface="Calibri"/>
              </a:rPr>
              <a:t> </a:t>
            </a:r>
            <a:r>
              <a:rPr lang="en-US" sz="1600" dirty="0" err="1">
                <a:solidFill>
                  <a:prstClr val="white"/>
                </a:solidFill>
                <a:latin typeface="Calibri"/>
              </a:rPr>
              <a:t>ventas</a:t>
            </a:r>
            <a:r>
              <a:rPr lang="en-US" sz="1600" dirty="0">
                <a:solidFill>
                  <a:prstClr val="white"/>
                </a:solidFill>
                <a:latin typeface="Calibri"/>
              </a:rPr>
              <a:t> al </a:t>
            </a:r>
            <a:r>
              <a:rPr lang="en-US" sz="1600" dirty="0" err="1">
                <a:solidFill>
                  <a:prstClr val="white"/>
                </a:solidFill>
                <a:latin typeface="Calibri"/>
              </a:rPr>
              <a:t>por</a:t>
            </a:r>
            <a:r>
              <a:rPr lang="en-US" sz="1600" dirty="0">
                <a:solidFill>
                  <a:prstClr val="white"/>
                </a:solidFill>
                <a:latin typeface="Calibri"/>
              </a:rPr>
              <a:t> </a:t>
            </a:r>
            <a:r>
              <a:rPr lang="en-US" sz="1600" dirty="0" err="1">
                <a:solidFill>
                  <a:prstClr val="white"/>
                </a:solidFill>
                <a:latin typeface="Calibri"/>
              </a:rPr>
              <a:t>menor</a:t>
            </a:r>
            <a:r>
              <a:rPr lang="en-US" sz="1600" dirty="0">
                <a:solidFill>
                  <a:prstClr val="white"/>
                </a:solidFill>
                <a:latin typeface="Calibri"/>
              </a:rPr>
              <a:t> de </a:t>
            </a:r>
            <a:r>
              <a:rPr lang="en-US" sz="1600" dirty="0" err="1">
                <a:solidFill>
                  <a:prstClr val="white"/>
                </a:solidFill>
                <a:latin typeface="Calibri"/>
              </a:rPr>
              <a:t>sitios</a:t>
            </a:r>
            <a:r>
              <a:rPr lang="en-US" sz="1600" dirty="0">
                <a:solidFill>
                  <a:prstClr val="white"/>
                </a:solidFill>
                <a:latin typeface="Calibri"/>
              </a:rPr>
              <a:t> web. La </a:t>
            </a:r>
            <a:r>
              <a:rPr lang="en-US" sz="1600" dirty="0" err="1">
                <a:solidFill>
                  <a:prstClr val="white"/>
                </a:solidFill>
                <a:latin typeface="Calibri"/>
              </a:rPr>
              <a:t>ganancia</a:t>
            </a:r>
            <a:r>
              <a:rPr lang="en-US" sz="1600" dirty="0">
                <a:solidFill>
                  <a:prstClr val="white"/>
                </a:solidFill>
                <a:latin typeface="Calibri"/>
              </a:rPr>
              <a:t> al </a:t>
            </a:r>
            <a:r>
              <a:rPr lang="en-US" sz="1600" dirty="0" err="1">
                <a:solidFill>
                  <a:prstClr val="white"/>
                </a:solidFill>
                <a:latin typeface="Calibri"/>
              </a:rPr>
              <a:t>menudeo</a:t>
            </a:r>
            <a:r>
              <a:rPr lang="en-US" sz="1600" dirty="0">
                <a:solidFill>
                  <a:prstClr val="white"/>
                </a:solidFill>
                <a:latin typeface="Calibri"/>
              </a:rPr>
              <a:t> </a:t>
            </a:r>
            <a:r>
              <a:rPr lang="en-US" sz="1600" dirty="0" err="1">
                <a:solidFill>
                  <a:prstClr val="white"/>
                </a:solidFill>
                <a:latin typeface="Calibri"/>
              </a:rPr>
              <a:t>es</a:t>
            </a:r>
            <a:r>
              <a:rPr lang="en-US" sz="1600" dirty="0">
                <a:solidFill>
                  <a:prstClr val="white"/>
                </a:solidFill>
                <a:latin typeface="Calibri"/>
              </a:rPr>
              <a:t> </a:t>
            </a:r>
            <a:r>
              <a:rPr lang="en-US" sz="1600" dirty="0" err="1">
                <a:solidFill>
                  <a:prstClr val="white"/>
                </a:solidFill>
                <a:latin typeface="Calibri"/>
              </a:rPr>
              <a:t>pagada</a:t>
            </a:r>
            <a:r>
              <a:rPr lang="en-US" sz="1600" dirty="0">
                <a:solidFill>
                  <a:prstClr val="white"/>
                </a:solidFill>
                <a:latin typeface="Calibri"/>
              </a:rPr>
              <a:t> a </a:t>
            </a:r>
            <a:r>
              <a:rPr lang="en-US" sz="1600" dirty="0" err="1">
                <a:solidFill>
                  <a:prstClr val="white"/>
                </a:solidFill>
                <a:latin typeface="Calibri"/>
              </a:rPr>
              <a:t>usted</a:t>
            </a:r>
            <a:r>
              <a:rPr lang="en-US" sz="1600" dirty="0">
                <a:solidFill>
                  <a:prstClr val="white"/>
                </a:solidFill>
                <a:latin typeface="Calibri"/>
              </a:rPr>
              <a:t>, el </a:t>
            </a:r>
            <a:r>
              <a:rPr lang="en-US" sz="1600" dirty="0" err="1">
                <a:solidFill>
                  <a:prstClr val="white"/>
                </a:solidFill>
                <a:latin typeface="Calibri"/>
              </a:rPr>
              <a:t>propietario</a:t>
            </a:r>
            <a:r>
              <a:rPr lang="en-US" sz="1600" dirty="0">
                <a:solidFill>
                  <a:prstClr val="white"/>
                </a:solidFill>
                <a:latin typeface="Calibri"/>
              </a:rPr>
              <a:t> WebCenter. </a:t>
            </a:r>
            <a:r>
              <a:rPr lang="en-US" sz="1600" dirty="0" err="1">
                <a:solidFill>
                  <a:prstClr val="white"/>
                </a:solidFill>
                <a:latin typeface="Calibri"/>
              </a:rPr>
              <a:t>Usted</a:t>
            </a:r>
            <a:r>
              <a:rPr lang="en-US" sz="1600" dirty="0">
                <a:solidFill>
                  <a:prstClr val="white"/>
                </a:solidFill>
                <a:latin typeface="Calibri"/>
              </a:rPr>
              <a:t> </a:t>
            </a:r>
            <a:r>
              <a:rPr lang="en-US" sz="1600" dirty="0" err="1">
                <a:solidFill>
                  <a:prstClr val="white"/>
                </a:solidFill>
                <a:latin typeface="Calibri"/>
              </a:rPr>
              <a:t>debe</a:t>
            </a:r>
            <a:r>
              <a:rPr lang="en-US" sz="1600" dirty="0">
                <a:solidFill>
                  <a:prstClr val="white"/>
                </a:solidFill>
                <a:latin typeface="Calibri"/>
              </a:rPr>
              <a:t> </a:t>
            </a:r>
            <a:r>
              <a:rPr lang="en-US" sz="1600" dirty="0" err="1">
                <a:solidFill>
                  <a:prstClr val="white"/>
                </a:solidFill>
                <a:latin typeface="Calibri"/>
              </a:rPr>
              <a:t>utilizar</a:t>
            </a:r>
            <a:r>
              <a:rPr lang="en-US" sz="1600" dirty="0">
                <a:solidFill>
                  <a:prstClr val="white"/>
                </a:solidFill>
                <a:latin typeface="Calibri"/>
              </a:rPr>
              <a:t> la </a:t>
            </a:r>
            <a:r>
              <a:rPr lang="en-US" sz="1600" dirty="0" err="1">
                <a:solidFill>
                  <a:prstClr val="white"/>
                </a:solidFill>
                <a:latin typeface="Calibri"/>
              </a:rPr>
              <a:t>ganancia</a:t>
            </a:r>
            <a:r>
              <a:rPr lang="en-US" sz="1600" dirty="0">
                <a:solidFill>
                  <a:prstClr val="white"/>
                </a:solidFill>
                <a:latin typeface="Calibri"/>
              </a:rPr>
              <a:t> </a:t>
            </a:r>
            <a:r>
              <a:rPr lang="en-US" sz="1600" dirty="0" err="1">
                <a:solidFill>
                  <a:prstClr val="white"/>
                </a:solidFill>
                <a:latin typeface="Calibri"/>
              </a:rPr>
              <a:t>para</a:t>
            </a:r>
            <a:r>
              <a:rPr lang="en-US" sz="1600" dirty="0">
                <a:solidFill>
                  <a:prstClr val="white"/>
                </a:solidFill>
                <a:latin typeface="Calibri"/>
              </a:rPr>
              <a:t> </a:t>
            </a:r>
            <a:r>
              <a:rPr lang="en-US" sz="1600" dirty="0" err="1">
                <a:solidFill>
                  <a:prstClr val="white"/>
                </a:solidFill>
                <a:latin typeface="Calibri"/>
              </a:rPr>
              <a:t>capitalizar</a:t>
            </a:r>
            <a:r>
              <a:rPr lang="en-US" sz="1600" dirty="0">
                <a:solidFill>
                  <a:prstClr val="white"/>
                </a:solidFill>
                <a:latin typeface="Calibri"/>
              </a:rPr>
              <a:t> el </a:t>
            </a:r>
            <a:r>
              <a:rPr lang="en-US" sz="1600" dirty="0" err="1">
                <a:solidFill>
                  <a:prstClr val="white"/>
                </a:solidFill>
                <a:latin typeface="Calibri"/>
              </a:rPr>
              <a:t>negocio</a:t>
            </a:r>
            <a:r>
              <a:rPr lang="en-US" sz="1600" dirty="0">
                <a:solidFill>
                  <a:prstClr val="white"/>
                </a:solidFill>
                <a:latin typeface="Calibri"/>
              </a:rPr>
              <a:t> de </a:t>
            </a:r>
            <a:r>
              <a:rPr lang="en-US" sz="1600" dirty="0" err="1">
                <a:solidFill>
                  <a:prstClr val="white"/>
                </a:solidFill>
                <a:latin typeface="Calibri"/>
              </a:rPr>
              <a:t>su</a:t>
            </a:r>
            <a:r>
              <a:rPr lang="en-US" sz="1600" dirty="0">
                <a:solidFill>
                  <a:prstClr val="white"/>
                </a:solidFill>
                <a:latin typeface="Calibri"/>
              </a:rPr>
              <a:t> </a:t>
            </a:r>
            <a:r>
              <a:rPr lang="en-US" sz="1600" dirty="0" err="1">
                <a:solidFill>
                  <a:prstClr val="white"/>
                </a:solidFill>
                <a:latin typeface="Calibri"/>
              </a:rPr>
              <a:t>practicante</a:t>
            </a:r>
            <a:r>
              <a:rPr lang="en-US" sz="1600" dirty="0">
                <a:solidFill>
                  <a:prstClr val="white"/>
                </a:solidFill>
                <a:latin typeface="Calibri"/>
              </a:rPr>
              <a:t>.</a:t>
            </a:r>
          </a:p>
        </p:txBody>
      </p:sp>
      <p:sp>
        <p:nvSpPr>
          <p:cNvPr id="22" name="Rectangle 21"/>
          <p:cNvSpPr/>
          <p:nvPr/>
        </p:nvSpPr>
        <p:spPr>
          <a:xfrm>
            <a:off x="533407" y="14112"/>
            <a:ext cx="8077193" cy="1166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smtClean="0">
                <a:solidFill>
                  <a:prstClr val="white"/>
                </a:solidFill>
                <a:latin typeface="Calibri"/>
                <a:cs typeface="Calibri"/>
              </a:rPr>
              <a:t>INCORPORAR UN PRACTICANTE DE WEBCENTER </a:t>
            </a:r>
            <a:endParaRPr lang="en-US" sz="3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45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1276350"/>
            <a:ext cx="3048000" cy="38671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13" name="Group 12"/>
          <p:cNvGrpSpPr/>
          <p:nvPr/>
        </p:nvGrpSpPr>
        <p:grpSpPr>
          <a:xfrm>
            <a:off x="3048000" y="1276350"/>
            <a:ext cx="6096000" cy="3867150"/>
            <a:chOff x="3352800" y="1276350"/>
            <a:chExt cx="6705600" cy="3867150"/>
          </a:xfrm>
        </p:grpSpPr>
        <p:sp>
          <p:nvSpPr>
            <p:cNvPr id="11" name="Rectangle 10"/>
            <p:cNvSpPr/>
            <p:nvPr/>
          </p:nvSpPr>
          <p:spPr>
            <a:xfrm>
              <a:off x="3352800" y="1276350"/>
              <a:ext cx="3352800" cy="386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Rectangle 11"/>
            <p:cNvSpPr/>
            <p:nvPr/>
          </p:nvSpPr>
          <p:spPr>
            <a:xfrm>
              <a:off x="6705600" y="1276350"/>
              <a:ext cx="3352800" cy="386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4" name="TextBox 3"/>
          <p:cNvSpPr txBox="1"/>
          <p:nvPr/>
        </p:nvSpPr>
        <p:spPr>
          <a:xfrm>
            <a:off x="0" y="590554"/>
            <a:ext cx="9144000" cy="461665"/>
          </a:xfrm>
          <a:prstGeom prst="rect">
            <a:avLst/>
          </a:prstGeom>
          <a:solidFill>
            <a:schemeClr val="accent5">
              <a:lumMod val="75000"/>
            </a:schemeClr>
          </a:solidFill>
        </p:spPr>
        <p:txBody>
          <a:bodyPr wrap="square" rtlCol="0">
            <a:spAutoFit/>
          </a:bodyPr>
          <a:lstStyle/>
          <a:p>
            <a:pPr algn="ctr" defTabSz="914400"/>
            <a:r>
              <a:rPr lang="es-ES" sz="2400" b="1" dirty="0" smtClean="0">
                <a:solidFill>
                  <a:srgbClr val="FFFFFF"/>
                </a:solidFill>
                <a:latin typeface="Calibri"/>
              </a:rPr>
              <a:t>NUESTROS CLIENTES SON PROPIETARIOS DE PEQUEÑAS EMPRESAS</a:t>
            </a:r>
            <a:endParaRPr lang="en-US" sz="2400" b="1" dirty="0">
              <a:solidFill>
                <a:srgbClr val="FFFFFF"/>
              </a:solidFill>
              <a:latin typeface="Calibri"/>
            </a:endParaRPr>
          </a:p>
        </p:txBody>
      </p:sp>
      <p:grpSp>
        <p:nvGrpSpPr>
          <p:cNvPr id="22" name="Group 21"/>
          <p:cNvGrpSpPr/>
          <p:nvPr/>
        </p:nvGrpSpPr>
        <p:grpSpPr>
          <a:xfrm>
            <a:off x="0" y="1428754"/>
            <a:ext cx="3048000" cy="3714751"/>
            <a:chOff x="0" y="1428750"/>
            <a:chExt cx="3048000" cy="3714751"/>
          </a:xfrm>
        </p:grpSpPr>
        <p:grpSp>
          <p:nvGrpSpPr>
            <p:cNvPr id="6" name="Group 5"/>
            <p:cNvGrpSpPr/>
            <p:nvPr/>
          </p:nvGrpSpPr>
          <p:grpSpPr>
            <a:xfrm>
              <a:off x="227512" y="1428750"/>
              <a:ext cx="2744288" cy="2617434"/>
              <a:chOff x="301122" y="2238039"/>
              <a:chExt cx="2513512" cy="3240778"/>
            </a:xfrm>
          </p:grpSpPr>
          <p:grpSp>
            <p:nvGrpSpPr>
              <p:cNvPr id="7" name="Group 6"/>
              <p:cNvGrpSpPr/>
              <p:nvPr/>
            </p:nvGrpSpPr>
            <p:grpSpPr>
              <a:xfrm>
                <a:off x="301122" y="3331629"/>
                <a:ext cx="2513512" cy="2147188"/>
                <a:chOff x="322080" y="1047750"/>
                <a:chExt cx="5164320" cy="318135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40" r="15444" b="19872"/>
                <a:stretch/>
              </p:blipFill>
              <p:spPr bwMode="auto">
                <a:xfrm>
                  <a:off x="1000124" y="1257300"/>
                  <a:ext cx="3810001"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80" y="1047750"/>
                  <a:ext cx="5164320" cy="3181350"/>
                </a:xfrm>
                <a:prstGeom prst="rect">
                  <a:avLst/>
                </a:prstGeom>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41" y="2238039"/>
                <a:ext cx="2326821" cy="1608666"/>
              </a:xfrm>
              <a:prstGeom prst="rect">
                <a:avLst/>
              </a:prstGeom>
            </p:spPr>
          </p:pic>
        </p:grpSp>
        <p:sp>
          <p:nvSpPr>
            <p:cNvPr id="16" name="Rectangle 15"/>
            <p:cNvSpPr/>
            <p:nvPr/>
          </p:nvSpPr>
          <p:spPr>
            <a:xfrm>
              <a:off x="0" y="4046184"/>
              <a:ext cx="3048000" cy="10973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ES" sz="1600" dirty="0" smtClean="0">
                  <a:solidFill>
                    <a:prstClr val="white"/>
                  </a:solidFill>
                  <a:latin typeface="Calibri"/>
                </a:rPr>
                <a:t>AYUDAMOS A LOS PROPIETARIOS DE NEGOCIOS CON SUS GASTOS</a:t>
              </a:r>
              <a:endParaRPr lang="en-US" sz="1600" b="1" dirty="0">
                <a:solidFill>
                  <a:prstClr val="white"/>
                </a:solidFill>
                <a:latin typeface="Calibri"/>
              </a:endParaRPr>
            </a:p>
          </p:txBody>
        </p:sp>
      </p:grpSp>
      <p:grpSp>
        <p:nvGrpSpPr>
          <p:cNvPr id="18" name="Group 17"/>
          <p:cNvGrpSpPr/>
          <p:nvPr/>
        </p:nvGrpSpPr>
        <p:grpSpPr>
          <a:xfrm>
            <a:off x="6096000" y="1276354"/>
            <a:ext cx="3048000" cy="3867151"/>
            <a:chOff x="6096000" y="1276350"/>
            <a:chExt cx="3048000" cy="3867151"/>
          </a:xfrm>
        </p:grpSpPr>
        <p:pic>
          <p:nvPicPr>
            <p:cNvPr id="15" name="Picture 1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17665" t="12895" r="30406"/>
            <a:stretch/>
          </p:blipFill>
          <p:spPr>
            <a:xfrm>
              <a:off x="6108366" y="1276350"/>
              <a:ext cx="3035634" cy="3215020"/>
            </a:xfrm>
            <a:prstGeom prst="rect">
              <a:avLst/>
            </a:prstGeom>
          </p:spPr>
        </p:pic>
        <p:sp>
          <p:nvSpPr>
            <p:cNvPr id="17" name="Rectangle 16"/>
            <p:cNvSpPr/>
            <p:nvPr/>
          </p:nvSpPr>
          <p:spPr>
            <a:xfrm>
              <a:off x="6096000" y="4046184"/>
              <a:ext cx="3048000" cy="10973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spcAft>
                  <a:spcPts val="600"/>
                </a:spcAft>
              </a:pPr>
              <a:r>
                <a:rPr lang="en-US" sz="1600" dirty="0" smtClean="0">
                  <a:solidFill>
                    <a:prstClr val="white"/>
                  </a:solidFill>
                  <a:latin typeface="Calibri"/>
                </a:rPr>
                <a:t>SE CONVIERTAN SUS SOCIOS DE UNFRANCHISE</a:t>
              </a:r>
              <a:br>
                <a:rPr lang="en-US" sz="1600" dirty="0" smtClean="0">
                  <a:solidFill>
                    <a:prstClr val="white"/>
                  </a:solidFill>
                  <a:latin typeface="Calibri"/>
                </a:rPr>
              </a:br>
              <a:endParaRPr lang="en-US" sz="1600" dirty="0">
                <a:solidFill>
                  <a:prstClr val="white"/>
                </a:solidFill>
                <a:latin typeface="Calibri"/>
              </a:endParaRPr>
            </a:p>
          </p:txBody>
        </p:sp>
      </p:grpSp>
      <p:grpSp>
        <p:nvGrpSpPr>
          <p:cNvPr id="21" name="Group 20"/>
          <p:cNvGrpSpPr/>
          <p:nvPr/>
        </p:nvGrpSpPr>
        <p:grpSpPr>
          <a:xfrm>
            <a:off x="3045852" y="1276351"/>
            <a:ext cx="3062514" cy="3867150"/>
            <a:chOff x="3045852" y="1276351"/>
            <a:chExt cx="3062514" cy="3867150"/>
          </a:xfrm>
        </p:grpSpPr>
        <p:pic>
          <p:nvPicPr>
            <p:cNvPr id="19" name="Picture 2" descr="C:\Users\User\Desktop\Loren MA\ISM Day 2 Screenshots\Highlights Day 2\Motivescosmetics new sit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471" b="29718"/>
            <a:stretch/>
          </p:blipFill>
          <p:spPr bwMode="auto">
            <a:xfrm>
              <a:off x="3048000" y="1276351"/>
              <a:ext cx="3060366" cy="38671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3045852" y="4046184"/>
              <a:ext cx="3062514" cy="109731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spcAft>
                  <a:spcPts val="600"/>
                </a:spcAft>
              </a:pPr>
              <a:r>
                <a:rPr lang="en-US" sz="1600" dirty="0" smtClean="0">
                  <a:solidFill>
                    <a:prstClr val="white"/>
                  </a:solidFill>
                  <a:latin typeface="Calibri"/>
                </a:rPr>
                <a:t>COMPREN PRODUCTOS </a:t>
              </a:r>
              <a:br>
                <a:rPr lang="en-US" sz="1600" dirty="0" smtClean="0">
                  <a:solidFill>
                    <a:prstClr val="white"/>
                  </a:solidFill>
                  <a:latin typeface="Calibri"/>
                </a:rPr>
              </a:br>
              <a:r>
                <a:rPr lang="en-US" sz="1600" dirty="0" smtClean="0">
                  <a:solidFill>
                    <a:prstClr val="white"/>
                  </a:solidFill>
                  <a:latin typeface="Calibri"/>
                </a:rPr>
                <a:t>DE MA</a:t>
              </a:r>
              <a:endParaRPr lang="en-US" sz="1600" dirty="0">
                <a:solidFill>
                  <a:prstClr val="white"/>
                </a:solidFill>
                <a:latin typeface="Calibri"/>
              </a:endParaRPr>
            </a:p>
          </p:txBody>
        </p:sp>
      </p:grpSp>
    </p:spTree>
    <p:extLst>
      <p:ext uri="{BB962C8B-B14F-4D97-AF65-F5344CB8AC3E}">
        <p14:creationId xmlns:p14="http://schemas.microsoft.com/office/powerpoint/2010/main" val="90244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77" y="902565"/>
            <a:ext cx="7307712" cy="3574186"/>
          </a:xfrm>
          <a:prstGeom prst="rect">
            <a:avLst/>
          </a:prstGeom>
        </p:spPr>
      </p:pic>
      <p:sp>
        <p:nvSpPr>
          <p:cNvPr id="9" name="Rectangle 8"/>
          <p:cNvSpPr/>
          <p:nvPr/>
        </p:nvSpPr>
        <p:spPr>
          <a:xfrm>
            <a:off x="0" y="3287343"/>
            <a:ext cx="9144000" cy="1524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TextBox 5"/>
          <p:cNvSpPr txBox="1"/>
          <p:nvPr/>
        </p:nvSpPr>
        <p:spPr>
          <a:xfrm>
            <a:off x="685800" y="3906623"/>
            <a:ext cx="7924800" cy="923330"/>
          </a:xfrm>
          <a:prstGeom prst="rect">
            <a:avLst/>
          </a:prstGeom>
          <a:noFill/>
        </p:spPr>
        <p:txBody>
          <a:bodyPr wrap="square" rtlCol="0">
            <a:spAutoFit/>
          </a:bodyPr>
          <a:lstStyle/>
          <a:p>
            <a:pPr algn="ctr">
              <a:spcAft>
                <a:spcPts val="1200"/>
              </a:spcAft>
            </a:pPr>
            <a:r>
              <a:rPr lang="en-US" dirty="0" smtClean="0">
                <a:solidFill>
                  <a:prstClr val="white"/>
                </a:solidFill>
                <a:latin typeface="Calibri"/>
              </a:rPr>
              <a:t>SU WEBCENTER QUEDA AUTOMÁTICAMENTE HABILITADO PARA VENDER SITIOS WEB GLOBALMENTE EN TODO</a:t>
            </a:r>
            <a:br>
              <a:rPr lang="en-US" dirty="0" smtClean="0">
                <a:solidFill>
                  <a:prstClr val="white"/>
                </a:solidFill>
                <a:latin typeface="Calibri"/>
              </a:rPr>
            </a:br>
            <a:r>
              <a:rPr lang="en-US" b="1" dirty="0" smtClean="0">
                <a:solidFill>
                  <a:prstClr val="white"/>
                </a:solidFill>
                <a:latin typeface="Calibri"/>
              </a:rPr>
              <a:t>PAÍS </a:t>
            </a:r>
            <a:r>
              <a:rPr lang="en-US" b="1" i="1" dirty="0" smtClean="0">
                <a:solidFill>
                  <a:prstClr val="white"/>
                </a:solidFill>
                <a:latin typeface="Calibri"/>
              </a:rPr>
              <a:t>MARKET</a:t>
            </a:r>
            <a:r>
              <a:rPr lang="en-US" b="1" dirty="0" smtClean="0">
                <a:solidFill>
                  <a:prstClr val="white"/>
                </a:solidFill>
                <a:latin typeface="Calibri"/>
              </a:rPr>
              <a:t> (MARKET AMERICA, MARKET TAIWAN, ETC.) O DEL EMP</a:t>
            </a:r>
            <a:endParaRPr lang="en-US" b="1" dirty="0">
              <a:solidFill>
                <a:prstClr val="white"/>
              </a:solidFill>
              <a:latin typeface="Calibri"/>
            </a:endParaRPr>
          </a:p>
        </p:txBody>
      </p:sp>
      <p:sp>
        <p:nvSpPr>
          <p:cNvPr id="7" name="Rectangle 6"/>
          <p:cNvSpPr/>
          <p:nvPr/>
        </p:nvSpPr>
        <p:spPr>
          <a:xfrm>
            <a:off x="2642553" y="3409950"/>
            <a:ext cx="3803971" cy="523220"/>
          </a:xfrm>
          <a:prstGeom prst="rect">
            <a:avLst/>
          </a:prstGeom>
        </p:spPr>
        <p:txBody>
          <a:bodyPr wrap="none">
            <a:spAutoFit/>
          </a:bodyPr>
          <a:lstStyle/>
          <a:p>
            <a:pPr algn="ctr" defTabSz="914400">
              <a:spcAft>
                <a:spcPts val="1200"/>
              </a:spcAft>
            </a:pPr>
            <a:r>
              <a:rPr lang="en-US" sz="2800" b="1" dirty="0" smtClean="0">
                <a:solidFill>
                  <a:prstClr val="white"/>
                </a:solidFill>
                <a:latin typeface="Calibri"/>
              </a:rPr>
              <a:t>SU WEBCENTER GLOBAL</a:t>
            </a:r>
            <a:endParaRPr lang="en-US" sz="2800" b="1" dirty="0">
              <a:solidFill>
                <a:prstClr val="white"/>
              </a:solidFill>
              <a:latin typeface="Calibri"/>
            </a:endParaRPr>
          </a:p>
        </p:txBody>
      </p:sp>
      <p:grpSp>
        <p:nvGrpSpPr>
          <p:cNvPr id="3" name="Group 2"/>
          <p:cNvGrpSpPr/>
          <p:nvPr/>
        </p:nvGrpSpPr>
        <p:grpSpPr>
          <a:xfrm>
            <a:off x="0" y="0"/>
            <a:ext cx="3273778" cy="3287343"/>
            <a:chOff x="0" y="0"/>
            <a:chExt cx="3273778" cy="3287343"/>
          </a:xfrm>
        </p:grpSpPr>
        <p:sp>
          <p:nvSpPr>
            <p:cNvPr id="2" name="Rectangle 1"/>
            <p:cNvSpPr/>
            <p:nvPr/>
          </p:nvSpPr>
          <p:spPr>
            <a:xfrm>
              <a:off x="0" y="0"/>
              <a:ext cx="3273778" cy="3287343"/>
            </a:xfrm>
            <a:prstGeom prst="rect">
              <a:avLst/>
            </a:prstGeom>
            <a:solidFill>
              <a:schemeClr val="tx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225778" y="256234"/>
              <a:ext cx="2610555" cy="2862323"/>
            </a:xfrm>
            <a:prstGeom prst="rect">
              <a:avLst/>
            </a:prstGeom>
            <a:noFill/>
          </p:spPr>
          <p:txBody>
            <a:bodyPr wrap="square" rtlCol="0">
              <a:spAutoFit/>
            </a:bodyPr>
            <a:lstStyle/>
            <a:p>
              <a:r>
                <a:rPr lang="en-US" dirty="0" err="1">
                  <a:solidFill>
                    <a:srgbClr val="FFFFFF"/>
                  </a:solidFill>
                  <a:latin typeface="Calibri"/>
                </a:rPr>
                <a:t>Países</a:t>
              </a:r>
              <a:r>
                <a:rPr lang="en-US" dirty="0">
                  <a:solidFill>
                    <a:srgbClr val="FFFFFF"/>
                  </a:solidFill>
                  <a:latin typeface="Calibri"/>
                </a:rPr>
                <a:t> </a:t>
              </a:r>
              <a:r>
                <a:rPr lang="en-US" i="1" dirty="0">
                  <a:solidFill>
                    <a:srgbClr val="FFFFFF"/>
                  </a:solidFill>
                  <a:latin typeface="Calibri"/>
                </a:rPr>
                <a:t>market</a:t>
              </a:r>
            </a:p>
            <a:p>
              <a:pPr marL="285750" indent="-285750" defTabSz="914400">
                <a:buFont typeface="Arial"/>
                <a:buChar char="•"/>
              </a:pPr>
              <a:r>
                <a:rPr lang="en-US" b="1" dirty="0" smtClean="0">
                  <a:solidFill>
                    <a:srgbClr val="FFFFFF"/>
                  </a:solidFill>
                  <a:latin typeface="Calibri"/>
                </a:rPr>
                <a:t>USA</a:t>
              </a:r>
            </a:p>
            <a:p>
              <a:pPr marL="285750" indent="-285750" defTabSz="914400">
                <a:buFont typeface="Arial"/>
                <a:buChar char="•"/>
              </a:pPr>
              <a:r>
                <a:rPr lang="en-US" b="1" dirty="0" smtClean="0">
                  <a:solidFill>
                    <a:srgbClr val="FFFFFF"/>
                  </a:solidFill>
                  <a:latin typeface="Calibri"/>
                </a:rPr>
                <a:t>Canada</a:t>
              </a:r>
            </a:p>
            <a:p>
              <a:pPr marL="285750" indent="-285750" defTabSz="914400">
                <a:buFont typeface="Arial"/>
                <a:buChar char="•"/>
              </a:pPr>
              <a:r>
                <a:rPr lang="en-US" b="1" dirty="0" smtClean="0">
                  <a:solidFill>
                    <a:srgbClr val="FFFFFF"/>
                  </a:solidFill>
                  <a:latin typeface="Calibri"/>
                </a:rPr>
                <a:t>Mexico</a:t>
              </a:r>
            </a:p>
            <a:p>
              <a:pPr marL="285750" indent="-285750" defTabSz="914400">
                <a:buFont typeface="Arial"/>
                <a:buChar char="•"/>
              </a:pPr>
              <a:r>
                <a:rPr lang="en-US" b="1" dirty="0" smtClean="0">
                  <a:solidFill>
                    <a:srgbClr val="FFFFFF"/>
                  </a:solidFill>
                  <a:latin typeface="Calibri"/>
                </a:rPr>
                <a:t>Australia</a:t>
              </a:r>
            </a:p>
            <a:p>
              <a:pPr marL="285750" indent="-285750" defTabSz="914400">
                <a:buFont typeface="Arial"/>
                <a:buChar char="•"/>
              </a:pPr>
              <a:r>
                <a:rPr lang="en-US" b="1" dirty="0" smtClean="0">
                  <a:solidFill>
                    <a:srgbClr val="FFFFFF"/>
                  </a:solidFill>
                  <a:latin typeface="Calibri"/>
                </a:rPr>
                <a:t>Taiwan</a:t>
              </a:r>
            </a:p>
            <a:p>
              <a:pPr marL="285750" indent="-285750" defTabSz="914400">
                <a:buFont typeface="Arial"/>
                <a:buChar char="•"/>
              </a:pPr>
              <a:r>
                <a:rPr lang="en-US" b="1" dirty="0" smtClean="0">
                  <a:solidFill>
                    <a:srgbClr val="FFFFFF"/>
                  </a:solidFill>
                  <a:latin typeface="Calibri"/>
                </a:rPr>
                <a:t>Hong Kong </a:t>
              </a:r>
            </a:p>
            <a:p>
              <a:pPr marL="285750" indent="-285750" defTabSz="914400">
                <a:buFont typeface="Arial"/>
                <a:buChar char="•"/>
              </a:pPr>
              <a:r>
                <a:rPr lang="en-US" b="1" dirty="0" smtClean="0">
                  <a:solidFill>
                    <a:srgbClr val="FFFFFF"/>
                  </a:solidFill>
                  <a:latin typeface="Calibri"/>
                </a:rPr>
                <a:t>United Kingdom</a:t>
              </a:r>
            </a:p>
            <a:p>
              <a:pPr marL="285750" indent="-285750" defTabSz="914400">
                <a:buFont typeface="Arial"/>
                <a:buChar char="•"/>
              </a:pPr>
              <a:r>
                <a:rPr lang="en-US" b="1" dirty="0" smtClean="0">
                  <a:solidFill>
                    <a:srgbClr val="FFFFFF"/>
                  </a:solidFill>
                  <a:latin typeface="Calibri"/>
                </a:rPr>
                <a:t>Spain</a:t>
              </a:r>
            </a:p>
            <a:p>
              <a:pPr marL="285750" indent="-285750" defTabSz="914400">
                <a:buFont typeface="Arial"/>
                <a:buChar char="•"/>
              </a:pPr>
              <a:r>
                <a:rPr lang="en-US" b="1" dirty="0" smtClean="0">
                  <a:solidFill>
                    <a:srgbClr val="FFFFFF"/>
                  </a:solidFill>
                  <a:latin typeface="Calibri"/>
                </a:rPr>
                <a:t>Singapore</a:t>
              </a:r>
              <a:endParaRPr lang="en-US" b="1" dirty="0">
                <a:solidFill>
                  <a:srgbClr val="FFFFFF"/>
                </a:solidFill>
                <a:latin typeface="Calibri"/>
              </a:endParaRPr>
            </a:p>
          </p:txBody>
        </p:sp>
      </p:grpSp>
      <p:grpSp>
        <p:nvGrpSpPr>
          <p:cNvPr id="4" name="Group 3"/>
          <p:cNvGrpSpPr/>
          <p:nvPr/>
        </p:nvGrpSpPr>
        <p:grpSpPr>
          <a:xfrm>
            <a:off x="5870222" y="0"/>
            <a:ext cx="3273778" cy="3287343"/>
            <a:chOff x="5870222" y="0"/>
            <a:chExt cx="3273778" cy="3287343"/>
          </a:xfrm>
        </p:grpSpPr>
        <p:sp>
          <p:nvSpPr>
            <p:cNvPr id="8" name="Rectangle 7"/>
            <p:cNvSpPr/>
            <p:nvPr/>
          </p:nvSpPr>
          <p:spPr>
            <a:xfrm>
              <a:off x="5870222" y="0"/>
              <a:ext cx="3273778" cy="3287343"/>
            </a:xfrm>
            <a:prstGeom prst="rect">
              <a:avLst/>
            </a:prstGeom>
            <a:solidFill>
              <a:schemeClr val="tx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TextBox 11"/>
            <p:cNvSpPr txBox="1"/>
            <p:nvPr/>
          </p:nvSpPr>
          <p:spPr>
            <a:xfrm>
              <a:off x="6191955" y="256234"/>
              <a:ext cx="2610555" cy="2308324"/>
            </a:xfrm>
            <a:prstGeom prst="rect">
              <a:avLst/>
            </a:prstGeom>
            <a:noFill/>
          </p:spPr>
          <p:txBody>
            <a:bodyPr wrap="square" rtlCol="0">
              <a:spAutoFit/>
            </a:bodyPr>
            <a:lstStyle/>
            <a:p>
              <a:r>
                <a:rPr lang="en-US" dirty="0" err="1">
                  <a:solidFill>
                    <a:srgbClr val="FFFFFF"/>
                  </a:solidFill>
                  <a:latin typeface="Calibri"/>
                </a:rPr>
                <a:t>Países</a:t>
              </a:r>
              <a:r>
                <a:rPr lang="en-US" dirty="0">
                  <a:solidFill>
                    <a:srgbClr val="FFFFFF"/>
                  </a:solidFill>
                  <a:latin typeface="Calibri"/>
                </a:rPr>
                <a:t> EMP</a:t>
              </a:r>
            </a:p>
            <a:p>
              <a:pPr marL="285750" indent="-285750" defTabSz="914400">
                <a:buFont typeface="Arial"/>
                <a:buChar char="•"/>
              </a:pPr>
              <a:r>
                <a:rPr lang="en-US" b="1" dirty="0" smtClean="0">
                  <a:solidFill>
                    <a:srgbClr val="FFFFFF"/>
                  </a:solidFill>
                  <a:latin typeface="Calibri"/>
                </a:rPr>
                <a:t>Bahamas</a:t>
              </a:r>
            </a:p>
            <a:p>
              <a:pPr marL="285750" indent="-285750" defTabSz="914400">
                <a:buFont typeface="Arial"/>
                <a:buChar char="•"/>
              </a:pPr>
              <a:r>
                <a:rPr lang="en-US" b="1" dirty="0" smtClean="0">
                  <a:solidFill>
                    <a:srgbClr val="FFFFFF"/>
                  </a:solidFill>
                  <a:latin typeface="Calibri"/>
                </a:rPr>
                <a:t>Costa Rica</a:t>
              </a:r>
            </a:p>
            <a:p>
              <a:pPr marL="285750" indent="-285750" defTabSz="914400">
                <a:buFont typeface="Arial"/>
                <a:buChar char="•"/>
              </a:pPr>
              <a:r>
                <a:rPr lang="en-US" b="1" dirty="0" smtClean="0">
                  <a:solidFill>
                    <a:srgbClr val="FFFFFF"/>
                  </a:solidFill>
                  <a:latin typeface="Calibri"/>
                </a:rPr>
                <a:t>Columbia</a:t>
              </a:r>
            </a:p>
            <a:p>
              <a:pPr marL="285750" indent="-285750" defTabSz="914400">
                <a:buFont typeface="Arial"/>
                <a:buChar char="•"/>
              </a:pPr>
              <a:r>
                <a:rPr lang="en-US" b="1" dirty="0" smtClean="0">
                  <a:solidFill>
                    <a:srgbClr val="FFFFFF"/>
                  </a:solidFill>
                  <a:latin typeface="Calibri"/>
                </a:rPr>
                <a:t>Dominican Republic</a:t>
              </a:r>
            </a:p>
            <a:p>
              <a:pPr marL="285750" indent="-285750" defTabSz="914400">
                <a:buFont typeface="Arial"/>
                <a:buChar char="•"/>
              </a:pPr>
              <a:r>
                <a:rPr lang="en-US" b="1" dirty="0" smtClean="0">
                  <a:solidFill>
                    <a:srgbClr val="FFFFFF"/>
                  </a:solidFill>
                  <a:latin typeface="Calibri"/>
                </a:rPr>
                <a:t>Ecuador</a:t>
              </a:r>
            </a:p>
            <a:p>
              <a:pPr marL="285750" indent="-285750" defTabSz="914400">
                <a:buFont typeface="Arial"/>
                <a:buChar char="•"/>
              </a:pPr>
              <a:r>
                <a:rPr lang="en-US" b="1" dirty="0" smtClean="0">
                  <a:solidFill>
                    <a:srgbClr val="FFFFFF"/>
                  </a:solidFill>
                  <a:latin typeface="Calibri"/>
                </a:rPr>
                <a:t>Jamaica</a:t>
              </a:r>
            </a:p>
            <a:p>
              <a:pPr marL="285750" indent="-285750" defTabSz="914400">
                <a:buFont typeface="Arial"/>
                <a:buChar char="•"/>
              </a:pPr>
              <a:r>
                <a:rPr lang="en-US" b="1" dirty="0" smtClean="0">
                  <a:solidFill>
                    <a:srgbClr val="FFFFFF"/>
                  </a:solidFill>
                  <a:latin typeface="Calibri"/>
                </a:rPr>
                <a:t>New Zealand</a:t>
              </a:r>
              <a:endParaRPr lang="en-US" b="1" dirty="0">
                <a:solidFill>
                  <a:srgbClr val="FFFFFF"/>
                </a:solidFill>
                <a:latin typeface="Calibri"/>
              </a:endParaRPr>
            </a:p>
          </p:txBody>
        </p:sp>
      </p:grpSp>
    </p:spTree>
    <p:extLst>
      <p:ext uri="{BB962C8B-B14F-4D97-AF65-F5344CB8AC3E}">
        <p14:creationId xmlns:p14="http://schemas.microsoft.com/office/powerpoint/2010/main" val="348070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5029207" y="666754"/>
            <a:ext cx="4114801" cy="646331"/>
          </a:xfrm>
          <a:prstGeom prst="rect">
            <a:avLst/>
          </a:prstGeom>
          <a:solidFill>
            <a:schemeClr val="accent5">
              <a:lumMod val="75000"/>
            </a:schemeClr>
          </a:solidFill>
        </p:spPr>
        <p:txBody>
          <a:bodyPr wrap="square">
            <a:spAutoFit/>
          </a:bodyPr>
          <a:lstStyle/>
          <a:p>
            <a:pPr algn="ctr">
              <a:spcAft>
                <a:spcPts val="600"/>
              </a:spcAft>
            </a:pPr>
            <a:r>
              <a:rPr lang="en-US" sz="3600" b="1" dirty="0" smtClean="0">
                <a:solidFill>
                  <a:srgbClr val="FFFFFF"/>
                </a:solidFill>
                <a:latin typeface="Calibri"/>
                <a:cs typeface="Calibri"/>
              </a:rPr>
              <a:t>¡ABSOLUTAMENTE!</a:t>
            </a:r>
            <a:endParaRPr lang="en-US" sz="3600" b="1" dirty="0">
              <a:solidFill>
                <a:srgbClr val="FFFFFF"/>
              </a:solidFill>
              <a:latin typeface="Calibri"/>
              <a:cs typeface="Calibri"/>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5143500" cy="5143500"/>
          </a:xfrm>
          <a:prstGeom prst="rect">
            <a:avLst/>
          </a:prstGeom>
          <a:effectLst>
            <a:innerShdw blurRad="63500" dist="50800">
              <a:prstClr val="black">
                <a:alpha val="50000"/>
              </a:prstClr>
            </a:innerShdw>
          </a:effectLst>
        </p:spPr>
      </p:pic>
      <p:sp>
        <p:nvSpPr>
          <p:cNvPr id="5" name="Rectangle 4"/>
          <p:cNvSpPr/>
          <p:nvPr/>
        </p:nvSpPr>
        <p:spPr>
          <a:xfrm>
            <a:off x="0" y="3493357"/>
            <a:ext cx="5143500" cy="830997"/>
          </a:xfrm>
          <a:prstGeom prst="rect">
            <a:avLst/>
          </a:prstGeom>
          <a:solidFill>
            <a:schemeClr val="accent6">
              <a:lumMod val="75000"/>
            </a:schemeClr>
          </a:solidFill>
        </p:spPr>
        <p:txBody>
          <a:bodyPr wrap="square">
            <a:spAutoFit/>
          </a:bodyPr>
          <a:lstStyle/>
          <a:p>
            <a:pPr algn="ctr">
              <a:spcAft>
                <a:spcPts val="600"/>
              </a:spcAft>
            </a:pPr>
            <a:r>
              <a:rPr lang="en-US" sz="2400" b="1" dirty="0" smtClean="0">
                <a:solidFill>
                  <a:srgbClr val="FFFFFF"/>
                </a:solidFill>
                <a:latin typeface="Calibri"/>
                <a:cs typeface="Calibri"/>
              </a:rPr>
              <a:t>¿ESTA ES UNA OPORTUNIDAD RENTABLE?</a:t>
            </a:r>
            <a:endParaRPr lang="en-US" sz="2400" b="1" dirty="0">
              <a:solidFill>
                <a:srgbClr val="FFFFFF"/>
              </a:solidFill>
              <a:latin typeface="Calibri"/>
              <a:cs typeface="Calibri"/>
            </a:endParaRPr>
          </a:p>
        </p:txBody>
      </p:sp>
      <p:sp>
        <p:nvSpPr>
          <p:cNvPr id="6" name="Rectangle 5"/>
          <p:cNvSpPr/>
          <p:nvPr/>
        </p:nvSpPr>
        <p:spPr>
          <a:xfrm>
            <a:off x="5410200" y="1809754"/>
            <a:ext cx="3505200" cy="2554545"/>
          </a:xfrm>
          <a:prstGeom prst="rect">
            <a:avLst/>
          </a:prstGeom>
        </p:spPr>
        <p:txBody>
          <a:bodyPr wrap="square">
            <a:spAutoFit/>
          </a:bodyPr>
          <a:lstStyle/>
          <a:p>
            <a:pPr marL="342900" indent="-342900">
              <a:spcAft>
                <a:spcPts val="1200"/>
              </a:spcAft>
              <a:buFont typeface="Courier New"/>
              <a:buChar char="o"/>
            </a:pPr>
            <a:r>
              <a:rPr lang="en-US" sz="2000" dirty="0" smtClean="0">
                <a:solidFill>
                  <a:srgbClr val="FFFFFF"/>
                </a:solidFill>
                <a:latin typeface="Calibri"/>
                <a:cs typeface="Calibri"/>
              </a:rPr>
              <a:t>ALTA RENTABILIDAD</a:t>
            </a:r>
          </a:p>
          <a:p>
            <a:pPr marL="342900" indent="-342900">
              <a:spcAft>
                <a:spcPts val="1200"/>
              </a:spcAft>
              <a:buFont typeface="Courier New"/>
              <a:buChar char="o"/>
            </a:pPr>
            <a:r>
              <a:rPr lang="en-US" sz="2000" dirty="0" smtClean="0">
                <a:solidFill>
                  <a:srgbClr val="FFFFFF"/>
                </a:solidFill>
                <a:latin typeface="Calibri"/>
                <a:cs typeface="Calibri"/>
              </a:rPr>
              <a:t>BV RESIDUAL </a:t>
            </a:r>
          </a:p>
          <a:p>
            <a:pPr marL="342900" indent="-342900">
              <a:spcAft>
                <a:spcPts val="1200"/>
              </a:spcAft>
              <a:buFont typeface="Courier New"/>
              <a:buChar char="o"/>
            </a:pPr>
            <a:r>
              <a:rPr lang="en-US" sz="2000" dirty="0" smtClean="0">
                <a:solidFill>
                  <a:srgbClr val="FFFFFF"/>
                </a:solidFill>
                <a:latin typeface="Calibri"/>
                <a:cs typeface="Calibri"/>
              </a:rPr>
              <a:t>DUPLICACIÓN</a:t>
            </a:r>
          </a:p>
          <a:p>
            <a:pPr marL="342900" indent="-342900">
              <a:spcAft>
                <a:spcPts val="1200"/>
              </a:spcAft>
              <a:buFont typeface="Courier New"/>
              <a:buChar char="o"/>
            </a:pPr>
            <a:r>
              <a:rPr lang="en-US" sz="2000" dirty="0" smtClean="0">
                <a:solidFill>
                  <a:srgbClr val="FFFFFF"/>
                </a:solidFill>
                <a:latin typeface="Calibri"/>
                <a:cs typeface="Calibri"/>
              </a:rPr>
              <a:t>DESARROLLO DE LA PARTICIPACIÓN DEL CLIENTE</a:t>
            </a:r>
          </a:p>
          <a:p>
            <a:pPr marL="342900" indent="-342900">
              <a:spcAft>
                <a:spcPts val="1200"/>
              </a:spcAft>
              <a:buFont typeface="Courier New"/>
              <a:buChar char="o"/>
            </a:pPr>
            <a:r>
              <a:rPr lang="en-US" sz="2000" dirty="0" smtClean="0">
                <a:solidFill>
                  <a:srgbClr val="FFFFFF"/>
                </a:solidFill>
                <a:latin typeface="Calibri"/>
                <a:cs typeface="Calibri"/>
              </a:rPr>
              <a:t>EXPANSION GLOBAL  / EMP</a:t>
            </a:r>
            <a:endParaRPr lang="en-US" sz="2000" dirty="0">
              <a:solidFill>
                <a:srgbClr val="FFFFFF"/>
              </a:solidFill>
              <a:latin typeface="Calibri"/>
              <a:cs typeface="Calibri"/>
            </a:endParaRPr>
          </a:p>
        </p:txBody>
      </p:sp>
    </p:spTree>
    <p:extLst>
      <p:ext uri="{BB962C8B-B14F-4D97-AF65-F5344CB8AC3E}">
        <p14:creationId xmlns:p14="http://schemas.microsoft.com/office/powerpoint/2010/main" val="395728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802"/>
          <a:stretch/>
        </p:blipFill>
        <p:spPr>
          <a:xfrm>
            <a:off x="0" y="1352550"/>
            <a:ext cx="9144000" cy="2057400"/>
          </a:xfrm>
          <a:prstGeom prst="rect">
            <a:avLst/>
          </a:prstGeom>
          <a:effectLst>
            <a:outerShdw blurRad="50800" dist="38100" dir="5400000" algn="t" rotWithShape="0">
              <a:prstClr val="black">
                <a:alpha val="40000"/>
              </a:prstClr>
            </a:outerShdw>
          </a:effectLst>
        </p:spPr>
      </p:pic>
      <p:sp>
        <p:nvSpPr>
          <p:cNvPr id="5" name="Rectangle 4"/>
          <p:cNvSpPr/>
          <p:nvPr/>
        </p:nvSpPr>
        <p:spPr>
          <a:xfrm>
            <a:off x="838200" y="438150"/>
            <a:ext cx="7467600" cy="707886"/>
          </a:xfrm>
          <a:prstGeom prst="rect">
            <a:avLst/>
          </a:prstGeom>
        </p:spPr>
        <p:txBody>
          <a:bodyPr wrap="square">
            <a:spAutoFit/>
          </a:bodyPr>
          <a:lstStyle/>
          <a:p>
            <a:pPr algn="ctr"/>
            <a:r>
              <a:rPr lang="en-US" sz="2000" b="1" dirty="0" smtClean="0">
                <a:solidFill>
                  <a:srgbClr val="FFFFFF"/>
                </a:solidFill>
                <a:latin typeface="Calibri"/>
              </a:rPr>
              <a:t>AL EVALUAR EL PRODUCTO Y EL SERVICIO, ALGUNAS BUENAS PREGUNTAS A RESPONDER SON:</a:t>
            </a:r>
            <a:endParaRPr lang="en-US" sz="2000" b="1" dirty="0">
              <a:solidFill>
                <a:srgbClr val="FFFFFF"/>
              </a:solidFill>
              <a:latin typeface="Calibri"/>
            </a:endParaRPr>
          </a:p>
        </p:txBody>
      </p:sp>
      <p:sp>
        <p:nvSpPr>
          <p:cNvPr id="6" name="Rectangle 5"/>
          <p:cNvSpPr/>
          <p:nvPr/>
        </p:nvSpPr>
        <p:spPr>
          <a:xfrm>
            <a:off x="685800" y="3782020"/>
            <a:ext cx="8077200" cy="1169551"/>
          </a:xfrm>
          <a:prstGeom prst="rect">
            <a:avLst/>
          </a:prstGeom>
        </p:spPr>
        <p:txBody>
          <a:bodyPr wrap="square">
            <a:spAutoFit/>
          </a:bodyPr>
          <a:lstStyle/>
          <a:p>
            <a:pPr marL="800100" lvl="1" indent="-342900">
              <a:spcAft>
                <a:spcPts val="600"/>
              </a:spcAft>
              <a:buFont typeface="Courier New"/>
              <a:buChar char="o"/>
            </a:pPr>
            <a:r>
              <a:rPr lang="en-US" sz="2000" dirty="0">
                <a:solidFill>
                  <a:srgbClr val="FFFFFF"/>
                </a:solidFill>
                <a:latin typeface="Calibri"/>
              </a:rPr>
              <a:t>¿Hay un </a:t>
            </a:r>
            <a:r>
              <a:rPr lang="en-US" sz="2000" dirty="0" err="1">
                <a:solidFill>
                  <a:srgbClr val="FFFFFF"/>
                </a:solidFill>
                <a:latin typeface="Calibri"/>
              </a:rPr>
              <a:t>mercado</a:t>
            </a:r>
            <a:r>
              <a:rPr lang="en-US" sz="2000" dirty="0">
                <a:solidFill>
                  <a:srgbClr val="FFFFFF"/>
                </a:solidFill>
                <a:latin typeface="Calibri"/>
              </a:rPr>
              <a:t> </a:t>
            </a:r>
            <a:r>
              <a:rPr lang="en-US" sz="2000" dirty="0" err="1">
                <a:solidFill>
                  <a:srgbClr val="FFFFFF"/>
                </a:solidFill>
                <a:latin typeface="Calibri"/>
              </a:rPr>
              <a:t>para</a:t>
            </a:r>
            <a:r>
              <a:rPr lang="en-US" sz="2000" dirty="0">
                <a:solidFill>
                  <a:srgbClr val="FFFFFF"/>
                </a:solidFill>
                <a:latin typeface="Calibri"/>
              </a:rPr>
              <a:t> el </a:t>
            </a:r>
            <a:r>
              <a:rPr lang="en-US" sz="2000" dirty="0" err="1">
                <a:solidFill>
                  <a:srgbClr val="FFFFFF"/>
                </a:solidFill>
                <a:latin typeface="Calibri"/>
              </a:rPr>
              <a:t>producto</a:t>
            </a:r>
            <a:r>
              <a:rPr lang="en-US" sz="2000" dirty="0">
                <a:solidFill>
                  <a:srgbClr val="FFFFFF"/>
                </a:solidFill>
                <a:latin typeface="Calibri"/>
              </a:rPr>
              <a:t> o </a:t>
            </a:r>
            <a:r>
              <a:rPr lang="en-US" sz="2000" dirty="0" err="1">
                <a:solidFill>
                  <a:srgbClr val="FFFFFF"/>
                </a:solidFill>
                <a:latin typeface="Calibri"/>
              </a:rPr>
              <a:t>servicio</a:t>
            </a:r>
            <a:r>
              <a:rPr lang="en-US" sz="2000" dirty="0">
                <a:solidFill>
                  <a:srgbClr val="FFFFFF"/>
                </a:solidFill>
                <a:latin typeface="Calibri"/>
              </a:rPr>
              <a:t>? </a:t>
            </a:r>
          </a:p>
          <a:p>
            <a:pPr marL="800100" lvl="1" indent="-342900">
              <a:spcAft>
                <a:spcPts val="600"/>
              </a:spcAft>
              <a:buFont typeface="Courier New"/>
              <a:buChar char="o"/>
            </a:pPr>
            <a:r>
              <a:rPr lang="en-US" sz="2000" dirty="0">
                <a:solidFill>
                  <a:srgbClr val="FFFFFF"/>
                </a:solidFill>
                <a:latin typeface="Calibri"/>
              </a:rPr>
              <a:t>¿</a:t>
            </a:r>
            <a:r>
              <a:rPr lang="en-US" sz="2000" dirty="0" err="1">
                <a:solidFill>
                  <a:srgbClr val="FFFFFF"/>
                </a:solidFill>
                <a:latin typeface="Calibri"/>
              </a:rPr>
              <a:t>Es</a:t>
            </a:r>
            <a:r>
              <a:rPr lang="en-US" sz="2000" dirty="0">
                <a:solidFill>
                  <a:srgbClr val="FFFFFF"/>
                </a:solidFill>
                <a:latin typeface="Calibri"/>
              </a:rPr>
              <a:t> </a:t>
            </a:r>
            <a:r>
              <a:rPr lang="en-US" sz="2000" dirty="0" err="1">
                <a:solidFill>
                  <a:srgbClr val="FFFFFF"/>
                </a:solidFill>
                <a:latin typeface="Calibri"/>
              </a:rPr>
              <a:t>este</a:t>
            </a:r>
            <a:r>
              <a:rPr lang="en-US" sz="2000" dirty="0">
                <a:solidFill>
                  <a:srgbClr val="FFFFFF"/>
                </a:solidFill>
                <a:latin typeface="Calibri"/>
              </a:rPr>
              <a:t> un </a:t>
            </a:r>
            <a:r>
              <a:rPr lang="en-US" sz="2000" dirty="0" err="1">
                <a:solidFill>
                  <a:srgbClr val="FFFFFF"/>
                </a:solidFill>
                <a:latin typeface="Calibri"/>
              </a:rPr>
              <a:t>producto</a:t>
            </a:r>
            <a:r>
              <a:rPr lang="en-US" sz="2000" dirty="0">
                <a:solidFill>
                  <a:srgbClr val="FFFFFF"/>
                </a:solidFill>
                <a:latin typeface="Calibri"/>
              </a:rPr>
              <a:t> o </a:t>
            </a:r>
            <a:r>
              <a:rPr lang="en-US" sz="2000" dirty="0" err="1">
                <a:solidFill>
                  <a:srgbClr val="FFFFFF"/>
                </a:solidFill>
                <a:latin typeface="Calibri"/>
              </a:rPr>
              <a:t>servicio</a:t>
            </a:r>
            <a:r>
              <a:rPr lang="en-US" sz="2000" dirty="0">
                <a:solidFill>
                  <a:srgbClr val="FFFFFF"/>
                </a:solidFill>
                <a:latin typeface="Calibri"/>
              </a:rPr>
              <a:t> </a:t>
            </a:r>
            <a:r>
              <a:rPr lang="en-US" sz="2000" dirty="0" err="1">
                <a:solidFill>
                  <a:srgbClr val="FFFFFF"/>
                </a:solidFill>
                <a:latin typeface="Calibri"/>
              </a:rPr>
              <a:t>que</a:t>
            </a:r>
            <a:r>
              <a:rPr lang="en-US" sz="2000" dirty="0">
                <a:solidFill>
                  <a:srgbClr val="FFFFFF"/>
                </a:solidFill>
                <a:latin typeface="Calibri"/>
              </a:rPr>
              <a:t> me </a:t>
            </a:r>
            <a:r>
              <a:rPr lang="en-US" sz="2000" dirty="0" err="1">
                <a:solidFill>
                  <a:srgbClr val="FFFFFF"/>
                </a:solidFill>
                <a:latin typeface="Calibri"/>
              </a:rPr>
              <a:t>gusta</a:t>
            </a:r>
            <a:r>
              <a:rPr lang="en-US" sz="2000" dirty="0">
                <a:solidFill>
                  <a:srgbClr val="FFFFFF"/>
                </a:solidFill>
                <a:latin typeface="Calibri"/>
              </a:rPr>
              <a:t>? </a:t>
            </a:r>
          </a:p>
          <a:p>
            <a:pPr marL="800100" lvl="1" indent="-342900">
              <a:spcAft>
                <a:spcPts val="600"/>
              </a:spcAft>
              <a:buFont typeface="Courier New"/>
              <a:buChar char="o"/>
            </a:pPr>
            <a:r>
              <a:rPr lang="en-US" sz="2000" dirty="0">
                <a:solidFill>
                  <a:srgbClr val="FFFFFF"/>
                </a:solidFill>
                <a:latin typeface="Calibri"/>
              </a:rPr>
              <a:t>¿El </a:t>
            </a:r>
            <a:r>
              <a:rPr lang="en-US" sz="2000" dirty="0" err="1">
                <a:solidFill>
                  <a:srgbClr val="FFFFFF"/>
                </a:solidFill>
                <a:latin typeface="Calibri"/>
              </a:rPr>
              <a:t>producto</a:t>
            </a:r>
            <a:r>
              <a:rPr lang="en-US" sz="2000" dirty="0">
                <a:solidFill>
                  <a:srgbClr val="FFFFFF"/>
                </a:solidFill>
                <a:latin typeface="Calibri"/>
              </a:rPr>
              <a:t> o </a:t>
            </a:r>
            <a:r>
              <a:rPr lang="en-US" sz="2000" dirty="0" err="1">
                <a:solidFill>
                  <a:srgbClr val="FFFFFF"/>
                </a:solidFill>
                <a:latin typeface="Calibri"/>
              </a:rPr>
              <a:t>servicio</a:t>
            </a:r>
            <a:r>
              <a:rPr lang="en-US" sz="2000" dirty="0">
                <a:solidFill>
                  <a:srgbClr val="FFFFFF"/>
                </a:solidFill>
                <a:latin typeface="Calibri"/>
              </a:rPr>
              <a:t> </a:t>
            </a:r>
            <a:r>
              <a:rPr lang="en-US" sz="2000" dirty="0" err="1">
                <a:solidFill>
                  <a:srgbClr val="FFFFFF"/>
                </a:solidFill>
                <a:latin typeface="Calibri"/>
              </a:rPr>
              <a:t>es</a:t>
            </a:r>
            <a:r>
              <a:rPr lang="en-US" sz="2000" dirty="0">
                <a:solidFill>
                  <a:srgbClr val="FFFFFF"/>
                </a:solidFill>
                <a:latin typeface="Calibri"/>
              </a:rPr>
              <a:t> </a:t>
            </a:r>
            <a:r>
              <a:rPr lang="en-US" sz="2000" dirty="0" err="1">
                <a:solidFill>
                  <a:srgbClr val="FFFFFF"/>
                </a:solidFill>
                <a:latin typeface="Calibri"/>
              </a:rPr>
              <a:t>competitivo</a:t>
            </a:r>
            <a:r>
              <a:rPr lang="en-US" sz="2000" dirty="0">
                <a:solidFill>
                  <a:srgbClr val="FFFFFF"/>
                </a:solidFill>
                <a:latin typeface="Calibri"/>
              </a:rPr>
              <a:t> en el </a:t>
            </a:r>
            <a:r>
              <a:rPr lang="en-US" sz="2000" dirty="0" err="1">
                <a:solidFill>
                  <a:srgbClr val="FFFFFF"/>
                </a:solidFill>
                <a:latin typeface="Calibri"/>
              </a:rPr>
              <a:t>mercado</a:t>
            </a:r>
            <a:r>
              <a:rPr lang="en-US" sz="2000" dirty="0">
                <a:solidFill>
                  <a:srgbClr val="FFFFFF"/>
                </a:solidFill>
                <a:latin typeface="Calibri"/>
              </a:rPr>
              <a:t>?</a:t>
            </a:r>
          </a:p>
        </p:txBody>
      </p:sp>
    </p:spTree>
    <p:extLst>
      <p:ext uri="{BB962C8B-B14F-4D97-AF65-F5344CB8AC3E}">
        <p14:creationId xmlns:p14="http://schemas.microsoft.com/office/powerpoint/2010/main" val="48362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extLst>
              <a:ext uri="{BEBA8EAE-BF5A-486C-A8C5-ECC9F3942E4B}">
                <a14:imgProps xmlns:a14="http://schemas.microsoft.com/office/drawing/2010/main">
                  <a14:imgLayer r:embed="rId4">
                    <a14:imgEffect>
                      <a14:sharpenSoften amount="-100000"/>
                    </a14:imgEffect>
                  </a14:imgLayer>
                </a14:imgProps>
              </a:ext>
            </a:extLst>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1" y="0"/>
            <a:ext cx="9144000" cy="516255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3200" b="1" cap="all" dirty="0">
              <a:solidFill>
                <a:srgbClr val="00B0F0"/>
              </a:solidFill>
              <a:latin typeface="Calibri"/>
            </a:endParaRPr>
          </a:p>
        </p:txBody>
      </p:sp>
      <p:sp>
        <p:nvSpPr>
          <p:cNvPr id="5" name="Rectangle 4"/>
          <p:cNvSpPr/>
          <p:nvPr/>
        </p:nvSpPr>
        <p:spPr>
          <a:xfrm>
            <a:off x="3209309" y="361954"/>
            <a:ext cx="2725401" cy="646331"/>
          </a:xfrm>
          <a:prstGeom prst="rect">
            <a:avLst/>
          </a:prstGeom>
        </p:spPr>
        <p:txBody>
          <a:bodyPr wrap="none">
            <a:spAutoFit/>
          </a:bodyPr>
          <a:lstStyle/>
          <a:p>
            <a:pPr algn="ctr" defTabSz="914400"/>
            <a:r>
              <a:rPr lang="en-US" sz="3600" b="1" cap="all" dirty="0" smtClean="0">
                <a:solidFill>
                  <a:srgbClr val="00B0F0"/>
                </a:solidFill>
                <a:latin typeface="Calibri"/>
              </a:rPr>
              <a:t>El </a:t>
            </a:r>
            <a:r>
              <a:rPr lang="en-US" sz="3600" b="1" cap="all" dirty="0" err="1" smtClean="0">
                <a:solidFill>
                  <a:srgbClr val="00B0F0"/>
                </a:solidFill>
                <a:latin typeface="Calibri"/>
              </a:rPr>
              <a:t>mercado</a:t>
            </a:r>
            <a:endParaRPr lang="en-US" sz="3600" b="1" cap="all" dirty="0">
              <a:solidFill>
                <a:srgbClr val="00B0F0"/>
              </a:solidFill>
              <a:latin typeface="Calibri"/>
            </a:endParaRPr>
          </a:p>
        </p:txBody>
      </p:sp>
      <p:sp>
        <p:nvSpPr>
          <p:cNvPr id="9" name="Rectangle 8"/>
          <p:cNvSpPr/>
          <p:nvPr/>
        </p:nvSpPr>
        <p:spPr>
          <a:xfrm>
            <a:off x="533400" y="1123950"/>
            <a:ext cx="7924800" cy="584776"/>
          </a:xfrm>
          <a:prstGeom prst="rect">
            <a:avLst/>
          </a:prstGeom>
        </p:spPr>
        <p:txBody>
          <a:bodyPr wrap="square">
            <a:spAutoFit/>
          </a:bodyPr>
          <a:lstStyle/>
          <a:p>
            <a:pPr algn="ctr"/>
            <a:r>
              <a:rPr lang="en-US" sz="1600" dirty="0">
                <a:solidFill>
                  <a:srgbClr val="FFFFFF"/>
                </a:solidFill>
                <a:latin typeface="Calibri"/>
              </a:rPr>
              <a:t>La Internet </a:t>
            </a:r>
            <a:r>
              <a:rPr lang="en-US" sz="1600" dirty="0" err="1">
                <a:solidFill>
                  <a:srgbClr val="FFFFFF"/>
                </a:solidFill>
                <a:latin typeface="Calibri"/>
              </a:rPr>
              <a:t>conecta</a:t>
            </a:r>
            <a:r>
              <a:rPr lang="en-US" sz="1600" dirty="0">
                <a:solidFill>
                  <a:srgbClr val="FFFFFF"/>
                </a:solidFill>
                <a:latin typeface="Calibri"/>
              </a:rPr>
              <a:t> el </a:t>
            </a:r>
            <a:r>
              <a:rPr lang="en-US" sz="1600" dirty="0" err="1">
                <a:solidFill>
                  <a:srgbClr val="FFFFFF"/>
                </a:solidFill>
                <a:latin typeface="Calibri"/>
              </a:rPr>
              <a:t>mundo</a:t>
            </a:r>
            <a:r>
              <a:rPr lang="en-US" sz="1600" dirty="0">
                <a:solidFill>
                  <a:srgbClr val="FFFFFF"/>
                </a:solidFill>
                <a:latin typeface="Calibri"/>
              </a:rPr>
              <a:t>. </a:t>
            </a:r>
            <a:r>
              <a:rPr lang="en-US" sz="1600" dirty="0" err="1">
                <a:solidFill>
                  <a:srgbClr val="FFFFFF"/>
                </a:solidFill>
                <a:latin typeface="Calibri"/>
              </a:rPr>
              <a:t>Todos</a:t>
            </a:r>
            <a:r>
              <a:rPr lang="en-US" sz="1600" dirty="0">
                <a:solidFill>
                  <a:srgbClr val="FFFFFF"/>
                </a:solidFill>
                <a:latin typeface="Calibri"/>
              </a:rPr>
              <a:t> </a:t>
            </a:r>
            <a:r>
              <a:rPr lang="en-US" sz="1600" dirty="0" err="1">
                <a:solidFill>
                  <a:srgbClr val="FFFFFF"/>
                </a:solidFill>
                <a:latin typeface="Calibri"/>
              </a:rPr>
              <a:t>estamos</a:t>
            </a:r>
            <a:r>
              <a:rPr lang="en-US" sz="1600" dirty="0">
                <a:solidFill>
                  <a:srgbClr val="FFFFFF"/>
                </a:solidFill>
                <a:latin typeface="Calibri"/>
              </a:rPr>
              <a:t> </a:t>
            </a:r>
            <a:r>
              <a:rPr lang="en-US" sz="1600" dirty="0" err="1">
                <a:solidFill>
                  <a:srgbClr val="FFFFFF"/>
                </a:solidFill>
                <a:latin typeface="Calibri"/>
              </a:rPr>
              <a:t>conectados</a:t>
            </a:r>
            <a:r>
              <a:rPr lang="en-US" sz="1600" dirty="0">
                <a:solidFill>
                  <a:srgbClr val="FFFFFF"/>
                </a:solidFill>
                <a:latin typeface="Calibri"/>
              </a:rPr>
              <a:t>.</a:t>
            </a:r>
          </a:p>
          <a:p>
            <a:pPr algn="ctr"/>
            <a:r>
              <a:rPr lang="en-US" sz="1600" dirty="0">
                <a:solidFill>
                  <a:srgbClr val="FFFFFF"/>
                </a:solidFill>
                <a:latin typeface="Calibri"/>
              </a:rPr>
              <a:t>Si se </a:t>
            </a:r>
            <a:r>
              <a:rPr lang="en-US" sz="1600" dirty="0" err="1">
                <a:solidFill>
                  <a:srgbClr val="FFFFFF"/>
                </a:solidFill>
                <a:latin typeface="Calibri"/>
              </a:rPr>
              <a:t>fijan</a:t>
            </a:r>
            <a:r>
              <a:rPr lang="en-US" sz="1600" dirty="0">
                <a:solidFill>
                  <a:srgbClr val="FFFFFF"/>
                </a:solidFill>
                <a:latin typeface="Calibri"/>
              </a:rPr>
              <a:t>, </a:t>
            </a:r>
            <a:r>
              <a:rPr lang="en-US" sz="1600" dirty="0" err="1">
                <a:solidFill>
                  <a:srgbClr val="FFFFFF"/>
                </a:solidFill>
                <a:latin typeface="Calibri"/>
              </a:rPr>
              <a:t>todos</a:t>
            </a:r>
            <a:r>
              <a:rPr lang="en-US" sz="1600" dirty="0">
                <a:solidFill>
                  <a:srgbClr val="FFFFFF"/>
                </a:solidFill>
                <a:latin typeface="Calibri"/>
              </a:rPr>
              <a:t> </a:t>
            </a:r>
            <a:r>
              <a:rPr lang="en-US" sz="1600" dirty="0" err="1">
                <a:solidFill>
                  <a:srgbClr val="FFFFFF"/>
                </a:solidFill>
                <a:latin typeface="Calibri"/>
              </a:rPr>
              <a:t>somos</a:t>
            </a:r>
            <a:r>
              <a:rPr lang="en-US" sz="1600" dirty="0">
                <a:solidFill>
                  <a:srgbClr val="FFFFFF"/>
                </a:solidFill>
                <a:latin typeface="Calibri"/>
              </a:rPr>
              <a:t> </a:t>
            </a:r>
            <a:r>
              <a:rPr lang="en-US" sz="1600" dirty="0" err="1">
                <a:solidFill>
                  <a:srgbClr val="FFFFFF"/>
                </a:solidFill>
                <a:latin typeface="Calibri"/>
              </a:rPr>
              <a:t>consumidores</a:t>
            </a:r>
            <a:r>
              <a:rPr lang="en-US" sz="1600" dirty="0">
                <a:solidFill>
                  <a:srgbClr val="FFFFFF"/>
                </a:solidFill>
                <a:latin typeface="Calibri"/>
              </a:rPr>
              <a:t> </a:t>
            </a:r>
            <a:r>
              <a:rPr lang="en-US" sz="1600" dirty="0" err="1">
                <a:solidFill>
                  <a:srgbClr val="FFFFFF"/>
                </a:solidFill>
                <a:latin typeface="Calibri"/>
              </a:rPr>
              <a:t>por</a:t>
            </a:r>
            <a:r>
              <a:rPr lang="en-US" sz="1600" dirty="0">
                <a:solidFill>
                  <a:srgbClr val="FFFFFF"/>
                </a:solidFill>
                <a:latin typeface="Calibri"/>
              </a:rPr>
              <a:t> Internet de </a:t>
            </a:r>
            <a:r>
              <a:rPr lang="en-US" sz="1600" dirty="0" err="1">
                <a:solidFill>
                  <a:srgbClr val="FFFFFF"/>
                </a:solidFill>
                <a:latin typeface="Calibri"/>
              </a:rPr>
              <a:t>alguna</a:t>
            </a:r>
            <a:r>
              <a:rPr lang="en-US" sz="1600" dirty="0">
                <a:solidFill>
                  <a:srgbClr val="FFFFFF"/>
                </a:solidFill>
                <a:latin typeface="Calibri"/>
              </a:rPr>
              <a:t> </a:t>
            </a:r>
            <a:r>
              <a:rPr lang="en-US" sz="1600" dirty="0" err="1">
                <a:solidFill>
                  <a:srgbClr val="FFFFFF"/>
                </a:solidFill>
                <a:latin typeface="Calibri"/>
              </a:rPr>
              <a:t>manera</a:t>
            </a:r>
            <a:r>
              <a:rPr lang="en-US" sz="1600" dirty="0">
                <a:solidFill>
                  <a:srgbClr val="FFFFFF"/>
                </a:solidFill>
                <a:latin typeface="Calibri"/>
              </a:rPr>
              <a:t>.</a:t>
            </a:r>
          </a:p>
        </p:txBody>
      </p:sp>
      <p:sp>
        <p:nvSpPr>
          <p:cNvPr id="10" name="TextBox 9"/>
          <p:cNvSpPr txBox="1"/>
          <p:nvPr/>
        </p:nvSpPr>
        <p:spPr>
          <a:xfrm>
            <a:off x="6219092" y="4933950"/>
            <a:ext cx="3276600" cy="1123384"/>
          </a:xfrm>
          <a:prstGeom prst="rect">
            <a:avLst/>
          </a:prstGeom>
          <a:noFill/>
        </p:spPr>
        <p:txBody>
          <a:bodyPr wrap="square" rtlCol="0">
            <a:spAutoFit/>
          </a:bodyPr>
          <a:lstStyle/>
          <a:p>
            <a:pPr marL="285750" indent="-285750" defTabSz="914400">
              <a:buFont typeface="Arial"/>
              <a:buChar char="•"/>
            </a:pPr>
            <a:endParaRPr lang="en-US" sz="1600" b="1" dirty="0">
              <a:solidFill>
                <a:prstClr val="white"/>
              </a:solidFill>
              <a:latin typeface="Calibri"/>
            </a:endParaRPr>
          </a:p>
          <a:p>
            <a:pPr marL="285750" indent="-285750" defTabSz="914400">
              <a:buFont typeface="Arial"/>
              <a:buChar char="•"/>
            </a:pPr>
            <a:endParaRPr lang="en-US" sz="1700" dirty="0">
              <a:solidFill>
                <a:prstClr val="white"/>
              </a:solidFill>
              <a:latin typeface="Calibri"/>
            </a:endParaRPr>
          </a:p>
          <a:p>
            <a:pPr defTabSz="914400"/>
            <a:endParaRPr lang="en-US" sz="1700" dirty="0">
              <a:solidFill>
                <a:prstClr val="white"/>
              </a:solidFill>
              <a:latin typeface="Calibri"/>
            </a:endParaRPr>
          </a:p>
          <a:p>
            <a:pPr marL="285750" indent="-285750" defTabSz="914400">
              <a:buFont typeface="Arial"/>
              <a:buChar char="•"/>
            </a:pPr>
            <a:endParaRPr lang="en-US" sz="1700" dirty="0">
              <a:solidFill>
                <a:prstClr val="white"/>
              </a:solidFill>
              <a:latin typeface="Calibri"/>
            </a:endParaRPr>
          </a:p>
        </p:txBody>
      </p:sp>
      <p:sp>
        <p:nvSpPr>
          <p:cNvPr id="2" name="Rectangle 1"/>
          <p:cNvSpPr/>
          <p:nvPr/>
        </p:nvSpPr>
        <p:spPr>
          <a:xfrm>
            <a:off x="3772878" y="1733550"/>
            <a:ext cx="1460218" cy="369332"/>
          </a:xfrm>
          <a:prstGeom prst="rect">
            <a:avLst/>
          </a:prstGeom>
        </p:spPr>
        <p:txBody>
          <a:bodyPr wrap="none">
            <a:spAutoFit/>
          </a:bodyPr>
          <a:lstStyle/>
          <a:p>
            <a:pPr defTabSz="914400"/>
            <a:r>
              <a:rPr lang="en-US" b="1" cap="all" dirty="0" smtClean="0">
                <a:solidFill>
                  <a:prstClr val="white"/>
                </a:solidFill>
                <a:latin typeface="Calibri"/>
              </a:rPr>
              <a:t>En </a:t>
            </a:r>
            <a:r>
              <a:rPr lang="en-US" b="1" cap="all" dirty="0" err="1" smtClean="0">
                <a:solidFill>
                  <a:prstClr val="white"/>
                </a:solidFill>
                <a:latin typeface="Calibri"/>
              </a:rPr>
              <a:t>ella</a:t>
            </a:r>
            <a:r>
              <a:rPr lang="en-US" b="1" cap="all" dirty="0" smtClean="0">
                <a:solidFill>
                  <a:prstClr val="white"/>
                </a:solidFill>
                <a:latin typeface="Calibri"/>
              </a:rPr>
              <a:t> </a:t>
            </a:r>
            <a:r>
              <a:rPr lang="en-US" b="1" cap="all" dirty="0" err="1" smtClean="0">
                <a:solidFill>
                  <a:prstClr val="white"/>
                </a:solidFill>
                <a:latin typeface="Calibri"/>
              </a:rPr>
              <a:t>uno</a:t>
            </a:r>
            <a:endParaRPr lang="en-US" b="1" cap="all" dirty="0">
              <a:solidFill>
                <a:prstClr val="white"/>
              </a:solidFill>
              <a:latin typeface="Calibri"/>
            </a:endParaRPr>
          </a:p>
        </p:txBody>
      </p:sp>
      <p:cxnSp>
        <p:nvCxnSpPr>
          <p:cNvPr id="6" name="Straight Connector 5"/>
          <p:cNvCxnSpPr/>
          <p:nvPr/>
        </p:nvCxnSpPr>
        <p:spPr>
          <a:xfrm>
            <a:off x="304800" y="3486150"/>
            <a:ext cx="85344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24955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33800" y="24955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26782" y="24955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86600" y="24955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28600" y="2531581"/>
            <a:ext cx="1827352" cy="850575"/>
            <a:chOff x="228600" y="2531575"/>
            <a:chExt cx="1827352" cy="850574"/>
          </a:xfrm>
        </p:grpSpPr>
        <p:sp>
          <p:nvSpPr>
            <p:cNvPr id="16" name="Rectangle 15"/>
            <p:cNvSpPr/>
            <p:nvPr/>
          </p:nvSpPr>
          <p:spPr>
            <a:xfrm>
              <a:off x="228600" y="3105150"/>
              <a:ext cx="1827352" cy="276999"/>
            </a:xfrm>
            <a:prstGeom prst="rect">
              <a:avLst/>
            </a:prstGeom>
          </p:spPr>
          <p:txBody>
            <a:bodyPr wrap="square">
              <a:spAutoFit/>
            </a:bodyPr>
            <a:lstStyle/>
            <a:p>
              <a:pPr algn="ctr"/>
              <a:r>
                <a:rPr lang="en-US" sz="1200" dirty="0">
                  <a:solidFill>
                    <a:srgbClr val="FFFFFF"/>
                  </a:solidFill>
                  <a:latin typeface="Calibri"/>
                </a:rPr>
                <a:t>Lee </a:t>
              </a:r>
              <a:r>
                <a:rPr lang="en-US" sz="1200" dirty="0" err="1">
                  <a:solidFill>
                    <a:srgbClr val="FFFFFF"/>
                  </a:solidFill>
                  <a:latin typeface="Calibri"/>
                </a:rPr>
                <a:t>las</a:t>
              </a:r>
              <a:r>
                <a:rPr lang="en-US" sz="1200" dirty="0">
                  <a:solidFill>
                    <a:srgbClr val="FFFFFF"/>
                  </a:solidFill>
                  <a:latin typeface="Calibri"/>
                </a:rPr>
                <a:t> </a:t>
              </a:r>
              <a:r>
                <a:rPr lang="en-US" sz="1200" dirty="0" err="1">
                  <a:solidFill>
                    <a:srgbClr val="FFFFFF"/>
                  </a:solidFill>
                  <a:latin typeface="Calibri"/>
                </a:rPr>
                <a:t>noticias</a:t>
              </a:r>
              <a:endParaRPr lang="en-US" sz="1200" dirty="0">
                <a:solidFill>
                  <a:srgbClr val="FFFFFF"/>
                </a:solidFill>
                <a:latin typeface="Calibri"/>
              </a:endParaRPr>
            </a:p>
          </p:txBody>
        </p:sp>
        <p:pic>
          <p:nvPicPr>
            <p:cNvPr id="1036" name="Picture 12" descr="C:\Users\Junaed\Downloads\FlaticonDownload (1)\png\news.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13676" y="2531575"/>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4" name="Group 1023"/>
          <p:cNvGrpSpPr/>
          <p:nvPr/>
        </p:nvGrpSpPr>
        <p:grpSpPr>
          <a:xfrm>
            <a:off x="2055952" y="2495558"/>
            <a:ext cx="1677848" cy="886599"/>
            <a:chOff x="2055952" y="2495550"/>
            <a:chExt cx="1677848" cy="886599"/>
          </a:xfrm>
        </p:grpSpPr>
        <p:sp>
          <p:nvSpPr>
            <p:cNvPr id="17" name="Rectangle 16"/>
            <p:cNvSpPr/>
            <p:nvPr/>
          </p:nvSpPr>
          <p:spPr>
            <a:xfrm>
              <a:off x="2055952" y="3105150"/>
              <a:ext cx="1677848" cy="276999"/>
            </a:xfrm>
            <a:prstGeom prst="rect">
              <a:avLst/>
            </a:prstGeom>
          </p:spPr>
          <p:txBody>
            <a:bodyPr wrap="square">
              <a:spAutoFit/>
            </a:bodyPr>
            <a:lstStyle/>
            <a:p>
              <a:pPr algn="ctr"/>
              <a:r>
                <a:rPr lang="en-US" sz="1200" dirty="0" err="1" smtClean="0">
                  <a:solidFill>
                    <a:srgbClr val="FFFFFF"/>
                  </a:solidFill>
                  <a:latin typeface="Calibri"/>
                </a:rPr>
                <a:t>Socializa</a:t>
              </a:r>
              <a:endParaRPr lang="en-US" sz="1200" dirty="0">
                <a:solidFill>
                  <a:srgbClr val="FFFFFF"/>
                </a:solidFill>
                <a:latin typeface="Calibri"/>
              </a:endParaRPr>
            </a:p>
          </p:txBody>
        </p:sp>
        <p:pic>
          <p:nvPicPr>
            <p:cNvPr id="1037" name="Picture 13" descr="C:\Users\Junaed\Downloads\FlaticonDownload (1)\png\online5.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656903" y="2495550"/>
              <a:ext cx="475945" cy="502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5" name="Group 1024"/>
          <p:cNvGrpSpPr/>
          <p:nvPr/>
        </p:nvGrpSpPr>
        <p:grpSpPr>
          <a:xfrm>
            <a:off x="3733800" y="2572544"/>
            <a:ext cx="1692982" cy="809611"/>
            <a:chOff x="3733800" y="2572538"/>
            <a:chExt cx="1692982" cy="809611"/>
          </a:xfrm>
        </p:grpSpPr>
        <p:sp>
          <p:nvSpPr>
            <p:cNvPr id="18" name="Rectangle 17"/>
            <p:cNvSpPr/>
            <p:nvPr/>
          </p:nvSpPr>
          <p:spPr>
            <a:xfrm>
              <a:off x="3733800" y="3105150"/>
              <a:ext cx="1692982" cy="276999"/>
            </a:xfrm>
            <a:prstGeom prst="rect">
              <a:avLst/>
            </a:prstGeom>
          </p:spPr>
          <p:txBody>
            <a:bodyPr wrap="square">
              <a:spAutoFit/>
            </a:bodyPr>
            <a:lstStyle/>
            <a:p>
              <a:pPr algn="ctr"/>
              <a:r>
                <a:rPr lang="en-US" sz="1200" dirty="0" err="1">
                  <a:solidFill>
                    <a:srgbClr val="FFFFFF"/>
                  </a:solidFill>
                  <a:latin typeface="Calibri"/>
                </a:rPr>
                <a:t>Investiga</a:t>
              </a:r>
              <a:endParaRPr lang="en-US" sz="1200" dirty="0">
                <a:solidFill>
                  <a:srgbClr val="FFFFFF"/>
                </a:solidFill>
                <a:latin typeface="Calibri"/>
              </a:endParaRPr>
            </a:p>
          </p:txBody>
        </p:sp>
        <p:pic>
          <p:nvPicPr>
            <p:cNvPr id="1038" name="Picture 14" descr="C:\Users\Junaed\Downloads\FlaticonDownload (1)\png\search54.pn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25937" y="2572538"/>
              <a:ext cx="492125" cy="492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6" name="Group 1045"/>
          <p:cNvGrpSpPr/>
          <p:nvPr/>
        </p:nvGrpSpPr>
        <p:grpSpPr>
          <a:xfrm>
            <a:off x="5426782" y="2517487"/>
            <a:ext cx="1659818" cy="866094"/>
            <a:chOff x="5426782" y="2517481"/>
            <a:chExt cx="1659818" cy="866093"/>
          </a:xfrm>
        </p:grpSpPr>
        <p:sp>
          <p:nvSpPr>
            <p:cNvPr id="19" name="Rectangle 18"/>
            <p:cNvSpPr/>
            <p:nvPr/>
          </p:nvSpPr>
          <p:spPr>
            <a:xfrm>
              <a:off x="5426782" y="3106575"/>
              <a:ext cx="1659818" cy="276999"/>
            </a:xfrm>
            <a:prstGeom prst="rect">
              <a:avLst/>
            </a:prstGeom>
          </p:spPr>
          <p:txBody>
            <a:bodyPr wrap="square">
              <a:spAutoFit/>
            </a:bodyPr>
            <a:lstStyle/>
            <a:p>
              <a:pPr algn="ctr"/>
              <a:r>
                <a:rPr lang="en-US" sz="1200" dirty="0" err="1">
                  <a:solidFill>
                    <a:srgbClr val="FFFFFF"/>
                  </a:solidFill>
                  <a:latin typeface="Calibri"/>
                </a:rPr>
                <a:t>Encuentra</a:t>
              </a:r>
              <a:r>
                <a:rPr lang="en-US" sz="1200" dirty="0">
                  <a:solidFill>
                    <a:srgbClr val="FFFFFF"/>
                  </a:solidFill>
                  <a:latin typeface="Calibri"/>
                </a:rPr>
                <a:t> </a:t>
              </a:r>
              <a:r>
                <a:rPr lang="en-US" sz="1200" dirty="0" err="1">
                  <a:solidFill>
                    <a:srgbClr val="FFFFFF"/>
                  </a:solidFill>
                  <a:latin typeface="Calibri"/>
                </a:rPr>
                <a:t>productos</a:t>
              </a:r>
              <a:endParaRPr lang="en-US" sz="1200" dirty="0">
                <a:solidFill>
                  <a:srgbClr val="FFFFFF"/>
                </a:solidFill>
                <a:latin typeface="Calibri"/>
              </a:endParaRPr>
            </a:p>
          </p:txBody>
        </p:sp>
        <p:pic>
          <p:nvPicPr>
            <p:cNvPr id="1039" name="Picture 15" descr="C:\Users\Junaed\Downloads\FlaticonDownload (1)\png\search51.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20186" y="2517481"/>
              <a:ext cx="533014" cy="5330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7" name="Group 1046"/>
          <p:cNvGrpSpPr/>
          <p:nvPr/>
        </p:nvGrpSpPr>
        <p:grpSpPr>
          <a:xfrm>
            <a:off x="7104190" y="2472853"/>
            <a:ext cx="1735015" cy="919519"/>
            <a:chOff x="7104184" y="2472847"/>
            <a:chExt cx="1735015" cy="919519"/>
          </a:xfrm>
        </p:grpSpPr>
        <p:sp>
          <p:nvSpPr>
            <p:cNvPr id="20" name="Rectangle 19"/>
            <p:cNvSpPr/>
            <p:nvPr/>
          </p:nvSpPr>
          <p:spPr>
            <a:xfrm>
              <a:off x="7104184" y="3115367"/>
              <a:ext cx="1735015" cy="276999"/>
            </a:xfrm>
            <a:prstGeom prst="rect">
              <a:avLst/>
            </a:prstGeom>
          </p:spPr>
          <p:txBody>
            <a:bodyPr wrap="square">
              <a:spAutoFit/>
            </a:bodyPr>
            <a:lstStyle/>
            <a:p>
              <a:pPr algn="ctr"/>
              <a:r>
                <a:rPr lang="en-US" sz="1200" dirty="0" err="1">
                  <a:solidFill>
                    <a:srgbClr val="FFFFFF"/>
                  </a:solidFill>
                  <a:latin typeface="Calibri"/>
                </a:rPr>
                <a:t>Encuentra</a:t>
              </a:r>
              <a:r>
                <a:rPr lang="en-US" sz="1200" dirty="0">
                  <a:solidFill>
                    <a:srgbClr val="FFFFFF"/>
                  </a:solidFill>
                  <a:latin typeface="Calibri"/>
                </a:rPr>
                <a:t> </a:t>
              </a:r>
              <a:r>
                <a:rPr lang="en-US" sz="1200" dirty="0" err="1">
                  <a:solidFill>
                    <a:srgbClr val="FFFFFF"/>
                  </a:solidFill>
                  <a:latin typeface="Calibri"/>
                </a:rPr>
                <a:t>servicios</a:t>
              </a:r>
              <a:endParaRPr lang="en-US" sz="1200" dirty="0">
                <a:solidFill>
                  <a:srgbClr val="FFFFFF"/>
                </a:solidFill>
                <a:latin typeface="Calibri"/>
              </a:endParaRPr>
            </a:p>
          </p:txBody>
        </p:sp>
        <p:pic>
          <p:nvPicPr>
            <p:cNvPr id="1040" name="Picture 16" descr="C:\Users\Junaed\Downloads\FlaticonDownload (1)\png\support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734512" y="2472847"/>
              <a:ext cx="456773" cy="591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227152" y="3689361"/>
            <a:ext cx="1830248" cy="771267"/>
            <a:chOff x="227152" y="3689350"/>
            <a:chExt cx="1830248" cy="771267"/>
          </a:xfrm>
        </p:grpSpPr>
        <p:sp>
          <p:nvSpPr>
            <p:cNvPr id="21" name="Rectangle 20"/>
            <p:cNvSpPr/>
            <p:nvPr/>
          </p:nvSpPr>
          <p:spPr>
            <a:xfrm>
              <a:off x="227152" y="4183618"/>
              <a:ext cx="1830248" cy="276999"/>
            </a:xfrm>
            <a:prstGeom prst="rect">
              <a:avLst/>
            </a:prstGeom>
          </p:spPr>
          <p:txBody>
            <a:bodyPr wrap="square">
              <a:spAutoFit/>
            </a:bodyPr>
            <a:lstStyle/>
            <a:p>
              <a:pPr algn="ctr"/>
              <a:r>
                <a:rPr lang="en-US" sz="1200" dirty="0" err="1">
                  <a:solidFill>
                    <a:srgbClr val="FFFFFF"/>
                  </a:solidFill>
                  <a:latin typeface="Calibri"/>
                </a:rPr>
                <a:t>Juega</a:t>
              </a:r>
              <a:endParaRPr lang="en-US" sz="1200" dirty="0">
                <a:solidFill>
                  <a:srgbClr val="FFFFFF"/>
                </a:solidFill>
                <a:latin typeface="Calibri"/>
              </a:endParaRPr>
            </a:p>
          </p:txBody>
        </p:sp>
        <p:pic>
          <p:nvPicPr>
            <p:cNvPr id="1041" name="Picture 17" descr="C:\Users\Junaed\Downloads\FlaticonDownload (1)\png\play43.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13676" y="3689350"/>
              <a:ext cx="482600" cy="48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2055952" y="3681831"/>
            <a:ext cx="1677848" cy="794931"/>
            <a:chOff x="2055952" y="3681819"/>
            <a:chExt cx="1677848" cy="794931"/>
          </a:xfrm>
        </p:grpSpPr>
        <p:sp>
          <p:nvSpPr>
            <p:cNvPr id="22" name="Rectangle 21"/>
            <p:cNvSpPr/>
            <p:nvPr/>
          </p:nvSpPr>
          <p:spPr>
            <a:xfrm>
              <a:off x="2055952" y="4199751"/>
              <a:ext cx="1677848" cy="276999"/>
            </a:xfrm>
            <a:prstGeom prst="rect">
              <a:avLst/>
            </a:prstGeom>
          </p:spPr>
          <p:txBody>
            <a:bodyPr wrap="square">
              <a:spAutoFit/>
            </a:bodyPr>
            <a:lstStyle/>
            <a:p>
              <a:pPr algn="ctr"/>
              <a:r>
                <a:rPr lang="en-US" sz="1200" dirty="0" err="1">
                  <a:solidFill>
                    <a:srgbClr val="FFFFFF"/>
                  </a:solidFill>
                  <a:latin typeface="Calibri"/>
                </a:rPr>
                <a:t>Obtiene</a:t>
              </a:r>
              <a:r>
                <a:rPr lang="en-US" sz="1200" dirty="0">
                  <a:solidFill>
                    <a:srgbClr val="FFFFFF"/>
                  </a:solidFill>
                  <a:latin typeface="Calibri"/>
                </a:rPr>
                <a:t> </a:t>
              </a:r>
              <a:r>
                <a:rPr lang="en-US" sz="1200" dirty="0" err="1">
                  <a:solidFill>
                    <a:srgbClr val="FFFFFF"/>
                  </a:solidFill>
                  <a:latin typeface="Calibri"/>
                </a:rPr>
                <a:t>música</a:t>
              </a:r>
              <a:endParaRPr lang="en-US" sz="1200" dirty="0">
                <a:solidFill>
                  <a:srgbClr val="FFFFFF"/>
                </a:solidFill>
                <a:latin typeface="Calibri"/>
              </a:endParaRPr>
            </a:p>
          </p:txBody>
        </p:sp>
        <p:pic>
          <p:nvPicPr>
            <p:cNvPr id="1042" name="Picture 18" descr="C:\Users\Junaed\Downloads\FlaticonDownload (1)\png\musical7.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15114" y="3681819"/>
              <a:ext cx="359523" cy="4901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3733800" y="3688708"/>
            <a:ext cx="1687120" cy="788053"/>
            <a:chOff x="3733800" y="3688697"/>
            <a:chExt cx="1687120" cy="788053"/>
          </a:xfrm>
        </p:grpSpPr>
        <p:sp>
          <p:nvSpPr>
            <p:cNvPr id="23" name="Rectangle 22"/>
            <p:cNvSpPr/>
            <p:nvPr/>
          </p:nvSpPr>
          <p:spPr>
            <a:xfrm>
              <a:off x="3733800" y="4199751"/>
              <a:ext cx="1687120" cy="276999"/>
            </a:xfrm>
            <a:prstGeom prst="rect">
              <a:avLst/>
            </a:prstGeom>
          </p:spPr>
          <p:txBody>
            <a:bodyPr wrap="square">
              <a:spAutoFit/>
            </a:bodyPr>
            <a:lstStyle/>
            <a:p>
              <a:pPr algn="ctr"/>
              <a:r>
                <a:rPr lang="en-US" sz="1200" dirty="0" err="1">
                  <a:solidFill>
                    <a:srgbClr val="FFFFFF"/>
                  </a:solidFill>
                  <a:latin typeface="Calibri"/>
                </a:rPr>
                <a:t>Obtiene</a:t>
              </a:r>
              <a:r>
                <a:rPr lang="en-US" sz="1200" dirty="0">
                  <a:solidFill>
                    <a:srgbClr val="FFFFFF"/>
                  </a:solidFill>
                  <a:latin typeface="Calibri"/>
                </a:rPr>
                <a:t> </a:t>
              </a:r>
              <a:r>
                <a:rPr lang="en-US" sz="1200" dirty="0" err="1">
                  <a:solidFill>
                    <a:srgbClr val="FFFFFF"/>
                  </a:solidFill>
                  <a:latin typeface="Calibri"/>
                </a:rPr>
                <a:t>libros</a:t>
              </a:r>
              <a:endParaRPr lang="en-US" sz="1200" dirty="0">
                <a:solidFill>
                  <a:srgbClr val="FFFFFF"/>
                </a:solidFill>
                <a:latin typeface="Calibri"/>
              </a:endParaRPr>
            </a:p>
          </p:txBody>
        </p:sp>
        <p:pic>
          <p:nvPicPr>
            <p:cNvPr id="1043" name="Picture 19" descr="C:\Users\Junaed\Downloads\FlaticonDownload (1)\png\book7.png"/>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03528" y="3688697"/>
              <a:ext cx="553525" cy="4832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5420920" y="3688708"/>
            <a:ext cx="1665680" cy="972719"/>
            <a:chOff x="5420920" y="3688697"/>
            <a:chExt cx="1665680" cy="972719"/>
          </a:xfrm>
        </p:grpSpPr>
        <p:sp>
          <p:nvSpPr>
            <p:cNvPr id="24" name="Rectangle 23"/>
            <p:cNvSpPr/>
            <p:nvPr/>
          </p:nvSpPr>
          <p:spPr>
            <a:xfrm>
              <a:off x="5420920" y="4199751"/>
              <a:ext cx="1665680" cy="461665"/>
            </a:xfrm>
            <a:prstGeom prst="rect">
              <a:avLst/>
            </a:prstGeom>
          </p:spPr>
          <p:txBody>
            <a:bodyPr wrap="square">
              <a:spAutoFit/>
            </a:bodyPr>
            <a:lstStyle/>
            <a:p>
              <a:pPr algn="ctr"/>
              <a:r>
                <a:rPr lang="en-US" sz="1200" dirty="0" err="1">
                  <a:solidFill>
                    <a:srgbClr val="FFFFFF"/>
                  </a:solidFill>
                  <a:latin typeface="Calibri"/>
                </a:rPr>
                <a:t>Obtiene</a:t>
              </a:r>
              <a:r>
                <a:rPr lang="en-US" sz="1200" dirty="0">
                  <a:solidFill>
                    <a:srgbClr val="FFFFFF"/>
                  </a:solidFill>
                  <a:latin typeface="Calibri"/>
                </a:rPr>
                <a:t> </a:t>
              </a:r>
              <a:r>
                <a:rPr lang="en-US" sz="1200" dirty="0" err="1">
                  <a:solidFill>
                    <a:srgbClr val="FFFFFF"/>
                  </a:solidFill>
                  <a:latin typeface="Calibri"/>
                </a:rPr>
                <a:t>publicaciones</a:t>
              </a:r>
              <a:r>
                <a:rPr lang="en-US" sz="1200" dirty="0">
                  <a:solidFill>
                    <a:srgbClr val="FFFFFF"/>
                  </a:solidFill>
                  <a:latin typeface="Calibri"/>
                </a:rPr>
                <a:t> </a:t>
              </a:r>
              <a:r>
                <a:rPr lang="en-US" sz="1200" dirty="0" err="1">
                  <a:solidFill>
                    <a:srgbClr val="FFFFFF"/>
                  </a:solidFill>
                  <a:latin typeface="Calibri"/>
                </a:rPr>
                <a:t>periódicas</a:t>
              </a:r>
              <a:endParaRPr lang="en-US" sz="1200" dirty="0">
                <a:solidFill>
                  <a:srgbClr val="FFFFFF"/>
                </a:solidFill>
                <a:latin typeface="Calibri"/>
              </a:endParaRPr>
            </a:p>
          </p:txBody>
        </p:sp>
        <p:pic>
          <p:nvPicPr>
            <p:cNvPr id="1044" name="Picture 20" descr="C:\Users\Junaed\Downloads\FlaticonDownload (1)\png\camera50.png"/>
            <p:cNvPicPr>
              <a:picLocks noChangeAspect="1" noChangeArrowheads="1"/>
            </p:cNvPicPr>
            <p:nvPr/>
          </p:nvPicPr>
          <p:blipFill>
            <a:blip r:embed="rId21" cstate="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39028" y="3688697"/>
              <a:ext cx="514172" cy="4070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7086608" y="3620455"/>
            <a:ext cx="1752599" cy="873891"/>
            <a:chOff x="7086600" y="3620444"/>
            <a:chExt cx="1752599" cy="873890"/>
          </a:xfrm>
        </p:grpSpPr>
        <p:sp>
          <p:nvSpPr>
            <p:cNvPr id="25" name="Rectangle 24"/>
            <p:cNvSpPr/>
            <p:nvPr/>
          </p:nvSpPr>
          <p:spPr>
            <a:xfrm>
              <a:off x="7086600" y="4217335"/>
              <a:ext cx="1752599" cy="276999"/>
            </a:xfrm>
            <a:prstGeom prst="rect">
              <a:avLst/>
            </a:prstGeom>
          </p:spPr>
          <p:txBody>
            <a:bodyPr wrap="square">
              <a:spAutoFit/>
            </a:bodyPr>
            <a:lstStyle/>
            <a:p>
              <a:pPr algn="ctr"/>
              <a:r>
                <a:rPr lang="en-US" sz="1200" dirty="0" err="1">
                  <a:solidFill>
                    <a:srgbClr val="FFFFFF"/>
                  </a:solidFill>
                  <a:latin typeface="Calibri"/>
                </a:rPr>
                <a:t>Obtiene</a:t>
              </a:r>
              <a:r>
                <a:rPr lang="en-US" sz="1200" dirty="0">
                  <a:solidFill>
                    <a:srgbClr val="FFFFFF"/>
                  </a:solidFill>
                  <a:latin typeface="Calibri"/>
                </a:rPr>
                <a:t> </a:t>
              </a:r>
              <a:r>
                <a:rPr lang="en-US" sz="1200" dirty="0" err="1">
                  <a:solidFill>
                    <a:srgbClr val="FFFFFF"/>
                  </a:solidFill>
                  <a:latin typeface="Calibri"/>
                </a:rPr>
                <a:t>consejos</a:t>
              </a:r>
              <a:endParaRPr lang="en-US" sz="1200" dirty="0">
                <a:solidFill>
                  <a:srgbClr val="FFFFFF"/>
                </a:solidFill>
                <a:latin typeface="Calibri"/>
              </a:endParaRPr>
            </a:p>
          </p:txBody>
        </p:sp>
        <p:pic>
          <p:nvPicPr>
            <p:cNvPr id="1045" name="Picture 21" descr="C:\Users\Junaed\Downloads\FlaticonDownload (1)\png\seo10.png"/>
            <p:cNvPicPr>
              <a:picLocks noChangeAspect="1" noChangeArrowheads="1"/>
            </p:cNvPicPr>
            <p:nvPr/>
          </p:nvPicPr>
          <p:blipFill>
            <a:blip r:embed="rId23" cstate="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673403" y="3620444"/>
              <a:ext cx="529038" cy="5559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678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6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1787879"/>
            <a:ext cx="9144000" cy="1219200"/>
          </a:xfrm>
          <a:prstGeom prst="rect">
            <a:avLst/>
          </a:prstGeom>
          <a:solidFill>
            <a:srgbClr val="0070C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prstClr val="white"/>
                </a:solidFill>
                <a:latin typeface="Calibri"/>
                <a:ea typeface="Verdana"/>
                <a:cs typeface="Verdana"/>
              </a:rPr>
              <a:t>SOMOS UNA ASOCIACIÓN:</a:t>
            </a:r>
            <a:endParaRPr lang="en-US" sz="4000" dirty="0">
              <a:solidFill>
                <a:prstClr val="white"/>
              </a:solidFill>
              <a:latin typeface="Calibri"/>
              <a:ea typeface="Verdana"/>
              <a:cs typeface="Verdana"/>
            </a:endParaRPr>
          </a:p>
        </p:txBody>
      </p:sp>
      <p:sp>
        <p:nvSpPr>
          <p:cNvPr id="5" name="Rectangle 4"/>
          <p:cNvSpPr/>
          <p:nvPr/>
        </p:nvSpPr>
        <p:spPr>
          <a:xfrm>
            <a:off x="0" y="3159478"/>
            <a:ext cx="9144000" cy="1984021"/>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cap="all" dirty="0" smtClean="0">
                <a:solidFill>
                  <a:prstClr val="white"/>
                </a:solidFill>
                <a:latin typeface="Calibri"/>
              </a:rPr>
              <a:t>Market ESPAÑA,</a:t>
            </a:r>
          </a:p>
          <a:p>
            <a:pPr algn="ctr" defTabSz="914400"/>
            <a:r>
              <a:rPr lang="en-US" sz="4000" b="1" cap="all" dirty="0" smtClean="0">
                <a:solidFill>
                  <a:prstClr val="white"/>
                </a:solidFill>
                <a:latin typeface="Calibri"/>
              </a:rPr>
              <a:t>MaWebCenters</a:t>
            </a:r>
          </a:p>
          <a:p>
            <a:pPr algn="ctr" defTabSz="914400"/>
            <a:r>
              <a:rPr lang="en-US" sz="4000" b="1" cap="all" dirty="0" smtClean="0">
                <a:solidFill>
                  <a:prstClr val="white"/>
                </a:solidFill>
                <a:latin typeface="Calibri"/>
              </a:rPr>
              <a:t>Y </a:t>
            </a:r>
            <a:r>
              <a:rPr lang="en-US" sz="4000" b="1" cap="all" dirty="0" err="1" smtClean="0">
                <a:solidFill>
                  <a:prstClr val="white"/>
                </a:solidFill>
                <a:latin typeface="Calibri"/>
              </a:rPr>
              <a:t>usted</a:t>
            </a:r>
            <a:endParaRPr lang="en-US" sz="4000" b="1" cap="all" dirty="0">
              <a:solidFill>
                <a:prstClr val="white"/>
              </a:solidFill>
              <a:latin typeface="Calibri"/>
            </a:endParaRPr>
          </a:p>
        </p:txBody>
      </p:sp>
    </p:spTree>
    <p:extLst>
      <p:ext uri="{BB962C8B-B14F-4D97-AF65-F5344CB8AC3E}">
        <p14:creationId xmlns:p14="http://schemas.microsoft.com/office/powerpoint/2010/main" val="340351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0"/>
            <a:ext cx="4561114"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Rectangle 3"/>
          <p:cNvSpPr/>
          <p:nvPr/>
        </p:nvSpPr>
        <p:spPr>
          <a:xfrm>
            <a:off x="4876800" y="551873"/>
            <a:ext cx="3962400" cy="4799263"/>
          </a:xfrm>
          <a:prstGeom prst="rect">
            <a:avLst/>
          </a:prstGeom>
        </p:spPr>
        <p:txBody>
          <a:bodyPr wrap="square">
            <a:spAutoFit/>
          </a:bodyPr>
          <a:lstStyle/>
          <a:p>
            <a:pPr algn="ctr">
              <a:lnSpc>
                <a:spcPct val="120000"/>
              </a:lnSpc>
            </a:pPr>
            <a:r>
              <a:rPr lang="en-US" sz="2400" dirty="0">
                <a:solidFill>
                  <a:srgbClr val="FFFFFF"/>
                </a:solidFill>
                <a:latin typeface="Calibri"/>
                <a:cs typeface="Calibri"/>
              </a:rPr>
              <a:t>PODEMOS AYUDAR A LA PYME A REALIZAR LO SIGUIENTE:</a:t>
            </a:r>
          </a:p>
          <a:p>
            <a:pPr algn="ctr" defTabSz="914400">
              <a:lnSpc>
                <a:spcPct val="120000"/>
              </a:lnSpc>
            </a:pPr>
            <a:endParaRPr lang="en-US" sz="600" b="1" cap="all" dirty="0">
              <a:solidFill>
                <a:prstClr val="white"/>
              </a:solidFill>
              <a:latin typeface="Calibri"/>
              <a:cs typeface="Calibri"/>
            </a:endParaRPr>
          </a:p>
          <a:p>
            <a:pPr marL="285750" indent="-285750">
              <a:lnSpc>
                <a:spcPct val="120000"/>
              </a:lnSpc>
              <a:spcAft>
                <a:spcPts val="1200"/>
              </a:spcAft>
              <a:buFont typeface="Wingdings" charset="2"/>
              <a:buChar char="ü"/>
            </a:pPr>
            <a:r>
              <a:rPr lang="en-US" sz="1600" b="1" dirty="0">
                <a:solidFill>
                  <a:srgbClr val="FFFFFF"/>
                </a:solidFill>
                <a:latin typeface="Century Gothic"/>
                <a:ea typeface="ＭＳ Ｐゴシック"/>
                <a:cs typeface="Century Gothic"/>
              </a:rPr>
              <a:t>INCREMENTO DE </a:t>
            </a:r>
            <a:r>
              <a:rPr lang="en-US" sz="1600" b="1" dirty="0" smtClean="0">
                <a:solidFill>
                  <a:srgbClr val="FFFFFF"/>
                </a:solidFill>
                <a:latin typeface="Century Gothic"/>
                <a:ea typeface="ＭＳ Ｐゴシック"/>
                <a:cs typeface="Century Gothic"/>
              </a:rPr>
              <a:t>INGRESOS</a:t>
            </a:r>
          </a:p>
          <a:p>
            <a:pPr marL="285750" indent="-285750">
              <a:lnSpc>
                <a:spcPct val="120000"/>
              </a:lnSpc>
              <a:spcAft>
                <a:spcPts val="1200"/>
              </a:spcAft>
              <a:buFont typeface="Wingdings" charset="2"/>
              <a:buChar char="ü"/>
            </a:pPr>
            <a:r>
              <a:rPr lang="en-US" sz="1600" b="1" dirty="0">
                <a:solidFill>
                  <a:srgbClr val="FFFFFF"/>
                </a:solidFill>
                <a:latin typeface="Century Gothic"/>
                <a:ea typeface="ＭＳ Ｐゴシック"/>
                <a:cs typeface="Century Gothic"/>
              </a:rPr>
              <a:t>REDUCCIÓN DE </a:t>
            </a:r>
            <a:r>
              <a:rPr lang="en-US" sz="1600" b="1" dirty="0" smtClean="0">
                <a:solidFill>
                  <a:srgbClr val="FFFFFF"/>
                </a:solidFill>
                <a:latin typeface="Century Gothic"/>
                <a:ea typeface="ＭＳ Ｐゴシック"/>
                <a:cs typeface="Century Gothic"/>
              </a:rPr>
              <a:t>GASTOS</a:t>
            </a:r>
          </a:p>
          <a:p>
            <a:pPr marL="285750" indent="-285750">
              <a:lnSpc>
                <a:spcPct val="120000"/>
              </a:lnSpc>
              <a:spcAft>
                <a:spcPts val="1200"/>
              </a:spcAft>
              <a:buFont typeface="Wingdings" charset="2"/>
              <a:buChar char="ü"/>
            </a:pPr>
            <a:r>
              <a:rPr lang="en-US" sz="1600" b="1" dirty="0">
                <a:solidFill>
                  <a:srgbClr val="FFFFFF"/>
                </a:solidFill>
                <a:latin typeface="Century Gothic"/>
                <a:ea typeface="ＭＳ Ｐゴシック"/>
                <a:cs typeface="Century Gothic"/>
              </a:rPr>
              <a:t>INCREMENTO EN SATISFACCIÓN DEL </a:t>
            </a:r>
            <a:r>
              <a:rPr lang="en-US" sz="1600" b="1" dirty="0" smtClean="0">
                <a:solidFill>
                  <a:srgbClr val="FFFFFF"/>
                </a:solidFill>
                <a:latin typeface="Century Gothic"/>
                <a:ea typeface="ＭＳ Ｐゴシック"/>
                <a:cs typeface="Century Gothic"/>
              </a:rPr>
              <a:t>CLIENTE</a:t>
            </a:r>
          </a:p>
          <a:p>
            <a:pPr marL="285750" indent="-285750">
              <a:lnSpc>
                <a:spcPct val="120000"/>
              </a:lnSpc>
              <a:spcAft>
                <a:spcPts val="1200"/>
              </a:spcAft>
              <a:buFont typeface="Wingdings" charset="2"/>
              <a:buChar char="ü"/>
            </a:pPr>
            <a:r>
              <a:rPr lang="en-US" sz="1600" b="1" dirty="0" smtClean="0">
                <a:solidFill>
                  <a:srgbClr val="FFFFFF"/>
                </a:solidFill>
                <a:latin typeface="Century Gothic"/>
                <a:ea typeface="ＭＳ Ｐゴシック"/>
                <a:cs typeface="Century Gothic"/>
              </a:rPr>
              <a:t>¡</a:t>
            </a:r>
            <a:r>
              <a:rPr lang="en-US" sz="1600" b="1" dirty="0">
                <a:solidFill>
                  <a:srgbClr val="FFFFFF"/>
                </a:solidFill>
                <a:latin typeface="Century Gothic"/>
                <a:ea typeface="ＭＳ Ｐゴシック"/>
                <a:cs typeface="Century Gothic"/>
              </a:rPr>
              <a:t>PARTICIPACIÓN EN EL MÉTODO MÁS POPULAR Y </a:t>
            </a:r>
            <a:r>
              <a:rPr lang="en-US" sz="1600" b="1" dirty="0" smtClean="0">
                <a:solidFill>
                  <a:srgbClr val="FFFFFF"/>
                </a:solidFill>
                <a:latin typeface="Century Gothic"/>
                <a:ea typeface="ＭＳ Ｐゴシック"/>
                <a:cs typeface="Century Gothic"/>
              </a:rPr>
              <a:t>EFICAZ </a:t>
            </a:r>
            <a:r>
              <a:rPr lang="en-US" sz="1600" b="1" dirty="0">
                <a:solidFill>
                  <a:srgbClr val="FFFFFF"/>
                </a:solidFill>
                <a:latin typeface="Century Gothic"/>
                <a:ea typeface="ＭＳ Ｐゴシック"/>
                <a:cs typeface="Century Gothic"/>
              </a:rPr>
              <a:t>PARA ATRAER MÁS CLIENTES! </a:t>
            </a:r>
          </a:p>
          <a:p>
            <a:pPr>
              <a:lnSpc>
                <a:spcPct val="120000"/>
              </a:lnSpc>
            </a:pPr>
            <a:endParaRPr lang="en-US" sz="1600" b="1" dirty="0">
              <a:solidFill>
                <a:srgbClr val="000000"/>
              </a:solidFill>
              <a:latin typeface="Century Gothic"/>
              <a:ea typeface="ＭＳ Ｐゴシック"/>
              <a:cs typeface="Century Gothic"/>
            </a:endParaRPr>
          </a:p>
          <a:p>
            <a:pPr>
              <a:lnSpc>
                <a:spcPct val="120000"/>
              </a:lnSpc>
            </a:pPr>
            <a:endParaRPr lang="en-US" sz="1600" b="1" dirty="0">
              <a:solidFill>
                <a:prstClr val="black"/>
              </a:solidFill>
              <a:latin typeface="Century Gothic"/>
              <a:ea typeface="ＭＳ Ｐゴシック"/>
              <a:cs typeface="Century Gothic"/>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2835" r="27928"/>
          <a:stretch/>
        </p:blipFill>
        <p:spPr>
          <a:xfrm>
            <a:off x="0" y="0"/>
            <a:ext cx="4572000" cy="5143500"/>
          </a:xfrm>
          <a:prstGeom prst="rect">
            <a:avLst/>
          </a:prstGeom>
        </p:spPr>
      </p:pic>
    </p:spTree>
    <p:extLst>
      <p:ext uri="{BB962C8B-B14F-4D97-AF65-F5344CB8AC3E}">
        <p14:creationId xmlns:p14="http://schemas.microsoft.com/office/powerpoint/2010/main" val="104044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2" name="Rectangle 11"/>
          <p:cNvSpPr/>
          <p:nvPr/>
        </p:nvSpPr>
        <p:spPr>
          <a:xfrm>
            <a:off x="0" y="666754"/>
            <a:ext cx="9144000" cy="646331"/>
          </a:xfrm>
          <a:prstGeom prst="rect">
            <a:avLst/>
          </a:prstGeom>
        </p:spPr>
        <p:txBody>
          <a:bodyPr wrap="square">
            <a:spAutoFit/>
          </a:bodyPr>
          <a:lstStyle/>
          <a:p>
            <a:pPr algn="ctr" defTabSz="914400"/>
            <a:r>
              <a:rPr lang="en-US" sz="3600" dirty="0" smtClean="0">
                <a:solidFill>
                  <a:srgbClr val="1595EF"/>
                </a:solidFill>
                <a:latin typeface="Calibri"/>
              </a:rPr>
              <a:t>¿POR QUÉ SOMOS MEJORES? </a:t>
            </a:r>
            <a:endParaRPr lang="en-US" sz="3600" b="1" dirty="0">
              <a:solidFill>
                <a:srgbClr val="1595EF"/>
              </a:solidFill>
              <a:latin typeface="Calibri"/>
            </a:endParaRPr>
          </a:p>
        </p:txBody>
      </p:sp>
      <p:cxnSp>
        <p:nvCxnSpPr>
          <p:cNvPr id="13" name="Straight Connector 12"/>
          <p:cNvCxnSpPr/>
          <p:nvPr/>
        </p:nvCxnSpPr>
        <p:spPr>
          <a:xfrm>
            <a:off x="4572000" y="1733550"/>
            <a:ext cx="0" cy="2514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23333" y="3486150"/>
            <a:ext cx="3767667" cy="830997"/>
          </a:xfrm>
          <a:prstGeom prst="rect">
            <a:avLst/>
          </a:prstGeom>
        </p:spPr>
        <p:txBody>
          <a:bodyPr wrap="square">
            <a:spAutoFit/>
          </a:bodyPr>
          <a:lstStyle/>
          <a:p>
            <a:pPr algn="ctr" defTabSz="914400">
              <a:spcAft>
                <a:spcPts val="600"/>
              </a:spcAft>
            </a:pPr>
            <a:r>
              <a:rPr lang="en-US" sz="1600" dirty="0">
                <a:solidFill>
                  <a:prstClr val="white"/>
                </a:solidFill>
                <a:latin typeface="Calibri"/>
              </a:rPr>
              <a:t>As you can see, our clients are getting more than just a website, they are getting an entire online marketing strategy.  </a:t>
            </a:r>
          </a:p>
        </p:txBody>
      </p:sp>
      <p:sp>
        <p:nvSpPr>
          <p:cNvPr id="15" name="Rectangle 14"/>
          <p:cNvSpPr/>
          <p:nvPr/>
        </p:nvSpPr>
        <p:spPr>
          <a:xfrm>
            <a:off x="5105400" y="3486150"/>
            <a:ext cx="2819400" cy="830997"/>
          </a:xfrm>
          <a:prstGeom prst="rect">
            <a:avLst/>
          </a:prstGeom>
        </p:spPr>
        <p:txBody>
          <a:bodyPr wrap="square">
            <a:spAutoFit/>
          </a:bodyPr>
          <a:lstStyle/>
          <a:p>
            <a:pPr algn="ctr" defTabSz="914400">
              <a:spcAft>
                <a:spcPts val="600"/>
              </a:spcAft>
            </a:pPr>
            <a:r>
              <a:rPr lang="en-US" sz="1600" dirty="0">
                <a:solidFill>
                  <a:prstClr val="white"/>
                </a:solidFill>
                <a:latin typeface="Calibri"/>
              </a:rPr>
              <a:t>Let’s take a look at the myriad of tools and options that our clients have.</a:t>
            </a:r>
          </a:p>
        </p:txBody>
      </p:sp>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67400" y="2125713"/>
            <a:ext cx="1143000" cy="1131838"/>
          </a:xfrm>
          <a:prstGeom prst="rect">
            <a:avLst/>
          </a:prstGeom>
        </p:spPr>
      </p:pic>
      <p:pic>
        <p:nvPicPr>
          <p:cNvPr id="2050" name="Picture 2" descr="C:\Users\Junaed\Downloads\domain1.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668860" y="1896212"/>
            <a:ext cx="1691480" cy="145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11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ectangle 5"/>
          <p:cNvSpPr/>
          <p:nvPr/>
        </p:nvSpPr>
        <p:spPr>
          <a:xfrm>
            <a:off x="535881" y="840335"/>
            <a:ext cx="8341196" cy="461665"/>
          </a:xfrm>
          <a:prstGeom prst="rect">
            <a:avLst/>
          </a:prstGeom>
        </p:spPr>
        <p:txBody>
          <a:bodyPr wrap="none">
            <a:spAutoFit/>
          </a:bodyPr>
          <a:lstStyle/>
          <a:p>
            <a:r>
              <a:rPr lang="es-MX" sz="2400" b="1" dirty="0" smtClean="0">
                <a:solidFill>
                  <a:srgbClr val="FFFFFF"/>
                </a:solidFill>
                <a:latin typeface="Calibri"/>
                <a:cs typeface="Calibri"/>
              </a:rPr>
              <a:t>EL PROGRAMA WEBCENTER PROVEE UNA OPORTUNIDAD PARA:</a:t>
            </a:r>
            <a:endParaRPr lang="es-MX" sz="2400" b="1" dirty="0">
              <a:solidFill>
                <a:srgbClr val="FFFFFF"/>
              </a:solidFill>
              <a:latin typeface="Calibri"/>
              <a:cs typeface="Calibri"/>
            </a:endParaRPr>
          </a:p>
        </p:txBody>
      </p:sp>
      <p:sp>
        <p:nvSpPr>
          <p:cNvPr id="8" name="Rectangle 7"/>
          <p:cNvSpPr/>
          <p:nvPr/>
        </p:nvSpPr>
        <p:spPr>
          <a:xfrm>
            <a:off x="762008" y="2038350"/>
            <a:ext cx="3675529" cy="1676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rgbClr val="FFFFFF"/>
                </a:solidFill>
                <a:latin typeface="Calibri"/>
                <a:cs typeface="Calibri"/>
              </a:rPr>
              <a:t>GENERAR FLUJO DE EFECTIVO DE INMEDIATO </a:t>
            </a:r>
            <a:endParaRPr lang="es-MX" sz="2400" b="1" dirty="0">
              <a:solidFill>
                <a:srgbClr val="FFFFFF"/>
              </a:solidFill>
              <a:latin typeface="Calibri"/>
              <a:cs typeface="Calibri"/>
            </a:endParaRPr>
          </a:p>
        </p:txBody>
      </p:sp>
      <p:sp>
        <p:nvSpPr>
          <p:cNvPr id="9" name="Rectangle 8"/>
          <p:cNvSpPr/>
          <p:nvPr/>
        </p:nvSpPr>
        <p:spPr>
          <a:xfrm>
            <a:off x="4706479" y="2038350"/>
            <a:ext cx="3675529" cy="1676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sz="2400" b="1" dirty="0" smtClean="0">
                <a:solidFill>
                  <a:srgbClr val="FFFFFF"/>
                </a:solidFill>
                <a:latin typeface="Calibri"/>
                <a:cs typeface="Calibri"/>
              </a:rPr>
              <a:t>DESARROLLAR EXITOSAMENTE UN NEGOCIO UNFRANCHISE</a:t>
            </a:r>
            <a:endParaRPr lang="en-US" sz="2400" b="1" dirty="0">
              <a:solidFill>
                <a:srgbClr val="FFFFFF"/>
              </a:solidFill>
              <a:latin typeface="Calibri"/>
            </a:endParaRPr>
          </a:p>
        </p:txBody>
      </p:sp>
    </p:spTree>
    <p:extLst>
      <p:ext uri="{BB962C8B-B14F-4D97-AF65-F5344CB8AC3E}">
        <p14:creationId xmlns:p14="http://schemas.microsoft.com/office/powerpoint/2010/main" val="379530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1014416"/>
            <a:ext cx="5627077" cy="4049957"/>
          </a:xfrm>
          <a:prstGeom prst="rect">
            <a:avLst/>
          </a:prstGeom>
        </p:spPr>
      </p:pic>
      <p:sp>
        <p:nvSpPr>
          <p:cNvPr id="6" name="Title 1"/>
          <p:cNvSpPr txBox="1">
            <a:spLocks/>
          </p:cNvSpPr>
          <p:nvPr/>
        </p:nvSpPr>
        <p:spPr>
          <a:xfrm>
            <a:off x="436307" y="942243"/>
            <a:ext cx="5029200" cy="5334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smtClean="0">
                <a:solidFill>
                  <a:srgbClr val="0070C0"/>
                </a:solidFill>
                <a:latin typeface="Calibri"/>
              </a:rPr>
              <a:t>Los </a:t>
            </a:r>
            <a:r>
              <a:rPr lang="en-US" b="1" cap="all" dirty="0" err="1" smtClean="0">
                <a:solidFill>
                  <a:srgbClr val="0070C0"/>
                </a:solidFill>
                <a:latin typeface="Calibri"/>
              </a:rPr>
              <a:t>sitios</a:t>
            </a:r>
            <a:r>
              <a:rPr lang="en-US" b="1" cap="all" dirty="0" smtClean="0">
                <a:solidFill>
                  <a:srgbClr val="0070C0"/>
                </a:solidFill>
                <a:latin typeface="Calibri"/>
              </a:rPr>
              <a:t> web</a:t>
            </a:r>
            <a:endParaRPr lang="en-US" b="1" cap="all" dirty="0">
              <a:solidFill>
                <a:srgbClr val="0070C0"/>
              </a:solidFill>
              <a:latin typeface="Calibri"/>
            </a:endParaRPr>
          </a:p>
        </p:txBody>
      </p:sp>
      <p:grpSp>
        <p:nvGrpSpPr>
          <p:cNvPr id="7" name="Group 6"/>
          <p:cNvGrpSpPr/>
          <p:nvPr/>
        </p:nvGrpSpPr>
        <p:grpSpPr>
          <a:xfrm>
            <a:off x="5951889" y="819151"/>
            <a:ext cx="3192117" cy="523142"/>
            <a:chOff x="6400800" y="961292"/>
            <a:chExt cx="4195355" cy="609600"/>
          </a:xfrm>
          <a:solidFill>
            <a:srgbClr val="0070C0"/>
          </a:solidFill>
          <a:effectLst>
            <a:reflection blurRad="6350" stA="50000" endA="300" endPos="90000" dir="5400000" sy="-100000" algn="bl" rotWithShape="0"/>
          </a:effectLst>
        </p:grpSpPr>
        <p:sp>
          <p:nvSpPr>
            <p:cNvPr id="8" name="Rectangle 7"/>
            <p:cNvSpPr/>
            <p:nvPr/>
          </p:nvSpPr>
          <p:spPr>
            <a:xfrm>
              <a:off x="6705599" y="961292"/>
              <a:ext cx="389055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cap="all" dirty="0" smtClean="0">
                  <a:solidFill>
                    <a:prstClr val="white"/>
                  </a:solidFill>
                  <a:latin typeface="Calibri"/>
                </a:rPr>
                <a:t>Responsive Websites</a:t>
              </a:r>
              <a:endParaRPr lang="en-US" sz="1400" b="1" cap="all" dirty="0">
                <a:solidFill>
                  <a:prstClr val="white"/>
                </a:solidFill>
                <a:latin typeface="Calibri"/>
              </a:endParaRPr>
            </a:p>
          </p:txBody>
        </p:sp>
        <p:sp>
          <p:nvSpPr>
            <p:cNvPr id="9" name="Right Triangle 8"/>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cap="all">
                <a:solidFill>
                  <a:srgbClr val="0070C0"/>
                </a:solidFill>
                <a:latin typeface="Calibri"/>
              </a:endParaRPr>
            </a:p>
          </p:txBody>
        </p:sp>
      </p:grpSp>
      <p:grpSp>
        <p:nvGrpSpPr>
          <p:cNvPr id="10" name="Group 9"/>
          <p:cNvGrpSpPr/>
          <p:nvPr/>
        </p:nvGrpSpPr>
        <p:grpSpPr>
          <a:xfrm>
            <a:off x="5661993" y="1515208"/>
            <a:ext cx="3482006" cy="523142"/>
            <a:chOff x="6400800" y="961292"/>
            <a:chExt cx="4018260" cy="609600"/>
          </a:xfrm>
          <a:solidFill>
            <a:schemeClr val="tx1">
              <a:lumMod val="75000"/>
              <a:lumOff val="25000"/>
            </a:schemeClr>
          </a:solidFill>
          <a:effectLst>
            <a:reflection blurRad="6350" stA="50000" endA="300" endPos="90000" dir="5400000" sy="-100000" algn="bl" rotWithShape="0"/>
          </a:effectLst>
        </p:grpSpPr>
        <p:sp>
          <p:nvSpPr>
            <p:cNvPr id="11" name="Rectangle 10"/>
            <p:cNvSpPr/>
            <p:nvPr/>
          </p:nvSpPr>
          <p:spPr>
            <a:xfrm>
              <a:off x="6705600" y="961292"/>
              <a:ext cx="371346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cap="all" dirty="0" err="1" smtClean="0">
                  <a:solidFill>
                    <a:prstClr val="white"/>
                  </a:solidFill>
                  <a:latin typeface="Calibri"/>
                </a:rPr>
                <a:t>Completamente</a:t>
              </a:r>
              <a:r>
                <a:rPr lang="en-US" sz="1400" b="1" cap="all" dirty="0" smtClean="0">
                  <a:solidFill>
                    <a:prstClr val="white"/>
                  </a:solidFill>
                  <a:latin typeface="Calibri"/>
                </a:rPr>
                <a:t> </a:t>
              </a:r>
              <a:r>
                <a:rPr lang="en-US" sz="1400" b="1" cap="all" dirty="0" err="1" smtClean="0">
                  <a:solidFill>
                    <a:prstClr val="white"/>
                  </a:solidFill>
                  <a:latin typeface="Calibri"/>
                </a:rPr>
                <a:t>personalizable</a:t>
              </a:r>
              <a:endParaRPr lang="en-US" sz="1400" b="1" cap="all" dirty="0">
                <a:solidFill>
                  <a:prstClr val="white"/>
                </a:solidFill>
                <a:latin typeface="Calibri"/>
              </a:endParaRPr>
            </a:p>
          </p:txBody>
        </p:sp>
        <p:sp>
          <p:nvSpPr>
            <p:cNvPr id="12" name="Right Triangle 11"/>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cap="all">
                <a:solidFill>
                  <a:prstClr val="white"/>
                </a:solidFill>
                <a:latin typeface="Calibri"/>
              </a:endParaRPr>
            </a:p>
          </p:txBody>
        </p:sp>
      </p:grpSp>
      <p:grpSp>
        <p:nvGrpSpPr>
          <p:cNvPr id="13" name="Group 12"/>
          <p:cNvGrpSpPr/>
          <p:nvPr/>
        </p:nvGrpSpPr>
        <p:grpSpPr>
          <a:xfrm>
            <a:off x="5314120" y="2201008"/>
            <a:ext cx="3829878" cy="523142"/>
            <a:chOff x="6400800" y="961292"/>
            <a:chExt cx="3855487" cy="609600"/>
          </a:xfrm>
          <a:solidFill>
            <a:srgbClr val="0070C0"/>
          </a:solidFill>
          <a:effectLst>
            <a:reflection blurRad="6350" stA="50000" endA="300" endPos="90000" dir="5400000" sy="-100000" algn="bl" rotWithShape="0"/>
          </a:effectLst>
        </p:grpSpPr>
        <p:sp>
          <p:nvSpPr>
            <p:cNvPr id="14" name="Rectangle 13"/>
            <p:cNvSpPr/>
            <p:nvPr/>
          </p:nvSpPr>
          <p:spPr>
            <a:xfrm>
              <a:off x="6705599" y="961292"/>
              <a:ext cx="3550688"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cap="all" dirty="0" err="1" smtClean="0">
                  <a:solidFill>
                    <a:prstClr val="white"/>
                  </a:solidFill>
                  <a:latin typeface="Calibri"/>
                </a:rPr>
                <a:t>Cambios</a:t>
              </a:r>
              <a:r>
                <a:rPr lang="en-US" sz="1400" b="1" cap="all" dirty="0" smtClean="0">
                  <a:solidFill>
                    <a:prstClr val="white"/>
                  </a:solidFill>
                  <a:latin typeface="Calibri"/>
                </a:rPr>
                <a:t> en el </a:t>
              </a:r>
              <a:r>
                <a:rPr lang="en-US" sz="1400" b="1" cap="all" dirty="0" err="1" smtClean="0">
                  <a:solidFill>
                    <a:prstClr val="white"/>
                  </a:solidFill>
                  <a:latin typeface="Calibri"/>
                </a:rPr>
                <a:t>texto</a:t>
              </a:r>
              <a:endParaRPr lang="en-US" sz="1400" b="1" cap="all" dirty="0">
                <a:solidFill>
                  <a:prstClr val="white"/>
                </a:solidFill>
                <a:latin typeface="Calibri"/>
              </a:endParaRPr>
            </a:p>
          </p:txBody>
        </p:sp>
        <p:sp>
          <p:nvSpPr>
            <p:cNvPr id="15" name="Right Triangle 14"/>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cap="all">
                <a:solidFill>
                  <a:prstClr val="white"/>
                </a:solidFill>
                <a:latin typeface="Calibri"/>
              </a:endParaRPr>
            </a:p>
          </p:txBody>
        </p:sp>
      </p:grpSp>
      <p:grpSp>
        <p:nvGrpSpPr>
          <p:cNvPr id="16" name="Group 15"/>
          <p:cNvGrpSpPr/>
          <p:nvPr/>
        </p:nvGrpSpPr>
        <p:grpSpPr>
          <a:xfrm>
            <a:off x="4928344" y="2886808"/>
            <a:ext cx="4215654" cy="523142"/>
            <a:chOff x="6400800" y="961292"/>
            <a:chExt cx="3717547" cy="609600"/>
          </a:xfrm>
          <a:solidFill>
            <a:schemeClr val="tx1">
              <a:lumMod val="75000"/>
              <a:lumOff val="25000"/>
            </a:schemeClr>
          </a:solidFill>
          <a:effectLst>
            <a:reflection blurRad="6350" stA="50000" endA="300" endPos="90000" dir="5400000" sy="-100000" algn="bl" rotWithShape="0"/>
          </a:effectLst>
        </p:grpSpPr>
        <p:sp>
          <p:nvSpPr>
            <p:cNvPr id="17" name="Rectangle 16"/>
            <p:cNvSpPr/>
            <p:nvPr/>
          </p:nvSpPr>
          <p:spPr>
            <a:xfrm>
              <a:off x="6705600" y="961292"/>
              <a:ext cx="341274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cap="all" dirty="0">
                  <a:solidFill>
                    <a:prstClr val="white"/>
                  </a:solidFill>
                  <a:latin typeface="Calibri"/>
                </a:rPr>
                <a:t>Los </a:t>
              </a:r>
              <a:r>
                <a:rPr lang="en-US" sz="1400" b="1" cap="all" dirty="0" err="1">
                  <a:solidFill>
                    <a:prstClr val="white"/>
                  </a:solidFill>
                  <a:latin typeface="Calibri"/>
                </a:rPr>
                <a:t>cambios</a:t>
              </a:r>
              <a:r>
                <a:rPr lang="en-US" sz="1400" b="1" cap="all" dirty="0">
                  <a:solidFill>
                    <a:prstClr val="white"/>
                  </a:solidFill>
                  <a:latin typeface="Calibri"/>
                </a:rPr>
                <a:t> no </a:t>
              </a:r>
              <a:r>
                <a:rPr lang="en-US" sz="1400" b="1" cap="all" dirty="0" err="1">
                  <a:solidFill>
                    <a:prstClr val="white"/>
                  </a:solidFill>
                  <a:latin typeface="Calibri"/>
                </a:rPr>
                <a:t>dependen</a:t>
              </a:r>
              <a:r>
                <a:rPr lang="en-US" sz="1400" b="1" cap="all" dirty="0">
                  <a:solidFill>
                    <a:prstClr val="white"/>
                  </a:solidFill>
                  <a:latin typeface="Calibri"/>
                </a:rPr>
                <a:t> de la </a:t>
              </a:r>
              <a:r>
                <a:rPr lang="en-US" sz="1400" b="1" cap="all" dirty="0" err="1">
                  <a:solidFill>
                    <a:prstClr val="white"/>
                  </a:solidFill>
                  <a:latin typeface="Calibri"/>
                </a:rPr>
                <a:t>empresa</a:t>
              </a:r>
              <a:r>
                <a:rPr lang="en-US" sz="1400" b="1" cap="all" dirty="0">
                  <a:solidFill>
                    <a:prstClr val="white"/>
                  </a:solidFill>
                  <a:latin typeface="Calibri"/>
                </a:rPr>
                <a:t> </a:t>
              </a:r>
              <a:r>
                <a:rPr lang="en-US" sz="1400" b="1" cap="all" dirty="0" err="1">
                  <a:solidFill>
                    <a:prstClr val="white"/>
                  </a:solidFill>
                  <a:latin typeface="Calibri"/>
                </a:rPr>
                <a:t>creadora</a:t>
              </a:r>
              <a:r>
                <a:rPr lang="en-US" sz="1400" b="1" cap="all" dirty="0">
                  <a:solidFill>
                    <a:prstClr val="white"/>
                  </a:solidFill>
                  <a:latin typeface="Calibri"/>
                </a:rPr>
                <a:t> de </a:t>
              </a:r>
              <a:r>
                <a:rPr lang="en-US" sz="1400" b="1" cap="all" dirty="0" err="1">
                  <a:solidFill>
                    <a:prstClr val="white"/>
                  </a:solidFill>
                  <a:latin typeface="Calibri"/>
                </a:rPr>
                <a:t>sitios</a:t>
              </a:r>
              <a:r>
                <a:rPr lang="en-US" sz="1400" b="1" cap="all" dirty="0">
                  <a:solidFill>
                    <a:prstClr val="white"/>
                  </a:solidFill>
                  <a:latin typeface="Calibri"/>
                </a:rPr>
                <a:t> Web</a:t>
              </a:r>
            </a:p>
          </p:txBody>
        </p:sp>
        <p:sp>
          <p:nvSpPr>
            <p:cNvPr id="18" name="Right Triangle 17"/>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cap="all">
                <a:solidFill>
                  <a:prstClr val="white"/>
                </a:solidFill>
                <a:latin typeface="Calibri"/>
              </a:endParaRPr>
            </a:p>
          </p:txBody>
        </p:sp>
      </p:grpSp>
      <p:grpSp>
        <p:nvGrpSpPr>
          <p:cNvPr id="19" name="Group 18"/>
          <p:cNvGrpSpPr/>
          <p:nvPr/>
        </p:nvGrpSpPr>
        <p:grpSpPr>
          <a:xfrm>
            <a:off x="4502428" y="3572608"/>
            <a:ext cx="4641571" cy="523142"/>
            <a:chOff x="6400800" y="961292"/>
            <a:chExt cx="3600207" cy="609600"/>
          </a:xfrm>
          <a:solidFill>
            <a:srgbClr val="0070C0"/>
          </a:solidFill>
          <a:effectLst>
            <a:reflection blurRad="6350" stA="50000" endA="300" endPos="90000" dir="5400000" sy="-100000" algn="bl" rotWithShape="0"/>
          </a:effectLst>
        </p:grpSpPr>
        <p:sp>
          <p:nvSpPr>
            <p:cNvPr id="20" name="Rectangle 19"/>
            <p:cNvSpPr/>
            <p:nvPr/>
          </p:nvSpPr>
          <p:spPr>
            <a:xfrm>
              <a:off x="6705600" y="961292"/>
              <a:ext cx="329540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cap="all" dirty="0">
                  <a:solidFill>
                    <a:prstClr val="white"/>
                  </a:solidFill>
                  <a:latin typeface="Calibri"/>
                </a:rPr>
                <a:t>Los </a:t>
              </a:r>
              <a:r>
                <a:rPr lang="en-US" sz="1400" b="1" cap="all" dirty="0" err="1">
                  <a:solidFill>
                    <a:prstClr val="white"/>
                  </a:solidFill>
                  <a:latin typeface="Calibri"/>
                </a:rPr>
                <a:t>cambios</a:t>
              </a:r>
              <a:r>
                <a:rPr lang="en-US" sz="1400" b="1" cap="all" dirty="0">
                  <a:solidFill>
                    <a:prstClr val="white"/>
                  </a:solidFill>
                  <a:latin typeface="Calibri"/>
                </a:rPr>
                <a:t> </a:t>
              </a:r>
              <a:r>
                <a:rPr lang="en-US" sz="1400" b="1" cap="all" dirty="0" err="1" smtClean="0">
                  <a:solidFill>
                    <a:prstClr val="white"/>
                  </a:solidFill>
                  <a:latin typeface="Calibri"/>
                </a:rPr>
                <a:t>aparecen</a:t>
              </a:r>
              <a:r>
                <a:rPr lang="en-US" sz="1400" b="1" cap="all" dirty="0" smtClean="0">
                  <a:solidFill>
                    <a:prstClr val="white"/>
                  </a:solidFill>
                  <a:latin typeface="Calibri"/>
                </a:rPr>
                <a:t> </a:t>
              </a:r>
              <a:r>
                <a:rPr lang="en-US" sz="1400" b="1" cap="all" dirty="0" err="1" smtClean="0">
                  <a:solidFill>
                    <a:prstClr val="white"/>
                  </a:solidFill>
                  <a:latin typeface="Calibri"/>
                </a:rPr>
                <a:t>inmediatamente</a:t>
              </a:r>
              <a:endParaRPr lang="en-US" sz="1400" b="1" cap="all" dirty="0">
                <a:solidFill>
                  <a:prstClr val="white"/>
                </a:solidFill>
                <a:latin typeface="Calibri"/>
              </a:endParaRPr>
            </a:p>
          </p:txBody>
        </p:sp>
        <p:sp>
          <p:nvSpPr>
            <p:cNvPr id="21" name="Right Triangle 20"/>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cap="all">
                <a:solidFill>
                  <a:prstClr val="white"/>
                </a:solidFill>
                <a:latin typeface="Calibri"/>
              </a:endParaRPr>
            </a:p>
          </p:txBody>
        </p:sp>
      </p:grpSp>
      <p:grpSp>
        <p:nvGrpSpPr>
          <p:cNvPr id="22" name="Group 21"/>
          <p:cNvGrpSpPr/>
          <p:nvPr/>
        </p:nvGrpSpPr>
        <p:grpSpPr>
          <a:xfrm>
            <a:off x="4038599" y="4258408"/>
            <a:ext cx="5105400" cy="523142"/>
            <a:chOff x="6400800" y="961292"/>
            <a:chExt cx="3500846" cy="609600"/>
          </a:xfrm>
          <a:solidFill>
            <a:schemeClr val="tx1">
              <a:lumMod val="75000"/>
              <a:lumOff val="25000"/>
            </a:schemeClr>
          </a:solidFill>
          <a:effectLst>
            <a:reflection blurRad="6350" stA="50000" endA="300" endPos="90000" dir="5400000" sy="-100000" algn="bl" rotWithShape="0"/>
          </a:effectLst>
        </p:grpSpPr>
        <p:sp>
          <p:nvSpPr>
            <p:cNvPr id="23" name="Rectangle 22"/>
            <p:cNvSpPr/>
            <p:nvPr/>
          </p:nvSpPr>
          <p:spPr>
            <a:xfrm>
              <a:off x="6705600" y="961292"/>
              <a:ext cx="319604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cap="all" dirty="0" smtClean="0">
                  <a:solidFill>
                    <a:prstClr val="white"/>
                  </a:solidFill>
                  <a:latin typeface="Calibri"/>
                </a:rPr>
                <a:t>Se </a:t>
              </a:r>
              <a:r>
                <a:rPr lang="en-US" sz="1400" b="1" cap="all" dirty="0" err="1" smtClean="0">
                  <a:solidFill>
                    <a:prstClr val="white"/>
                  </a:solidFill>
                  <a:latin typeface="Calibri"/>
                </a:rPr>
                <a:t>incluyen</a:t>
              </a:r>
              <a:r>
                <a:rPr lang="en-US" sz="1400" b="1" cap="all" dirty="0" smtClean="0">
                  <a:solidFill>
                    <a:prstClr val="white"/>
                  </a:solidFill>
                  <a:latin typeface="Calibri"/>
                </a:rPr>
                <a:t> </a:t>
              </a:r>
              <a:r>
                <a:rPr lang="en-US" sz="1400" b="1" cap="all" dirty="0" err="1" smtClean="0">
                  <a:solidFill>
                    <a:prstClr val="white"/>
                  </a:solidFill>
                  <a:latin typeface="Calibri"/>
                </a:rPr>
                <a:t>sitios</a:t>
              </a:r>
              <a:r>
                <a:rPr lang="en-US" sz="1400" b="1" cap="all" dirty="0" smtClean="0">
                  <a:solidFill>
                    <a:prstClr val="white"/>
                  </a:solidFill>
                  <a:latin typeface="Calibri"/>
                </a:rPr>
                <a:t> </a:t>
              </a:r>
              <a:r>
                <a:rPr lang="en-US" sz="1400" b="1" cap="all" dirty="0" err="1" smtClean="0">
                  <a:solidFill>
                    <a:prstClr val="white"/>
                  </a:solidFill>
                  <a:latin typeface="Calibri"/>
                </a:rPr>
                <a:t>gratuitos</a:t>
              </a:r>
              <a:r>
                <a:rPr lang="en-US" sz="1400" b="1" cap="all" dirty="0" smtClean="0">
                  <a:solidFill>
                    <a:prstClr val="white"/>
                  </a:solidFill>
                  <a:latin typeface="Calibri"/>
                </a:rPr>
                <a:t> </a:t>
              </a:r>
              <a:r>
                <a:rPr lang="en-US" sz="1400" b="1" cap="all" dirty="0" err="1" smtClean="0">
                  <a:solidFill>
                    <a:prstClr val="white"/>
                  </a:solidFill>
                  <a:latin typeface="Calibri"/>
                </a:rPr>
                <a:t>para</a:t>
              </a:r>
              <a:r>
                <a:rPr lang="en-US" sz="1400" b="1" cap="all" dirty="0" smtClean="0">
                  <a:solidFill>
                    <a:prstClr val="white"/>
                  </a:solidFill>
                  <a:latin typeface="Calibri"/>
                </a:rPr>
                <a:t/>
              </a:r>
              <a:br>
                <a:rPr lang="en-US" sz="1400" b="1" cap="all" dirty="0" smtClean="0">
                  <a:solidFill>
                    <a:prstClr val="white"/>
                  </a:solidFill>
                  <a:latin typeface="Calibri"/>
                </a:rPr>
              </a:br>
              <a:r>
                <a:rPr lang="en-US" sz="1400" b="1" cap="all" dirty="0" smtClean="0">
                  <a:solidFill>
                    <a:prstClr val="white"/>
                  </a:solidFill>
                  <a:latin typeface="Calibri"/>
                </a:rPr>
                <a:t> </a:t>
              </a:r>
              <a:r>
                <a:rPr lang="en-US" sz="1400" b="1" cap="all" dirty="0" err="1" smtClean="0">
                  <a:solidFill>
                    <a:prstClr val="white"/>
                  </a:solidFill>
                  <a:latin typeface="Calibri"/>
                </a:rPr>
                <a:t>dispositivos</a:t>
              </a:r>
              <a:r>
                <a:rPr lang="en-US" sz="1400" b="1" cap="all" dirty="0" smtClean="0">
                  <a:solidFill>
                    <a:prstClr val="white"/>
                  </a:solidFill>
                  <a:latin typeface="Calibri"/>
                </a:rPr>
                <a:t> </a:t>
              </a:r>
              <a:r>
                <a:rPr lang="en-US" sz="1400" b="1" cap="all" dirty="0" err="1" smtClean="0">
                  <a:solidFill>
                    <a:prstClr val="white"/>
                  </a:solidFill>
                  <a:latin typeface="Calibri"/>
                </a:rPr>
                <a:t>mÓviles</a:t>
              </a:r>
              <a:endParaRPr lang="en-US" sz="1400" b="1" cap="all" dirty="0">
                <a:solidFill>
                  <a:prstClr val="white"/>
                </a:solidFill>
                <a:latin typeface="Calibri"/>
              </a:endParaRPr>
            </a:p>
          </p:txBody>
        </p:sp>
        <p:sp>
          <p:nvSpPr>
            <p:cNvPr id="24" name="Right Triangle 23"/>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cap="all">
                <a:solidFill>
                  <a:prstClr val="white"/>
                </a:solidFill>
                <a:latin typeface="Calibri"/>
              </a:endParaRPr>
            </a:p>
          </p:txBody>
        </p:sp>
      </p:grpSp>
    </p:spTree>
    <p:extLst>
      <p:ext uri="{BB962C8B-B14F-4D97-AF65-F5344CB8AC3E}">
        <p14:creationId xmlns:p14="http://schemas.microsoft.com/office/powerpoint/2010/main" val="5819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87675" y="-1392993"/>
            <a:ext cx="6565962" cy="48315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mtClean="0">
                <a:solidFill>
                  <a:prstClr val="black"/>
                </a:solidFill>
                <a:latin typeface="Calibri"/>
              </a:rPr>
              <a:t>Easy Content Management</a:t>
            </a:r>
            <a:endParaRPr lang="en-US" dirty="0">
              <a:solidFill>
                <a:prstClr val="black"/>
              </a:solidFill>
              <a:latin typeface="Calibri"/>
            </a:endParaRPr>
          </a:p>
        </p:txBody>
      </p:sp>
      <p:pic>
        <p:nvPicPr>
          <p:cNvPr id="5" name="Picture 3" descr="change_text_step1_HK_eng.png"/>
          <p:cNvPicPr>
            <a:picLocks noChangeAspect="1"/>
          </p:cNvPicPr>
          <p:nvPr/>
        </p:nvPicPr>
        <p:blipFill>
          <a:blip r:embed="rId3" cstate="print"/>
          <a:srcRect/>
          <a:stretch>
            <a:fillRect/>
          </a:stretch>
        </p:blipFill>
        <p:spPr bwMode="auto">
          <a:xfrm>
            <a:off x="2921444" y="-295"/>
            <a:ext cx="6214625" cy="5156296"/>
          </a:xfrm>
          <a:prstGeom prst="rect">
            <a:avLst/>
          </a:prstGeom>
          <a:noFill/>
          <a:ln w="9525">
            <a:noFill/>
            <a:miter lim="800000"/>
            <a:headEnd/>
            <a:tailEnd/>
          </a:ln>
        </p:spPr>
      </p:pic>
      <p:pic>
        <p:nvPicPr>
          <p:cNvPr id="6" name="Picture 5" descr="change_text_step2_HK_eng.png"/>
          <p:cNvPicPr>
            <a:picLocks noChangeAspect="1"/>
          </p:cNvPicPr>
          <p:nvPr/>
        </p:nvPicPr>
        <p:blipFill>
          <a:blip r:embed="rId4" cstate="print"/>
          <a:srcRect/>
          <a:stretch>
            <a:fillRect/>
          </a:stretch>
        </p:blipFill>
        <p:spPr bwMode="auto">
          <a:xfrm>
            <a:off x="2926503" y="0"/>
            <a:ext cx="6217505" cy="5159176"/>
          </a:xfrm>
          <a:prstGeom prst="rect">
            <a:avLst/>
          </a:prstGeom>
          <a:noFill/>
          <a:ln w="9525">
            <a:noFill/>
            <a:miter lim="800000"/>
            <a:headEnd/>
            <a:tailEnd/>
          </a:ln>
        </p:spPr>
      </p:pic>
      <p:pic>
        <p:nvPicPr>
          <p:cNvPr id="7" name="Picture 6" descr="change_text_step3_HK_eng.png"/>
          <p:cNvPicPr>
            <a:picLocks noChangeAspect="1"/>
          </p:cNvPicPr>
          <p:nvPr/>
        </p:nvPicPr>
        <p:blipFill>
          <a:blip r:embed="rId5" cstate="print"/>
          <a:srcRect/>
          <a:stretch>
            <a:fillRect/>
          </a:stretch>
        </p:blipFill>
        <p:spPr bwMode="auto">
          <a:xfrm>
            <a:off x="2926503" y="0"/>
            <a:ext cx="6217505" cy="5159176"/>
          </a:xfrm>
          <a:prstGeom prst="rect">
            <a:avLst/>
          </a:prstGeom>
          <a:noFill/>
          <a:ln w="9525">
            <a:noFill/>
            <a:miter lim="800000"/>
            <a:headEnd/>
            <a:tailEnd/>
          </a:ln>
        </p:spPr>
      </p:pic>
      <p:sp>
        <p:nvSpPr>
          <p:cNvPr id="8" name="TextBox 7"/>
          <p:cNvSpPr txBox="1">
            <a:spLocks noChangeArrowheads="1"/>
          </p:cNvSpPr>
          <p:nvPr/>
        </p:nvSpPr>
        <p:spPr bwMode="auto">
          <a:xfrm>
            <a:off x="4868421" y="4373575"/>
            <a:ext cx="1451423" cy="861774"/>
          </a:xfrm>
          <a:prstGeom prst="rect">
            <a:avLst/>
          </a:prstGeom>
          <a:noFill/>
          <a:ln w="9525">
            <a:noFill/>
            <a:miter lim="800000"/>
            <a:headEnd/>
            <a:tailEnd/>
          </a:ln>
        </p:spPr>
        <p:txBody>
          <a:bodyPr wrap="square">
            <a:spAutoFit/>
          </a:bodyPr>
          <a:lstStyle/>
          <a:p>
            <a:pPr defTabSz="914400"/>
            <a:r>
              <a:rPr lang="en-US" sz="1000" dirty="0">
                <a:solidFill>
                  <a:srgbClr val="000000"/>
                </a:solidFill>
                <a:latin typeface="Calibri"/>
              </a:rPr>
              <a:t>What we have</a:t>
            </a:r>
          </a:p>
          <a:p>
            <a:pPr defTabSz="914400"/>
            <a:endParaRPr lang="en-US" sz="600" dirty="0">
              <a:solidFill>
                <a:srgbClr val="000000"/>
              </a:solidFill>
              <a:latin typeface="Calibri"/>
            </a:endParaRPr>
          </a:p>
          <a:p>
            <a:pPr defTabSz="914400"/>
            <a:r>
              <a:rPr lang="en-US" sz="500" dirty="0">
                <a:solidFill>
                  <a:srgbClr val="000000"/>
                </a:solidFill>
                <a:latin typeface="Calibri"/>
              </a:rPr>
              <a:t>Various design packages, delivery service, designed by you </a:t>
            </a:r>
          </a:p>
          <a:p>
            <a:pPr defTabSz="914400"/>
            <a:endParaRPr lang="en-US" sz="1200" dirty="0">
              <a:solidFill>
                <a:srgbClr val="000000"/>
              </a:solidFill>
              <a:latin typeface="Calibri"/>
            </a:endParaRPr>
          </a:p>
          <a:p>
            <a:pPr defTabSz="914400"/>
            <a:endParaRPr lang="en-US" sz="1200" dirty="0">
              <a:solidFill>
                <a:srgbClr val="000000"/>
              </a:solidFill>
              <a:latin typeface="Calibri"/>
            </a:endParaRPr>
          </a:p>
        </p:txBody>
      </p:sp>
      <p:pic>
        <p:nvPicPr>
          <p:cNvPr id="9" name="Picture 8" descr="change_color.png"/>
          <p:cNvPicPr>
            <a:picLocks noChangeAspect="1"/>
          </p:cNvPicPr>
          <p:nvPr/>
        </p:nvPicPr>
        <p:blipFill>
          <a:blip r:embed="rId6" cstate="print"/>
          <a:srcRect/>
          <a:stretch>
            <a:fillRect/>
          </a:stretch>
        </p:blipFill>
        <p:spPr bwMode="auto">
          <a:xfrm>
            <a:off x="4401013" y="3131263"/>
            <a:ext cx="3814305" cy="1542138"/>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srcRect/>
          <a:stretch>
            <a:fillRect/>
          </a:stretch>
        </p:blipFill>
        <p:spPr bwMode="auto">
          <a:xfrm>
            <a:off x="4403340" y="3123624"/>
            <a:ext cx="3821505" cy="1545016"/>
          </a:xfrm>
          <a:prstGeom prst="rect">
            <a:avLst/>
          </a:prstGeom>
          <a:noFill/>
          <a:ln w="9525">
            <a:noFill/>
            <a:miter lim="800000"/>
            <a:headEnd/>
            <a:tailEnd/>
          </a:ln>
        </p:spPr>
      </p:pic>
      <p:pic>
        <p:nvPicPr>
          <p:cNvPr id="11" name="Picture 10" descr="hand_icon.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601797" y="1286201"/>
            <a:ext cx="143990" cy="142551"/>
          </a:xfrm>
          <a:prstGeom prst="rect">
            <a:avLst/>
          </a:prstGeom>
          <a:noFill/>
          <a:ln w="9525">
            <a:noFill/>
            <a:miter lim="800000"/>
            <a:headEnd/>
            <a:tailEnd/>
          </a:ln>
        </p:spPr>
      </p:pic>
      <p:sp>
        <p:nvSpPr>
          <p:cNvPr id="12" name="Rectangle 11"/>
          <p:cNvSpPr/>
          <p:nvPr/>
        </p:nvSpPr>
        <p:spPr>
          <a:xfrm>
            <a:off x="4961823" y="4364843"/>
            <a:ext cx="829385" cy="224323"/>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dirty="0">
              <a:solidFill>
                <a:srgbClr val="000000"/>
              </a:solidFill>
              <a:latin typeface="Calibri"/>
            </a:endParaRPr>
          </a:p>
        </p:txBody>
      </p:sp>
      <p:pic>
        <p:nvPicPr>
          <p:cNvPr id="13" name="Picture 12" descr="Save_confirmation.png"/>
          <p:cNvPicPr>
            <a:picLocks noChangeAspect="1"/>
          </p:cNvPicPr>
          <p:nvPr/>
        </p:nvPicPr>
        <p:blipFill>
          <a:blip r:embed="rId9" cstate="print"/>
          <a:srcRect/>
          <a:stretch>
            <a:fillRect/>
          </a:stretch>
        </p:blipFill>
        <p:spPr bwMode="auto">
          <a:xfrm>
            <a:off x="4507742" y="2459453"/>
            <a:ext cx="2393120" cy="904260"/>
          </a:xfrm>
          <a:prstGeom prst="rect">
            <a:avLst/>
          </a:prstGeom>
          <a:noFill/>
          <a:ln w="9525">
            <a:noFill/>
            <a:miter lim="800000"/>
            <a:headEnd/>
            <a:tailEnd/>
          </a:ln>
        </p:spPr>
      </p:pic>
      <p:grpSp>
        <p:nvGrpSpPr>
          <p:cNvPr id="16" name="Group 15"/>
          <p:cNvGrpSpPr/>
          <p:nvPr/>
        </p:nvGrpSpPr>
        <p:grpSpPr>
          <a:xfrm>
            <a:off x="0" y="-19050"/>
            <a:ext cx="3048000" cy="5162550"/>
            <a:chOff x="0" y="-19050"/>
            <a:chExt cx="3048000" cy="5162550"/>
          </a:xfrm>
        </p:grpSpPr>
        <p:sp>
          <p:nvSpPr>
            <p:cNvPr id="14" name="Rectangle 13"/>
            <p:cNvSpPr/>
            <p:nvPr/>
          </p:nvSpPr>
          <p:spPr>
            <a:xfrm>
              <a:off x="0" y="-19050"/>
              <a:ext cx="3048000" cy="516255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5" name="Rectangle 14"/>
            <p:cNvSpPr/>
            <p:nvPr/>
          </p:nvSpPr>
          <p:spPr>
            <a:xfrm>
              <a:off x="8650" y="1002594"/>
              <a:ext cx="2926494" cy="1077218"/>
            </a:xfrm>
            <a:prstGeom prst="rect">
              <a:avLst/>
            </a:prstGeom>
          </p:spPr>
          <p:txBody>
            <a:bodyPr wrap="square">
              <a:spAutoFit/>
            </a:bodyPr>
            <a:lstStyle/>
            <a:p>
              <a:pPr algn="ctr">
                <a:defRPr/>
              </a:pPr>
              <a:r>
                <a:rPr lang="en-US" sz="3200" kern="0" dirty="0" smtClean="0">
                  <a:solidFill>
                    <a:prstClr val="white"/>
                  </a:solidFill>
                  <a:latin typeface="Calibri"/>
                </a:rPr>
                <a:t>CAMBIOS </a:t>
              </a:r>
              <a:br>
                <a:rPr lang="en-US" sz="3200" kern="0" dirty="0" smtClean="0">
                  <a:solidFill>
                    <a:prstClr val="white"/>
                  </a:solidFill>
                  <a:latin typeface="Calibri"/>
                </a:rPr>
              </a:br>
              <a:r>
                <a:rPr lang="en-US" sz="3200" kern="0" dirty="0" smtClean="0">
                  <a:solidFill>
                    <a:prstClr val="white"/>
                  </a:solidFill>
                  <a:latin typeface="Calibri"/>
                </a:rPr>
                <a:t>EN EL TEXTO</a:t>
              </a:r>
              <a:endParaRPr lang="en-US" sz="3200" kern="0" dirty="0">
                <a:solidFill>
                  <a:prstClr val="white"/>
                </a:solidFill>
                <a:latin typeface="Calibri"/>
              </a:endParaRPr>
            </a:p>
          </p:txBody>
        </p:sp>
      </p:grpSp>
    </p:spTree>
    <p:extLst>
      <p:ext uri="{BB962C8B-B14F-4D97-AF65-F5344CB8AC3E}">
        <p14:creationId xmlns:p14="http://schemas.microsoft.com/office/powerpoint/2010/main" val="357188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614 0.00432 C -0.22483 0.00648 -0.4658 0.00864 -0.5599 0.09167 C -0.654 0.175 -0.60122 0.33858 -0.54844 0.50278 " pathEditMode="relative" rAng="0" ptsTypes="aaA">
                                      <p:cBhvr>
                                        <p:cTn id="6" dur="2000" fill="hold"/>
                                        <p:tgtEl>
                                          <p:spTgt spid="11"/>
                                        </p:tgtEl>
                                        <p:attrNameLst>
                                          <p:attrName>ppt_x</p:attrName>
                                          <p:attrName>ppt_y</p:attrName>
                                        </p:attrNameLst>
                                      </p:cBhvr>
                                      <p:rCtr x="-33507" y="24907"/>
                                    </p:animMotion>
                                  </p:childTnLst>
                                </p:cTn>
                              </p:par>
                              <p:par>
                                <p:cTn id="7" presetID="1" presetClass="entr" presetSubtype="0" fill="hold" nodeType="withEffect">
                                  <p:stCondLst>
                                    <p:cond delay="150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nodeType="afterEffect">
                                  <p:stCondLst>
                                    <p:cond delay="10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27" presetClass="entr" presetSubtype="0" fill="hold" nodeType="afterEffect">
                                  <p:stCondLst>
                                    <p:cond delay="400"/>
                                  </p:stCondLst>
                                  <p:iterate type="lt">
                                    <p:tmPct val="50000"/>
                                  </p:iterate>
                                  <p:childTnLst>
                                    <p:set>
                                      <p:cBhvr>
                                        <p:cTn id="22"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23" dur="300"/>
                                        <p:tgtEl>
                                          <p:spTgt spid="8">
                                            <p:txEl>
                                              <p:pRg st="0" end="0"/>
                                            </p:txEl>
                                          </p:spTgt>
                                        </p:tgtEl>
                                        <p:attrNameLst>
                                          <p:attrName>style.color</p:attrName>
                                        </p:attrNameLst>
                                      </p:cBhvr>
                                      <p:tavLst>
                                        <p:tav tm="0">
                                          <p:val>
                                            <p:clrVal>
                                              <a:schemeClr val="tx1"/>
                                            </p:clrVal>
                                          </p:val>
                                        </p:tav>
                                        <p:tav tm="50000">
                                          <p:val>
                                            <p:clrVal>
                                              <a:schemeClr val="tx1"/>
                                            </p:clrVal>
                                          </p:val>
                                        </p:tav>
                                      </p:tavLst>
                                    </p:anim>
                                    <p:anim calcmode="discrete" valueType="clr">
                                      <p:cBhvr>
                                        <p:cTn id="24" dur="30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5" dur="300"/>
                                        <p:tgtEl>
                                          <p:spTgt spid="8">
                                            <p:txEl>
                                              <p:pRg st="0" end="0"/>
                                            </p:txEl>
                                          </p:spTgt>
                                        </p:tgtEl>
                                        <p:attrNameLst>
                                          <p:attrName>fill.type</p:attrName>
                                        </p:attrNameLst>
                                      </p:cBhvr>
                                      <p:to>
                                        <p:strVal val="solid"/>
                                      </p:to>
                                    </p:set>
                                  </p:childTnLst>
                                </p:cTn>
                              </p:par>
                            </p:childTnLst>
                          </p:cTn>
                        </p:par>
                        <p:par>
                          <p:cTn id="26" fill="hold">
                            <p:stCondLst>
                              <p:cond delay="5050"/>
                            </p:stCondLst>
                            <p:childTnLst>
                              <p:par>
                                <p:cTn id="27" presetID="27" presetClass="entr" presetSubtype="0" fill="hold" nodeType="afterEffect">
                                  <p:stCondLst>
                                    <p:cond delay="0"/>
                                  </p:stCondLst>
                                  <p:iterate type="lt">
                                    <p:tmPct val="32692"/>
                                  </p:iterate>
                                  <p:childTnLst>
                                    <p:set>
                                      <p:cBhvr>
                                        <p:cTn id="28"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29" dur="200"/>
                                        <p:tgtEl>
                                          <p:spTgt spid="8">
                                            <p:txEl>
                                              <p:pRg st="2" end="2"/>
                                            </p:txEl>
                                          </p:spTgt>
                                        </p:tgtEl>
                                        <p:attrNameLst>
                                          <p:attrName>style.color</p:attrName>
                                        </p:attrNameLst>
                                      </p:cBhvr>
                                      <p:tavLst>
                                        <p:tav tm="0">
                                          <p:val>
                                            <p:clrVal>
                                              <a:schemeClr val="tx1"/>
                                            </p:clrVal>
                                          </p:val>
                                        </p:tav>
                                        <p:tav tm="50000">
                                          <p:val>
                                            <p:clrVal>
                                              <a:schemeClr val="tx1"/>
                                            </p:clrVal>
                                          </p:val>
                                        </p:tav>
                                      </p:tavLst>
                                    </p:anim>
                                    <p:anim calcmode="discrete" valueType="clr">
                                      <p:cBhvr>
                                        <p:cTn id="30" dur="20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31" dur="200"/>
                                        <p:tgtEl>
                                          <p:spTgt spid="8">
                                            <p:txEl>
                                              <p:pRg st="2" end="2"/>
                                            </p:txEl>
                                          </p:spTgt>
                                        </p:tgtEl>
                                        <p:attrNameLst>
                                          <p:attrName>fill.type</p:attrName>
                                        </p:attrNameLst>
                                      </p:cBhvr>
                                      <p:to>
                                        <p:strVal val="solid"/>
                                      </p:to>
                                    </p:set>
                                  </p:childTnLst>
                                </p:cTn>
                              </p:par>
                            </p:childTnLst>
                          </p:cTn>
                        </p:par>
                        <p:par>
                          <p:cTn id="32" fill="hold">
                            <p:stCondLst>
                              <p:cond delay="8519"/>
                            </p:stCondLst>
                            <p:childTnLst>
                              <p:par>
                                <p:cTn id="33" presetID="0" presetClass="path" presetSubtype="0" accel="50000" decel="50000" fill="hold" nodeType="afterEffect">
                                  <p:stCondLst>
                                    <p:cond delay="0"/>
                                  </p:stCondLst>
                                  <p:childTnLst>
                                    <p:animMotion origin="layout" path="M -0.54809 0.49846 L -0.62552 0.6108 " pathEditMode="relative" rAng="0" ptsTypes="AA">
                                      <p:cBhvr>
                                        <p:cTn id="34" dur="2000" fill="hold"/>
                                        <p:tgtEl>
                                          <p:spTgt spid="11"/>
                                        </p:tgtEl>
                                        <p:attrNameLst>
                                          <p:attrName>ppt_x</p:attrName>
                                          <p:attrName>ppt_y</p:attrName>
                                        </p:attrNameLst>
                                      </p:cBhvr>
                                      <p:rCtr x="-3872" y="5617"/>
                                    </p:animMotion>
                                  </p:childTnLst>
                                </p:cTn>
                              </p:par>
                            </p:childTnLst>
                          </p:cTn>
                        </p:par>
                        <p:par>
                          <p:cTn id="35" fill="hold">
                            <p:stCondLst>
                              <p:cond delay="10519"/>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2550"/>
                                        <p:tgtEl>
                                          <p:spTgt spid="12"/>
                                        </p:tgtEl>
                                      </p:cBhvr>
                                    </p:animEffect>
                                  </p:childTnLst>
                                </p:cTn>
                              </p:par>
                              <p:par>
                                <p:cTn id="39" presetID="63" presetClass="path" presetSubtype="0" accel="50000" decel="50000" fill="hold" nodeType="withEffect">
                                  <p:stCondLst>
                                    <p:cond delay="50"/>
                                  </p:stCondLst>
                                  <p:childTnLst>
                                    <p:animMotion origin="layout" path="M -0.62552 0.6108 L -0.52552 0.6108 " pathEditMode="relative" rAng="0" ptsTypes="AA">
                                      <p:cBhvr>
                                        <p:cTn id="40" dur="2500" fill="hold"/>
                                        <p:tgtEl>
                                          <p:spTgt spid="11"/>
                                        </p:tgtEl>
                                        <p:attrNameLst>
                                          <p:attrName>ppt_x</p:attrName>
                                          <p:attrName>ppt_y</p:attrName>
                                        </p:attrNameLst>
                                      </p:cBhvr>
                                      <p:rCtr x="5000" y="0"/>
                                    </p:animMotion>
                                  </p:childTnLst>
                                </p:cTn>
                              </p:par>
                            </p:childTnLst>
                          </p:cTn>
                        </p:par>
                        <p:par>
                          <p:cTn id="41" fill="hold">
                            <p:stCondLst>
                              <p:cond delay="13069"/>
                            </p:stCondLst>
                            <p:childTnLst>
                              <p:par>
                                <p:cTn id="42" presetID="0" presetClass="path" presetSubtype="0" accel="50000" decel="50000" fill="hold" nodeType="afterEffect">
                                  <p:stCondLst>
                                    <p:cond delay="0"/>
                                  </p:stCondLst>
                                  <p:childTnLst>
                                    <p:animMotion origin="layout" path="M -0.52552 0.6108 L -0.35886 0.48796 " pathEditMode="relative" rAng="0" ptsTypes="AA">
                                      <p:cBhvr>
                                        <p:cTn id="43" dur="2000" fill="hold"/>
                                        <p:tgtEl>
                                          <p:spTgt spid="11"/>
                                        </p:tgtEl>
                                        <p:attrNameLst>
                                          <p:attrName>ppt_x</p:attrName>
                                          <p:attrName>ppt_y</p:attrName>
                                        </p:attrNameLst>
                                      </p:cBhvr>
                                      <p:rCtr x="8333" y="-6142"/>
                                    </p:animMotion>
                                  </p:childTnLst>
                                </p:cTn>
                              </p:par>
                            </p:childTnLst>
                          </p:cTn>
                        </p:par>
                        <p:par>
                          <p:cTn id="44" fill="hold">
                            <p:stCondLst>
                              <p:cond delay="15069"/>
                            </p:stCondLst>
                            <p:childTnLst>
                              <p:par>
                                <p:cTn id="45" presetID="1"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par>
                          <p:cTn id="49" fill="hold">
                            <p:stCondLst>
                              <p:cond delay="15069"/>
                            </p:stCondLst>
                            <p:childTnLst>
                              <p:par>
                                <p:cTn id="50" presetID="3" presetClass="emph" presetSubtype="2" fill="hold" nodeType="afterEffect">
                                  <p:stCondLst>
                                    <p:cond delay="0"/>
                                  </p:stCondLst>
                                  <p:iterate type="lt">
                                    <p:tmPct val="0"/>
                                  </p:iterate>
                                  <p:childTnLst>
                                    <p:animClr clrSpc="rgb" dir="cw">
                                      <p:cBhvr override="childStyle">
                                        <p:cTn id="51" dur="500" fill="hold"/>
                                        <p:tgtEl>
                                          <p:spTgt spid="8">
                                            <p:txEl>
                                              <p:pRg st="0" end="0"/>
                                            </p:txEl>
                                          </p:spTgt>
                                        </p:tgtEl>
                                        <p:attrNameLst>
                                          <p:attrName>style.color</p:attrName>
                                        </p:attrNameLst>
                                      </p:cBhvr>
                                      <p:to>
                                        <a:schemeClr val="folHlink"/>
                                      </p:to>
                                    </p:animClr>
                                  </p:childTnLst>
                                </p:cTn>
                              </p:par>
                            </p:childTnLst>
                          </p:cTn>
                        </p:par>
                        <p:par>
                          <p:cTn id="52" fill="hold">
                            <p:stCondLst>
                              <p:cond delay="15569"/>
                            </p:stCondLst>
                            <p:childTnLst>
                              <p:par>
                                <p:cTn id="53" presetID="0" presetClass="path" presetSubtype="0" accel="50000" decel="50000" fill="hold" nodeType="afterEffect">
                                  <p:stCondLst>
                                    <p:cond delay="0"/>
                                  </p:stCondLst>
                                  <p:childTnLst>
                                    <p:animMotion origin="layout" path="M -0.35052 0.52191 L -0.65052 0.48796 " pathEditMode="relative" rAng="0" ptsTypes="AA">
                                      <p:cBhvr>
                                        <p:cTn id="54" dur="2000" fill="hold"/>
                                        <p:tgtEl>
                                          <p:spTgt spid="11"/>
                                        </p:tgtEl>
                                        <p:attrNameLst>
                                          <p:attrName>ppt_x</p:attrName>
                                          <p:attrName>ppt_y</p:attrName>
                                        </p:attrNameLst>
                                      </p:cBhvr>
                                      <p:rCtr x="-15000" y="-1698"/>
                                    </p:animMotion>
                                  </p:childTnLst>
                                </p:cTn>
                              </p:par>
                            </p:childTnLst>
                          </p:cTn>
                        </p:par>
                        <p:par>
                          <p:cTn id="55" fill="hold">
                            <p:stCondLst>
                              <p:cond delay="17569"/>
                            </p:stCondLst>
                            <p:childTnLst>
                              <p:par>
                                <p:cTn id="56" presetID="5" presetClass="emph" presetSubtype="1" nodeType="afterEffect">
                                  <p:stCondLst>
                                    <p:cond delay="0"/>
                                  </p:stCondLst>
                                  <p:iterate type="lt">
                                    <p:tmAbs val="0"/>
                                  </p:iterate>
                                  <p:childTnLst>
                                    <p:set>
                                      <p:cBhvr override="childStyle">
                                        <p:cTn id="57" dur="indefinite"/>
                                        <p:tgtEl>
                                          <p:spTgt spid="8">
                                            <p:txEl>
                                              <p:pRg st="0" end="0"/>
                                            </p:txEl>
                                          </p:spTgt>
                                        </p:tgtEl>
                                        <p:attrNameLst>
                                          <p:attrName>style.fontStyle</p:attrName>
                                        </p:attrNameLst>
                                      </p:cBhvr>
                                      <p:to>
                                        <p:strVal val="normal"/>
                                      </p:to>
                                    </p:set>
                                    <p:set>
                                      <p:cBhvr override="childStyle">
                                        <p:cTn id="58" dur="indefinite"/>
                                        <p:tgtEl>
                                          <p:spTgt spid="8">
                                            <p:txEl>
                                              <p:pRg st="0" end="0"/>
                                            </p:txEl>
                                          </p:spTgt>
                                        </p:tgtEl>
                                        <p:attrNameLst>
                                          <p:attrName>style.fontWeight</p:attrName>
                                        </p:attrNameLst>
                                      </p:cBhvr>
                                      <p:to>
                                        <p:strVal val="bold"/>
                                      </p:to>
                                    </p:set>
                                    <p:set>
                                      <p:cBhvr override="childStyle">
                                        <p:cTn id="59" dur="indefinite"/>
                                        <p:tgtEl>
                                          <p:spTgt spid="8">
                                            <p:txEl>
                                              <p:pRg st="0" end="0"/>
                                            </p:txEl>
                                          </p:spTgt>
                                        </p:tgtEl>
                                        <p:attrNameLst>
                                          <p:attrName>style.textDecorationUnderline</p:attrName>
                                        </p:attrNameLst>
                                      </p:cBhvr>
                                      <p:to>
                                        <p:strVal val="false"/>
                                      </p:to>
                                    </p:set>
                                  </p:childTnLst>
                                </p:cTn>
                              </p:par>
                            </p:childTnLst>
                          </p:cTn>
                        </p:par>
                        <p:par>
                          <p:cTn id="60" fill="hold">
                            <p:stCondLst>
                              <p:cond delay="17569"/>
                            </p:stCondLst>
                            <p:childTnLst>
                              <p:par>
                                <p:cTn id="61" presetID="0" presetClass="path" presetSubtype="0" accel="50000" decel="50000" fill="hold" nodeType="afterEffect">
                                  <p:stCondLst>
                                    <p:cond delay="0"/>
                                  </p:stCondLst>
                                  <p:childTnLst>
                                    <p:animMotion origin="layout" path="M -0.65052 0.48796 L -0.32552 0.49167 " pathEditMode="fixed" rAng="0" ptsTypes="AA">
                                      <p:cBhvr>
                                        <p:cTn id="62" dur="2000" fill="hold"/>
                                        <p:tgtEl>
                                          <p:spTgt spid="11"/>
                                        </p:tgtEl>
                                        <p:attrNameLst>
                                          <p:attrName>ppt_x</p:attrName>
                                          <p:attrName>ppt_y</p:attrName>
                                        </p:attrNameLst>
                                      </p:cBhvr>
                                      <p:rCtr x="16250" y="185"/>
                                    </p:animMotion>
                                  </p:childTnLst>
                                </p:cTn>
                              </p:par>
                            </p:childTnLst>
                          </p:cTn>
                        </p:par>
                        <p:par>
                          <p:cTn id="63" fill="hold">
                            <p:stCondLst>
                              <p:cond delay="19569"/>
                            </p:stCondLst>
                            <p:childTnLst>
                              <p:par>
                                <p:cTn id="64" presetID="1" presetClass="exit" presetSubtype="0" fill="hold" nodeType="afterEffect">
                                  <p:stCondLst>
                                    <p:cond delay="0"/>
                                  </p:stCondLst>
                                  <p:childTnLst>
                                    <p:set>
                                      <p:cBhvr>
                                        <p:cTn id="65" dur="1" fill="hold">
                                          <p:stCondLst>
                                            <p:cond delay="0"/>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2"/>
                                        </p:tgtEl>
                                        <p:attrNameLst>
                                          <p:attrName>style.visibility</p:attrName>
                                        </p:attrNameLst>
                                      </p:cBhvr>
                                      <p:to>
                                        <p:strVal val="hidden"/>
                                      </p:to>
                                    </p:set>
                                  </p:childTnLst>
                                </p:cTn>
                              </p:par>
                            </p:childTnLst>
                          </p:cTn>
                        </p:par>
                        <p:par>
                          <p:cTn id="68" fill="hold">
                            <p:stCondLst>
                              <p:cond delay="19569"/>
                            </p:stCondLst>
                            <p:childTnLst>
                              <p:par>
                                <p:cTn id="69" presetID="0" presetClass="path" presetSubtype="0" accel="50000" decel="50000" fill="hold" nodeType="afterEffect">
                                  <p:stCondLst>
                                    <p:cond delay="0"/>
                                  </p:stCondLst>
                                  <p:childTnLst>
                                    <p:animMotion origin="layout" path="M -0.32552 0.49167 L -0.27552 -0.075 " pathEditMode="relative" rAng="0" ptsTypes="AA">
                                      <p:cBhvr>
                                        <p:cTn id="70" dur="2000" fill="hold"/>
                                        <p:tgtEl>
                                          <p:spTgt spid="11"/>
                                        </p:tgtEl>
                                        <p:attrNameLst>
                                          <p:attrName>ppt_x</p:attrName>
                                          <p:attrName>ppt_y</p:attrName>
                                        </p:attrNameLst>
                                      </p:cBhvr>
                                      <p:rCtr x="2500" y="-28333"/>
                                    </p:animMotion>
                                  </p:childTnLst>
                                </p:cTn>
                              </p:par>
                            </p:childTnLst>
                          </p:cTn>
                        </p:par>
                        <p:par>
                          <p:cTn id="71" fill="hold">
                            <p:stCondLst>
                              <p:cond delay="21569"/>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_Image_step2_HK_eng-CLEAN.png"/>
          <p:cNvPicPr>
            <a:picLocks noChangeAspect="1"/>
          </p:cNvPicPr>
          <p:nvPr/>
        </p:nvPicPr>
        <p:blipFill>
          <a:blip r:embed="rId3" cstate="print"/>
          <a:srcRect/>
          <a:stretch>
            <a:fillRect/>
          </a:stretch>
        </p:blipFill>
        <p:spPr bwMode="auto">
          <a:xfrm>
            <a:off x="2972845" y="-10797"/>
            <a:ext cx="6150518" cy="5157473"/>
          </a:xfrm>
          <a:prstGeom prst="rect">
            <a:avLst/>
          </a:prstGeom>
          <a:noFill/>
          <a:ln w="9525">
            <a:noFill/>
            <a:miter lim="800000"/>
            <a:headEnd/>
            <a:tailEnd/>
          </a:ln>
        </p:spPr>
      </p:pic>
      <p:pic>
        <p:nvPicPr>
          <p:cNvPr id="6" name="Picture 13" descr="Add_Image_step1_HK_eng-CLEAN.png"/>
          <p:cNvPicPr>
            <a:picLocks noChangeAspect="1"/>
          </p:cNvPicPr>
          <p:nvPr/>
        </p:nvPicPr>
        <p:blipFill>
          <a:blip r:embed="rId4" cstate="print"/>
          <a:srcRect/>
          <a:stretch>
            <a:fillRect/>
          </a:stretch>
        </p:blipFill>
        <p:spPr bwMode="auto">
          <a:xfrm>
            <a:off x="2972845" y="-10797"/>
            <a:ext cx="6150518" cy="5157473"/>
          </a:xfrm>
          <a:prstGeom prst="rect">
            <a:avLst/>
          </a:prstGeom>
          <a:noFill/>
          <a:ln w="9525">
            <a:noFill/>
            <a:miter lim="800000"/>
            <a:headEnd/>
            <a:tailEnd/>
          </a:ln>
        </p:spPr>
      </p:pic>
      <p:pic>
        <p:nvPicPr>
          <p:cNvPr id="7" name="Picture 6" descr="thumb-hand.png"/>
          <p:cNvPicPr>
            <a:picLocks noChangeAspect="1"/>
          </p:cNvPicPr>
          <p:nvPr/>
        </p:nvPicPr>
        <p:blipFill>
          <a:blip r:embed="rId5" cstate="print"/>
          <a:srcRect/>
          <a:stretch>
            <a:fillRect/>
          </a:stretch>
        </p:blipFill>
        <p:spPr bwMode="auto">
          <a:xfrm>
            <a:off x="5738035" y="1054269"/>
            <a:ext cx="435090" cy="287650"/>
          </a:xfrm>
          <a:prstGeom prst="rect">
            <a:avLst/>
          </a:prstGeom>
          <a:noFill/>
          <a:ln w="9525">
            <a:noFill/>
            <a:miter lim="800000"/>
            <a:headEnd/>
            <a:tailEnd/>
          </a:ln>
        </p:spPr>
      </p:pic>
      <p:pic>
        <p:nvPicPr>
          <p:cNvPr id="5" name="Picture 10" descr="thumb.png"/>
          <p:cNvPicPr>
            <a:picLocks noChangeAspect="1"/>
          </p:cNvPicPr>
          <p:nvPr/>
        </p:nvPicPr>
        <p:blipFill>
          <a:blip r:embed="rId6" cstate="print"/>
          <a:srcRect/>
          <a:stretch>
            <a:fillRect/>
          </a:stretch>
        </p:blipFill>
        <p:spPr bwMode="auto">
          <a:xfrm>
            <a:off x="5737110" y="1052499"/>
            <a:ext cx="435090" cy="287650"/>
          </a:xfrm>
          <a:prstGeom prst="rect">
            <a:avLst/>
          </a:prstGeom>
          <a:noFill/>
          <a:ln w="9525">
            <a:noFill/>
            <a:miter lim="800000"/>
            <a:headEnd/>
            <a:tailEnd/>
          </a:ln>
        </p:spPr>
      </p:pic>
      <p:pic>
        <p:nvPicPr>
          <p:cNvPr id="9" name="Picture 8" descr="hand_icon.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983551" y="753695"/>
            <a:ext cx="141657" cy="141657"/>
          </a:xfrm>
          <a:prstGeom prst="rect">
            <a:avLst/>
          </a:prstGeom>
          <a:noFill/>
          <a:ln w="9525">
            <a:noFill/>
            <a:miter lim="800000"/>
            <a:headEnd/>
            <a:tailEnd/>
          </a:ln>
        </p:spPr>
      </p:pic>
      <p:pic>
        <p:nvPicPr>
          <p:cNvPr id="8" name="Picture 7" descr="Add_Image_step3_HK_eng-CLEAN.png"/>
          <p:cNvPicPr>
            <a:picLocks noChangeAspect="1"/>
          </p:cNvPicPr>
          <p:nvPr/>
        </p:nvPicPr>
        <p:blipFill>
          <a:blip r:embed="rId8" cstate="print"/>
          <a:srcRect/>
          <a:stretch>
            <a:fillRect/>
          </a:stretch>
        </p:blipFill>
        <p:spPr bwMode="auto">
          <a:xfrm>
            <a:off x="2971800" y="-9378"/>
            <a:ext cx="6172200" cy="5171928"/>
          </a:xfrm>
          <a:prstGeom prst="rect">
            <a:avLst/>
          </a:prstGeom>
          <a:noFill/>
          <a:ln w="9525">
            <a:noFill/>
            <a:miter lim="800000"/>
            <a:headEnd/>
            <a:tailEnd/>
          </a:ln>
        </p:spPr>
      </p:pic>
      <p:sp>
        <p:nvSpPr>
          <p:cNvPr id="11" name="Rectangle 10"/>
          <p:cNvSpPr/>
          <p:nvPr/>
        </p:nvSpPr>
        <p:spPr>
          <a:xfrm>
            <a:off x="0" y="-19050"/>
            <a:ext cx="3048000" cy="516255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 name="Rectangle 12"/>
          <p:cNvSpPr/>
          <p:nvPr/>
        </p:nvSpPr>
        <p:spPr>
          <a:xfrm>
            <a:off x="8650" y="1326747"/>
            <a:ext cx="2926494" cy="1569660"/>
          </a:xfrm>
          <a:prstGeom prst="rect">
            <a:avLst/>
          </a:prstGeom>
        </p:spPr>
        <p:txBody>
          <a:bodyPr wrap="square">
            <a:spAutoFit/>
          </a:bodyPr>
          <a:lstStyle/>
          <a:p>
            <a:pPr algn="ctr" defTabSz="914400">
              <a:defRPr/>
            </a:pPr>
            <a:r>
              <a:rPr lang="en-US" sz="3200" dirty="0" smtClean="0">
                <a:solidFill>
                  <a:srgbClr val="FFFFFF"/>
                </a:solidFill>
                <a:latin typeface="Calibri"/>
              </a:rPr>
              <a:t>ADICIÓN DE IMÁGENES/VIDEO</a:t>
            </a:r>
            <a:endParaRPr lang="en-US" sz="3200" b="1" dirty="0">
              <a:solidFill>
                <a:srgbClr val="FFFFFF"/>
              </a:solidFill>
              <a:latin typeface="Calibri"/>
            </a:endParaRPr>
          </a:p>
        </p:txBody>
      </p:sp>
    </p:spTree>
    <p:extLst>
      <p:ext uri="{BB962C8B-B14F-4D97-AF65-F5344CB8AC3E}">
        <p14:creationId xmlns:p14="http://schemas.microsoft.com/office/powerpoint/2010/main" val="388666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364 -0.00216 L -0.56232 0.07526 " pathEditMode="relative" rAng="0" ptsTypes="AA">
                                      <p:cBhvr>
                                        <p:cTn id="10" dur="2000" fill="hold"/>
                                        <p:tgtEl>
                                          <p:spTgt spid="9"/>
                                        </p:tgtEl>
                                        <p:attrNameLst>
                                          <p:attrName>ppt_x</p:attrName>
                                          <p:attrName>ppt_y</p:attrName>
                                        </p:attrNameLst>
                                      </p:cBhvr>
                                      <p:rCtr x="-27934" y="3856"/>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22222E-6 1.44972E-6 L 0.00347 0.51604 " pathEditMode="relative" rAng="0" ptsTypes="AA">
                                      <p:cBhvr>
                                        <p:cTn id="19" dur="2000" fill="hold"/>
                                        <p:tgtEl>
                                          <p:spTgt spid="7"/>
                                        </p:tgtEl>
                                        <p:attrNameLst>
                                          <p:attrName>ppt_x</p:attrName>
                                          <p:attrName>ppt_y</p:attrName>
                                        </p:attrNameLst>
                                      </p:cBhvr>
                                      <p:rCtr x="174" y="25787"/>
                                    </p:animMotion>
                                  </p:childTnLst>
                                </p:cTn>
                              </p:par>
                            </p:childTnLst>
                          </p:cTn>
                        </p:par>
                        <p:par>
                          <p:cTn id="20" fill="hold">
                            <p:stCondLst>
                              <p:cond delay="4000"/>
                            </p:stCondLst>
                            <p:childTnLst>
                              <p:par>
                                <p:cTn id="21" presetID="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5000" b="-10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sz="quarter" idx="4294967295"/>
          </p:nvPr>
        </p:nvSpPr>
        <p:spPr>
          <a:xfrm>
            <a:off x="228600" y="742950"/>
            <a:ext cx="8915400" cy="1219200"/>
          </a:xfrm>
          <a:prstGeom prst="rect">
            <a:avLst/>
          </a:prstGeom>
        </p:spPr>
        <p:txBody>
          <a:bodyPr>
            <a:noAutofit/>
          </a:bodyPr>
          <a:lstStyle/>
          <a:p>
            <a:pPr marL="457200" indent="-457200">
              <a:spcAft>
                <a:spcPts val="1200"/>
              </a:spcAft>
              <a:buFont typeface="Arial"/>
              <a:buChar char="•"/>
            </a:pPr>
            <a:r>
              <a:rPr lang="en-US" sz="1600" dirty="0" err="1">
                <a:solidFill>
                  <a:srgbClr val="000000"/>
                </a:solidFill>
              </a:rPr>
              <a:t>Contamos</a:t>
            </a:r>
            <a:r>
              <a:rPr lang="en-US" sz="1600" dirty="0">
                <a:solidFill>
                  <a:srgbClr val="000000"/>
                </a:solidFill>
              </a:rPr>
              <a:t> </a:t>
            </a:r>
            <a:r>
              <a:rPr lang="en-US" sz="1600" dirty="0" err="1">
                <a:solidFill>
                  <a:srgbClr val="000000"/>
                </a:solidFill>
              </a:rPr>
              <a:t>también</a:t>
            </a:r>
            <a:r>
              <a:rPr lang="en-US" sz="1600" dirty="0">
                <a:solidFill>
                  <a:srgbClr val="000000"/>
                </a:solidFill>
              </a:rPr>
              <a:t> con un </a:t>
            </a:r>
            <a:r>
              <a:rPr lang="en-US" sz="1600" dirty="0" err="1">
                <a:solidFill>
                  <a:srgbClr val="000000"/>
                </a:solidFill>
              </a:rPr>
              <a:t>departamento</a:t>
            </a:r>
            <a:r>
              <a:rPr lang="en-US" sz="1600" dirty="0">
                <a:solidFill>
                  <a:srgbClr val="000000"/>
                </a:solidFill>
              </a:rPr>
              <a:t> </a:t>
            </a:r>
            <a:r>
              <a:rPr lang="en-US" sz="1600" dirty="0" err="1">
                <a:solidFill>
                  <a:srgbClr val="000000"/>
                </a:solidFill>
              </a:rPr>
              <a:t>completo</a:t>
            </a:r>
            <a:r>
              <a:rPr lang="en-US" sz="1600" dirty="0">
                <a:solidFill>
                  <a:srgbClr val="000000"/>
                </a:solidFill>
              </a:rPr>
              <a:t> de </a:t>
            </a:r>
            <a:r>
              <a:rPr lang="en-US" sz="1600" dirty="0" err="1">
                <a:solidFill>
                  <a:srgbClr val="000000"/>
                </a:solidFill>
              </a:rPr>
              <a:t>diseño</a:t>
            </a:r>
            <a:r>
              <a:rPr lang="en-US" sz="1600" dirty="0">
                <a:solidFill>
                  <a:srgbClr val="000000"/>
                </a:solidFill>
              </a:rPr>
              <a:t> </a:t>
            </a:r>
            <a:r>
              <a:rPr lang="en-US" sz="1600" dirty="0" err="1">
                <a:solidFill>
                  <a:srgbClr val="000000"/>
                </a:solidFill>
              </a:rPr>
              <a:t>gráfico</a:t>
            </a:r>
            <a:r>
              <a:rPr lang="en-US" sz="1600" dirty="0">
                <a:solidFill>
                  <a:srgbClr val="000000"/>
                </a:solidFill>
              </a:rPr>
              <a:t> </a:t>
            </a:r>
            <a:r>
              <a:rPr lang="en-US" sz="1600" dirty="0" err="1">
                <a:solidFill>
                  <a:srgbClr val="000000"/>
                </a:solidFill>
              </a:rPr>
              <a:t>para</a:t>
            </a:r>
            <a:r>
              <a:rPr lang="en-US" sz="1600" dirty="0">
                <a:solidFill>
                  <a:srgbClr val="000000"/>
                </a:solidFill>
              </a:rPr>
              <a:t> </a:t>
            </a:r>
            <a:r>
              <a:rPr lang="en-US" sz="1600" dirty="0" err="1">
                <a:solidFill>
                  <a:srgbClr val="000000"/>
                </a:solidFill>
              </a:rPr>
              <a:t>crear</a:t>
            </a:r>
            <a:r>
              <a:rPr lang="en-US" sz="1600" dirty="0">
                <a:solidFill>
                  <a:srgbClr val="000000"/>
                </a:solidFill>
              </a:rPr>
              <a:t> </a:t>
            </a:r>
            <a:r>
              <a:rPr lang="en-US" sz="1600" dirty="0" err="1">
                <a:solidFill>
                  <a:srgbClr val="000000"/>
                </a:solidFill>
              </a:rPr>
              <a:t>diseños</a:t>
            </a:r>
            <a:r>
              <a:rPr lang="en-US" sz="1600" dirty="0">
                <a:solidFill>
                  <a:srgbClr val="000000"/>
                </a:solidFill>
              </a:rPr>
              <a:t> </a:t>
            </a:r>
            <a:r>
              <a:rPr lang="en-US" sz="1600" dirty="0" err="1">
                <a:solidFill>
                  <a:srgbClr val="000000"/>
                </a:solidFill>
              </a:rPr>
              <a:t>personalizados</a:t>
            </a:r>
            <a:r>
              <a:rPr lang="en-US" sz="1600" dirty="0">
                <a:solidFill>
                  <a:srgbClr val="000000"/>
                </a:solidFill>
              </a:rPr>
              <a:t> </a:t>
            </a:r>
            <a:r>
              <a:rPr lang="en-US" sz="1600" dirty="0" err="1">
                <a:solidFill>
                  <a:srgbClr val="000000"/>
                </a:solidFill>
              </a:rPr>
              <a:t>para</a:t>
            </a:r>
            <a:r>
              <a:rPr lang="en-US" sz="1600" dirty="0">
                <a:solidFill>
                  <a:srgbClr val="000000"/>
                </a:solidFill>
              </a:rPr>
              <a:t> </a:t>
            </a:r>
            <a:r>
              <a:rPr lang="en-US" sz="1600" dirty="0" err="1">
                <a:solidFill>
                  <a:srgbClr val="000000"/>
                </a:solidFill>
              </a:rPr>
              <a:t>su</a:t>
            </a:r>
            <a:r>
              <a:rPr lang="en-US" sz="1600" dirty="0">
                <a:solidFill>
                  <a:srgbClr val="000000"/>
                </a:solidFill>
              </a:rPr>
              <a:t> </a:t>
            </a:r>
            <a:r>
              <a:rPr lang="en-US" sz="1600" dirty="0" err="1" smtClean="0">
                <a:solidFill>
                  <a:srgbClr val="000000"/>
                </a:solidFill>
              </a:rPr>
              <a:t>cliente</a:t>
            </a:r>
            <a:endParaRPr lang="en-US" sz="1600" dirty="0" smtClean="0">
              <a:solidFill>
                <a:srgbClr val="000000"/>
              </a:solidFill>
            </a:endParaRPr>
          </a:p>
          <a:p>
            <a:pPr marL="457200" indent="-457200">
              <a:spcAft>
                <a:spcPts val="1200"/>
              </a:spcAft>
              <a:buFont typeface="Arial"/>
              <a:buChar char="•"/>
            </a:pPr>
            <a:r>
              <a:rPr lang="en-US" sz="1600" dirty="0" smtClean="0">
                <a:solidFill>
                  <a:srgbClr val="000000"/>
                </a:solidFill>
                <a:hlinkClick r:id="rId4"/>
              </a:rPr>
              <a:t>www.masamples.com</a:t>
            </a:r>
            <a:r>
              <a:rPr lang="en-US" sz="1600" dirty="0" smtClean="0">
                <a:solidFill>
                  <a:srgbClr val="000000"/>
                </a:solidFill>
              </a:rPr>
              <a:t> </a:t>
            </a:r>
            <a:endParaRPr lang="en-US" sz="1600" dirty="0">
              <a:solidFill>
                <a:srgbClr val="000000"/>
              </a:solidFill>
            </a:endParaRPr>
          </a:p>
        </p:txBody>
      </p:sp>
      <p:sp>
        <p:nvSpPr>
          <p:cNvPr id="5" name="Title 1"/>
          <p:cNvSpPr txBox="1">
            <a:spLocks/>
          </p:cNvSpPr>
          <p:nvPr/>
        </p:nvSpPr>
        <p:spPr>
          <a:xfrm>
            <a:off x="228600" y="133350"/>
            <a:ext cx="54102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cap="all" dirty="0" err="1" smtClean="0">
                <a:solidFill>
                  <a:srgbClr val="0070C0"/>
                </a:solidFill>
                <a:latin typeface="Calibri"/>
              </a:rPr>
              <a:t>DiseÑo</a:t>
            </a:r>
            <a:r>
              <a:rPr lang="en-US" sz="3200" b="1" cap="all" dirty="0" smtClean="0">
                <a:solidFill>
                  <a:srgbClr val="0070C0"/>
                </a:solidFill>
                <a:latin typeface="Calibri"/>
              </a:rPr>
              <a:t> web </a:t>
            </a:r>
            <a:r>
              <a:rPr lang="en-US" sz="3200" b="1" cap="all" dirty="0" err="1" smtClean="0">
                <a:solidFill>
                  <a:srgbClr val="0070C0"/>
                </a:solidFill>
                <a:latin typeface="Calibri"/>
              </a:rPr>
              <a:t>atento</a:t>
            </a:r>
            <a:endParaRPr lang="en-US" sz="3200" b="1" cap="all" dirty="0">
              <a:solidFill>
                <a:srgbClr val="0070C0"/>
              </a:solidFill>
              <a:latin typeface="Calibri"/>
            </a:endParaRPr>
          </a:p>
        </p:txBody>
      </p:sp>
    </p:spTree>
    <p:extLst>
      <p:ext uri="{BB962C8B-B14F-4D97-AF65-F5344CB8AC3E}">
        <p14:creationId xmlns:p14="http://schemas.microsoft.com/office/powerpoint/2010/main" val="16432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86200" y="-14475"/>
            <a:ext cx="5257800" cy="5177027"/>
          </a:xfrm>
          <a:prstGeom prst="rect">
            <a:avLst/>
          </a:prstGeom>
        </p:spPr>
      </p:pic>
      <p:pic>
        <p:nvPicPr>
          <p:cNvPr id="10" name="Picture 9"/>
          <p:cNvPicPr>
            <a:picLocks noChangeAspect="1"/>
          </p:cNvPicPr>
          <p:nvPr/>
        </p:nvPicPr>
        <p:blipFill>
          <a:blip r:embed="rId5"/>
          <a:stretch>
            <a:fillRect/>
          </a:stretch>
        </p:blipFill>
        <p:spPr>
          <a:xfrm>
            <a:off x="2819400" y="-22790"/>
            <a:ext cx="6324600" cy="5185341"/>
          </a:xfrm>
          <a:prstGeom prst="rect">
            <a:avLst/>
          </a:prstGeom>
        </p:spPr>
      </p:pic>
      <p:pic>
        <p:nvPicPr>
          <p:cNvPr id="11" name="Picture 10"/>
          <p:cNvPicPr>
            <a:picLocks noChangeAspect="1"/>
          </p:cNvPicPr>
          <p:nvPr/>
        </p:nvPicPr>
        <p:blipFill>
          <a:blip r:embed="rId6"/>
          <a:stretch>
            <a:fillRect/>
          </a:stretch>
        </p:blipFill>
        <p:spPr>
          <a:xfrm>
            <a:off x="3390717" y="-14477"/>
            <a:ext cx="5753283" cy="5157978"/>
          </a:xfrm>
          <a:prstGeom prst="rect">
            <a:avLst/>
          </a:prstGeom>
        </p:spPr>
      </p:pic>
      <p:pic>
        <p:nvPicPr>
          <p:cNvPr id="12" name="Picture 11"/>
          <p:cNvPicPr>
            <a:picLocks noChangeAspect="1"/>
          </p:cNvPicPr>
          <p:nvPr/>
        </p:nvPicPr>
        <p:blipFill>
          <a:blip r:embed="rId7"/>
          <a:stretch>
            <a:fillRect/>
          </a:stretch>
        </p:blipFill>
        <p:spPr>
          <a:xfrm>
            <a:off x="3214165" y="-21805"/>
            <a:ext cx="5929841" cy="5143960"/>
          </a:xfrm>
          <a:prstGeom prst="rect">
            <a:avLst/>
          </a:prstGeom>
        </p:spPr>
      </p:pic>
      <p:pic>
        <p:nvPicPr>
          <p:cNvPr id="13" name="Picture 12"/>
          <p:cNvPicPr>
            <a:picLocks noChangeAspect="1"/>
          </p:cNvPicPr>
          <p:nvPr/>
        </p:nvPicPr>
        <p:blipFill>
          <a:blip r:embed="rId8"/>
          <a:stretch>
            <a:fillRect/>
          </a:stretch>
        </p:blipFill>
        <p:spPr>
          <a:xfrm>
            <a:off x="1699535" y="-22789"/>
            <a:ext cx="7444473" cy="5183875"/>
          </a:xfrm>
          <a:prstGeom prst="rect">
            <a:avLst/>
          </a:prstGeom>
        </p:spPr>
      </p:pic>
      <p:pic>
        <p:nvPicPr>
          <p:cNvPr id="14" name="Picture 13"/>
          <p:cNvPicPr>
            <a:picLocks noChangeAspect="1"/>
          </p:cNvPicPr>
          <p:nvPr/>
        </p:nvPicPr>
        <p:blipFill>
          <a:blip r:embed="rId9"/>
          <a:stretch>
            <a:fillRect/>
          </a:stretch>
        </p:blipFill>
        <p:spPr>
          <a:xfrm>
            <a:off x="4606282" y="-10023"/>
            <a:ext cx="4526003" cy="5172575"/>
          </a:xfrm>
          <a:prstGeom prst="rect">
            <a:avLst/>
          </a:prstGeom>
        </p:spPr>
      </p:pic>
      <p:pic>
        <p:nvPicPr>
          <p:cNvPr id="15" name="Picture 14"/>
          <p:cNvPicPr>
            <a:picLocks noChangeAspect="1"/>
          </p:cNvPicPr>
          <p:nvPr/>
        </p:nvPicPr>
        <p:blipFill>
          <a:blip r:embed="rId10"/>
          <a:stretch>
            <a:fillRect/>
          </a:stretch>
        </p:blipFill>
        <p:spPr>
          <a:xfrm>
            <a:off x="3981450" y="-19050"/>
            <a:ext cx="5162550" cy="5162550"/>
          </a:xfrm>
          <a:prstGeom prst="rect">
            <a:avLst/>
          </a:prstGeom>
        </p:spPr>
      </p:pic>
      <p:sp>
        <p:nvSpPr>
          <p:cNvPr id="16" name="Rectangle 15"/>
          <p:cNvSpPr/>
          <p:nvPr/>
        </p:nvSpPr>
        <p:spPr>
          <a:xfrm>
            <a:off x="-1" y="-19050"/>
            <a:ext cx="1699527" cy="51625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7" name="Title 2"/>
          <p:cNvSpPr txBox="1">
            <a:spLocks/>
          </p:cNvSpPr>
          <p:nvPr/>
        </p:nvSpPr>
        <p:spPr>
          <a:xfrm>
            <a:off x="152407" y="0"/>
            <a:ext cx="1295401" cy="5143500"/>
          </a:xfrm>
          <a:prstGeom prst="rect">
            <a:avLst/>
          </a:prstGeom>
        </p:spPr>
        <p:txBody>
          <a:bodyPr vert="vert270"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cap="all" dirty="0" err="1" smtClean="0">
                <a:solidFill>
                  <a:srgbClr val="FFFFFF"/>
                </a:solidFill>
                <a:latin typeface="Calibri"/>
              </a:rPr>
              <a:t>DiseÑo</a:t>
            </a:r>
            <a:r>
              <a:rPr lang="en-US" sz="4000" b="1" cap="all" dirty="0" smtClean="0">
                <a:solidFill>
                  <a:srgbClr val="FFFFFF"/>
                </a:solidFill>
                <a:latin typeface="Calibri"/>
              </a:rPr>
              <a:t> </a:t>
            </a:r>
            <a:r>
              <a:rPr lang="en-US" sz="4000" b="1" cap="all" dirty="0">
                <a:solidFill>
                  <a:srgbClr val="FFFFFF"/>
                </a:solidFill>
                <a:latin typeface="Calibri"/>
              </a:rPr>
              <a:t>web </a:t>
            </a:r>
            <a:r>
              <a:rPr lang="en-US" sz="4000" b="1" cap="all" dirty="0" err="1">
                <a:solidFill>
                  <a:srgbClr val="FFFFFF"/>
                </a:solidFill>
                <a:latin typeface="Calibri"/>
              </a:rPr>
              <a:t>atento</a:t>
            </a:r>
            <a:endParaRPr lang="en-US" sz="4000" b="1" cap="all" dirty="0">
              <a:solidFill>
                <a:srgbClr val="FFFFFF"/>
              </a:solidFill>
              <a:latin typeface="Calibri"/>
            </a:endParaRPr>
          </a:p>
        </p:txBody>
      </p:sp>
    </p:spTree>
    <p:extLst>
      <p:ext uri="{BB962C8B-B14F-4D97-AF65-F5344CB8AC3E}">
        <p14:creationId xmlns:p14="http://schemas.microsoft.com/office/powerpoint/2010/main" val="10126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2" fill="hold" nodeType="clickEffect">
                                  <p:stCondLst>
                                    <p:cond delay="0"/>
                                  </p:stCondLst>
                                  <p:childTnLst>
                                    <p:anim calcmode="lin" valueType="num">
                                      <p:cBhvr additive="base">
                                        <p:cTn id="13" dur="500"/>
                                        <p:tgtEl>
                                          <p:spTgt spid="9"/>
                                        </p:tgtEl>
                                        <p:attrNameLst>
                                          <p:attrName>ppt_x</p:attrName>
                                        </p:attrNameLst>
                                      </p:cBhvr>
                                      <p:tavLst>
                                        <p:tav tm="0">
                                          <p:val>
                                            <p:strVal val="ppt_x"/>
                                          </p:val>
                                        </p:tav>
                                        <p:tav tm="100000">
                                          <p:val>
                                            <p:strVal val="1+ppt_w/2"/>
                                          </p:val>
                                        </p:tav>
                                      </p:tavLst>
                                    </p:anim>
                                    <p:anim calcmode="lin" valueType="num">
                                      <p:cBhvr additive="base">
                                        <p:cTn id="14" dur="500"/>
                                        <p:tgtEl>
                                          <p:spTgt spid="9"/>
                                        </p:tgtEl>
                                        <p:attrNameLst>
                                          <p:attrName>ppt_y</p:attrName>
                                        </p:attrNameLst>
                                      </p:cBhvr>
                                      <p:tavLst>
                                        <p:tav tm="0">
                                          <p:val>
                                            <p:strVal val="ppt_y"/>
                                          </p:val>
                                        </p:tav>
                                        <p:tav tm="100000">
                                          <p:val>
                                            <p:strVal val="ppt_y"/>
                                          </p:val>
                                        </p:tav>
                                      </p:tavLst>
                                    </p:anim>
                                    <p:set>
                                      <p:cBhvr>
                                        <p:cTn id="15" dur="1" fill="hold">
                                          <p:stCondLst>
                                            <p:cond delay="499"/>
                                          </p:stCondLst>
                                        </p:cTn>
                                        <p:tgtEl>
                                          <p:spTgt spid="9"/>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1+ppt_w/2"/>
                                          </p:val>
                                        </p:tav>
                                      </p:tavLst>
                                    </p:anim>
                                    <p:anim calcmode="lin" valueType="num">
                                      <p:cBhvr additive="base">
                                        <p:cTn id="25" dur="500"/>
                                        <p:tgtEl>
                                          <p:spTgt spid="10"/>
                                        </p:tgtEl>
                                        <p:attrNameLst>
                                          <p:attrName>ppt_y</p:attrName>
                                        </p:attrNameLst>
                                      </p:cBhvr>
                                      <p:tavLst>
                                        <p:tav tm="0">
                                          <p:val>
                                            <p:strVal val="ppt_y"/>
                                          </p:val>
                                        </p:tav>
                                        <p:tav tm="100000">
                                          <p:val>
                                            <p:strVal val="ppt_y"/>
                                          </p:val>
                                        </p:tav>
                                      </p:tavLst>
                                    </p:anim>
                                    <p:set>
                                      <p:cBhvr>
                                        <p:cTn id="26" dur="1" fill="hold">
                                          <p:stCondLst>
                                            <p:cond delay="499"/>
                                          </p:stCondLst>
                                        </p:cTn>
                                        <p:tgtEl>
                                          <p:spTgt spid="10"/>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2" fill="hold" nodeType="clickEffect">
                                  <p:stCondLst>
                                    <p:cond delay="0"/>
                                  </p:stCondLst>
                                  <p:childTnLst>
                                    <p:anim calcmode="lin" valueType="num">
                                      <p:cBhvr additive="base">
                                        <p:cTn id="35" dur="500"/>
                                        <p:tgtEl>
                                          <p:spTgt spid="11"/>
                                        </p:tgtEl>
                                        <p:attrNameLst>
                                          <p:attrName>ppt_x</p:attrName>
                                        </p:attrNameLst>
                                      </p:cBhvr>
                                      <p:tavLst>
                                        <p:tav tm="0">
                                          <p:val>
                                            <p:strVal val="ppt_x"/>
                                          </p:val>
                                        </p:tav>
                                        <p:tav tm="100000">
                                          <p:val>
                                            <p:strVal val="1+ppt_w/2"/>
                                          </p:val>
                                        </p:tav>
                                      </p:tavLst>
                                    </p:anim>
                                    <p:anim calcmode="lin" valueType="num">
                                      <p:cBhvr additive="base">
                                        <p:cTn id="36" dur="500"/>
                                        <p:tgtEl>
                                          <p:spTgt spid="11"/>
                                        </p:tgtEl>
                                        <p:attrNameLst>
                                          <p:attrName>ppt_y</p:attrName>
                                        </p:attrNameLst>
                                      </p:cBhvr>
                                      <p:tavLst>
                                        <p:tav tm="0">
                                          <p:val>
                                            <p:strVal val="ppt_y"/>
                                          </p:val>
                                        </p:tav>
                                        <p:tav tm="100000">
                                          <p:val>
                                            <p:strVal val="ppt_y"/>
                                          </p:val>
                                        </p:tav>
                                      </p:tavLst>
                                    </p:anim>
                                    <p:set>
                                      <p:cBhvr>
                                        <p:cTn id="37" dur="1" fill="hold">
                                          <p:stCondLst>
                                            <p:cond delay="499"/>
                                          </p:stCondLst>
                                        </p:cTn>
                                        <p:tgtEl>
                                          <p:spTgt spid="11"/>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nodeType="clickEffect">
                                  <p:stCondLst>
                                    <p:cond delay="0"/>
                                  </p:stCondLst>
                                  <p:childTnLst>
                                    <p:anim calcmode="lin" valueType="num">
                                      <p:cBhvr additive="base">
                                        <p:cTn id="46" dur="500"/>
                                        <p:tgtEl>
                                          <p:spTgt spid="12"/>
                                        </p:tgtEl>
                                        <p:attrNameLst>
                                          <p:attrName>ppt_x</p:attrName>
                                        </p:attrNameLst>
                                      </p:cBhvr>
                                      <p:tavLst>
                                        <p:tav tm="0">
                                          <p:val>
                                            <p:strVal val="ppt_x"/>
                                          </p:val>
                                        </p:tav>
                                        <p:tav tm="100000">
                                          <p:val>
                                            <p:strVal val="1+ppt_w/2"/>
                                          </p:val>
                                        </p:tav>
                                      </p:tavLst>
                                    </p:anim>
                                    <p:anim calcmode="lin" valueType="num">
                                      <p:cBhvr additive="base">
                                        <p:cTn id="47" dur="500"/>
                                        <p:tgtEl>
                                          <p:spTgt spid="12"/>
                                        </p:tgtEl>
                                        <p:attrNameLst>
                                          <p:attrName>ppt_y</p:attrName>
                                        </p:attrNameLst>
                                      </p:cBhvr>
                                      <p:tavLst>
                                        <p:tav tm="0">
                                          <p:val>
                                            <p:strVal val="ppt_y"/>
                                          </p:val>
                                        </p:tav>
                                        <p:tav tm="100000">
                                          <p:val>
                                            <p:strVal val="ppt_y"/>
                                          </p:val>
                                        </p:tav>
                                      </p:tavLst>
                                    </p:anim>
                                    <p:set>
                                      <p:cBhvr>
                                        <p:cTn id="48" dur="1" fill="hold">
                                          <p:stCondLst>
                                            <p:cond delay="499"/>
                                          </p:stCondLst>
                                        </p:cTn>
                                        <p:tgtEl>
                                          <p:spTgt spid="12"/>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xit" presetSubtype="2" fill="hold" nodeType="clickEffect">
                                  <p:stCondLst>
                                    <p:cond delay="0"/>
                                  </p:stCondLst>
                                  <p:childTnLst>
                                    <p:anim calcmode="lin" valueType="num">
                                      <p:cBhvr additive="base">
                                        <p:cTn id="57" dur="500"/>
                                        <p:tgtEl>
                                          <p:spTgt spid="13"/>
                                        </p:tgtEl>
                                        <p:attrNameLst>
                                          <p:attrName>ppt_x</p:attrName>
                                        </p:attrNameLst>
                                      </p:cBhvr>
                                      <p:tavLst>
                                        <p:tav tm="0">
                                          <p:val>
                                            <p:strVal val="ppt_x"/>
                                          </p:val>
                                        </p:tav>
                                        <p:tav tm="100000">
                                          <p:val>
                                            <p:strVal val="1+ppt_w/2"/>
                                          </p:val>
                                        </p:tav>
                                      </p:tavLst>
                                    </p:anim>
                                    <p:anim calcmode="lin" valueType="num">
                                      <p:cBhvr additive="base">
                                        <p:cTn id="58" dur="500"/>
                                        <p:tgtEl>
                                          <p:spTgt spid="13"/>
                                        </p:tgtEl>
                                        <p:attrNameLst>
                                          <p:attrName>ppt_y</p:attrName>
                                        </p:attrNameLst>
                                      </p:cBhvr>
                                      <p:tavLst>
                                        <p:tav tm="0">
                                          <p:val>
                                            <p:strVal val="ppt_y"/>
                                          </p:val>
                                        </p:tav>
                                        <p:tav tm="100000">
                                          <p:val>
                                            <p:strVal val="ppt_y"/>
                                          </p:val>
                                        </p:tav>
                                      </p:tavLst>
                                    </p:anim>
                                    <p:set>
                                      <p:cBhvr>
                                        <p:cTn id="59" dur="1" fill="hold">
                                          <p:stCondLst>
                                            <p:cond delay="499"/>
                                          </p:stCondLst>
                                        </p:cTn>
                                        <p:tgtEl>
                                          <p:spTgt spid="13"/>
                                        </p:tgtEl>
                                        <p:attrNameLst>
                                          <p:attrName>style.visibility</p:attrName>
                                        </p:attrNameLst>
                                      </p:cBhvr>
                                      <p:to>
                                        <p:strVal val="hidden"/>
                                      </p:to>
                                    </p:set>
                                  </p:childTnLst>
                                </p:cTn>
                              </p:par>
                              <p:par>
                                <p:cTn id="60" presetID="53" presetClass="entr" presetSubtype="16"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2" fill="hold" nodeType="clickEffect">
                                  <p:stCondLst>
                                    <p:cond delay="0"/>
                                  </p:stCondLst>
                                  <p:childTnLst>
                                    <p:anim calcmode="lin" valueType="num">
                                      <p:cBhvr additive="base">
                                        <p:cTn id="68" dur="500"/>
                                        <p:tgtEl>
                                          <p:spTgt spid="14"/>
                                        </p:tgtEl>
                                        <p:attrNameLst>
                                          <p:attrName>ppt_x</p:attrName>
                                        </p:attrNameLst>
                                      </p:cBhvr>
                                      <p:tavLst>
                                        <p:tav tm="0">
                                          <p:val>
                                            <p:strVal val="ppt_x"/>
                                          </p:val>
                                        </p:tav>
                                        <p:tav tm="100000">
                                          <p:val>
                                            <p:strVal val="1+ppt_w/2"/>
                                          </p:val>
                                        </p:tav>
                                      </p:tavLst>
                                    </p:anim>
                                    <p:anim calcmode="lin" valueType="num">
                                      <p:cBhvr additive="base">
                                        <p:cTn id="69" dur="500"/>
                                        <p:tgtEl>
                                          <p:spTgt spid="14"/>
                                        </p:tgtEl>
                                        <p:attrNameLst>
                                          <p:attrName>ppt_y</p:attrName>
                                        </p:attrNameLst>
                                      </p:cBhvr>
                                      <p:tavLst>
                                        <p:tav tm="0">
                                          <p:val>
                                            <p:strVal val="ppt_y"/>
                                          </p:val>
                                        </p:tav>
                                        <p:tav tm="100000">
                                          <p:val>
                                            <p:strVal val="ppt_y"/>
                                          </p:val>
                                        </p:tav>
                                      </p:tavLst>
                                    </p:anim>
                                    <p:set>
                                      <p:cBhvr>
                                        <p:cTn id="70" dur="1" fill="hold">
                                          <p:stCondLst>
                                            <p:cond delay="499"/>
                                          </p:stCondLst>
                                        </p:cTn>
                                        <p:tgtEl>
                                          <p:spTgt spid="14"/>
                                        </p:tgtEl>
                                        <p:attrNameLst>
                                          <p:attrName>style.visibility</p:attrName>
                                        </p:attrNameLst>
                                      </p:cBhvr>
                                      <p:to>
                                        <p:strVal val="hidden"/>
                                      </p:to>
                                    </p:set>
                                  </p:childTnLst>
                                </p:cTn>
                              </p:par>
                              <p:par>
                                <p:cTn id="71" presetID="53" presetClass="entr" presetSubtype="16"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rot="20383310">
            <a:off x="2078020" y="2030876"/>
            <a:ext cx="2597603" cy="931334"/>
          </a:xfrm>
          <a:prstGeom prst="rect">
            <a:avLst/>
          </a:prstGeom>
          <a:solidFill>
            <a:srgbClr val="FFCD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rot="20467126">
            <a:off x="2243667" y="2044548"/>
            <a:ext cx="2201333" cy="769441"/>
          </a:xfrm>
          <a:prstGeom prst="rect">
            <a:avLst/>
          </a:prstGeom>
          <a:noFill/>
        </p:spPr>
        <p:txBody>
          <a:bodyPr wrap="square" rtlCol="0">
            <a:spAutoFit/>
          </a:bodyPr>
          <a:lstStyle/>
          <a:p>
            <a:pPr algn="ctr"/>
            <a:r>
              <a:rPr lang="en-US" sz="2200" b="1" dirty="0" err="1">
                <a:solidFill>
                  <a:prstClr val="black"/>
                </a:solidFill>
                <a:latin typeface="Calibri"/>
              </a:rPr>
              <a:t>Comercio</a:t>
            </a:r>
            <a:r>
              <a:rPr lang="en-US" sz="2200" b="1" dirty="0">
                <a:solidFill>
                  <a:prstClr val="black"/>
                </a:solidFill>
                <a:latin typeface="Calibri"/>
              </a:rPr>
              <a:t> </a:t>
            </a:r>
            <a:r>
              <a:rPr lang="en-US" sz="2200" b="1" dirty="0" err="1">
                <a:solidFill>
                  <a:prstClr val="black"/>
                </a:solidFill>
                <a:latin typeface="Calibri"/>
              </a:rPr>
              <a:t>electrónico</a:t>
            </a:r>
            <a:endParaRPr lang="en-US" sz="2200" b="1" dirty="0">
              <a:solidFill>
                <a:prstClr val="black"/>
              </a:solidFill>
              <a:latin typeface="Calibri"/>
            </a:endParaRPr>
          </a:p>
        </p:txBody>
      </p:sp>
    </p:spTree>
    <p:extLst>
      <p:ext uri="{BB962C8B-B14F-4D97-AF65-F5344CB8AC3E}">
        <p14:creationId xmlns:p14="http://schemas.microsoft.com/office/powerpoint/2010/main" val="408193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24" name="Rectangle 23"/>
          <p:cNvSpPr/>
          <p:nvPr/>
        </p:nvSpPr>
        <p:spPr>
          <a:xfrm>
            <a:off x="0" y="0"/>
            <a:ext cx="92202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4" name="Straight Connector 3"/>
          <p:cNvCxnSpPr/>
          <p:nvPr/>
        </p:nvCxnSpPr>
        <p:spPr>
          <a:xfrm>
            <a:off x="304800" y="2800350"/>
            <a:ext cx="85344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002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242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960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543800" y="1771650"/>
            <a:ext cx="0" cy="10287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04802" y="2198852"/>
            <a:ext cx="1295401" cy="659668"/>
          </a:xfrm>
          <a:prstGeom prst="rect">
            <a:avLst/>
          </a:prstGeom>
        </p:spPr>
        <p:txBody>
          <a:bodyPr wrap="square">
            <a:spAutoFit/>
          </a:bodyPr>
          <a:lstStyle/>
          <a:p>
            <a:pPr marL="0" lvl="1" algn="ctr" defTabSz="914400" eaLnBrk="0" hangingPunct="0">
              <a:lnSpc>
                <a:spcPct val="80000"/>
              </a:lnSpc>
              <a:spcBef>
                <a:spcPct val="20000"/>
              </a:spcBef>
            </a:pPr>
            <a:r>
              <a:rPr lang="en-US" sz="1400" dirty="0" err="1">
                <a:solidFill>
                  <a:srgbClr val="FFFFFF"/>
                </a:solidFill>
                <a:latin typeface="Calibri"/>
              </a:rPr>
              <a:t>Lista</a:t>
            </a:r>
            <a:r>
              <a:rPr lang="en-US" sz="1400" dirty="0">
                <a:solidFill>
                  <a:srgbClr val="FFFFFF"/>
                </a:solidFill>
                <a:latin typeface="Calibri"/>
              </a:rPr>
              <a:t> del comprador</a:t>
            </a:r>
          </a:p>
          <a:p>
            <a:pPr marL="0" lvl="1" algn="ctr" defTabSz="914400" eaLnBrk="0" hangingPunct="0">
              <a:lnSpc>
                <a:spcPct val="80000"/>
              </a:lnSpc>
              <a:spcBef>
                <a:spcPct val="20000"/>
              </a:spcBef>
            </a:pPr>
            <a:endParaRPr lang="en-US" sz="1400" dirty="0">
              <a:solidFill>
                <a:srgbClr val="FFFFFF"/>
              </a:solidFill>
              <a:latin typeface="Calibri"/>
            </a:endParaRPr>
          </a:p>
        </p:txBody>
      </p:sp>
      <p:sp>
        <p:nvSpPr>
          <p:cNvPr id="11" name="Rectangle 10"/>
          <p:cNvSpPr/>
          <p:nvPr/>
        </p:nvSpPr>
        <p:spPr>
          <a:xfrm>
            <a:off x="1600201" y="2180233"/>
            <a:ext cx="1524000" cy="616579"/>
          </a:xfrm>
          <a:prstGeom prst="rect">
            <a:avLst/>
          </a:prstGeom>
        </p:spPr>
        <p:txBody>
          <a:bodyPr wrap="square">
            <a:spAutoFit/>
          </a:bodyPr>
          <a:lstStyle/>
          <a:p>
            <a:pPr algn="ctr" eaLnBrk="0" hangingPunct="0">
              <a:lnSpc>
                <a:spcPct val="80000"/>
              </a:lnSpc>
              <a:spcBef>
                <a:spcPct val="20000"/>
              </a:spcBef>
            </a:pPr>
            <a:r>
              <a:rPr lang="en-US" sz="1400" dirty="0">
                <a:solidFill>
                  <a:srgbClr val="FFFFFF"/>
                </a:solidFill>
                <a:latin typeface="Calibri"/>
              </a:rPr>
              <a:t>Vista </a:t>
            </a:r>
            <a:r>
              <a:rPr lang="en-US" sz="1400" dirty="0" err="1">
                <a:solidFill>
                  <a:srgbClr val="FFFFFF"/>
                </a:solidFill>
                <a:latin typeface="Calibri"/>
              </a:rPr>
              <a:t>panorámica</a:t>
            </a:r>
            <a:r>
              <a:rPr lang="en-US" sz="1400" dirty="0">
                <a:solidFill>
                  <a:srgbClr val="FFFFFF"/>
                </a:solidFill>
                <a:latin typeface="Calibri"/>
              </a:rPr>
              <a:t> y zoom del </a:t>
            </a:r>
            <a:r>
              <a:rPr lang="en-US" sz="1400" dirty="0" err="1">
                <a:solidFill>
                  <a:srgbClr val="FFFFFF"/>
                </a:solidFill>
                <a:latin typeface="Calibri"/>
              </a:rPr>
              <a:t>producto</a:t>
            </a:r>
            <a:endParaRPr lang="en-US" sz="1400" dirty="0">
              <a:solidFill>
                <a:srgbClr val="FFFFFF"/>
              </a:solidFill>
              <a:latin typeface="Calibri"/>
            </a:endParaRPr>
          </a:p>
        </p:txBody>
      </p:sp>
      <p:sp>
        <p:nvSpPr>
          <p:cNvPr id="12" name="Rectangle 11"/>
          <p:cNvSpPr/>
          <p:nvPr/>
        </p:nvSpPr>
        <p:spPr>
          <a:xfrm>
            <a:off x="3124200" y="2198852"/>
            <a:ext cx="1447800" cy="444224"/>
          </a:xfrm>
          <a:prstGeom prst="rect">
            <a:avLst/>
          </a:prstGeom>
        </p:spPr>
        <p:txBody>
          <a:bodyPr wrap="square">
            <a:spAutoFit/>
          </a:bodyPr>
          <a:lstStyle/>
          <a:p>
            <a:pPr algn="ctr" eaLnBrk="0" hangingPunct="0">
              <a:lnSpc>
                <a:spcPct val="80000"/>
              </a:lnSpc>
              <a:spcBef>
                <a:spcPct val="20000"/>
              </a:spcBef>
            </a:pPr>
            <a:r>
              <a:rPr lang="en-US" sz="1400" dirty="0" err="1">
                <a:solidFill>
                  <a:srgbClr val="FFFFFF"/>
                </a:solidFill>
                <a:latin typeface="Calibri"/>
              </a:rPr>
              <a:t>Comparación</a:t>
            </a:r>
            <a:r>
              <a:rPr lang="en-US" sz="1400" dirty="0">
                <a:solidFill>
                  <a:srgbClr val="FFFFFF"/>
                </a:solidFill>
                <a:latin typeface="Calibri"/>
              </a:rPr>
              <a:t> de </a:t>
            </a:r>
            <a:r>
              <a:rPr lang="en-US" sz="1400" dirty="0" err="1">
                <a:solidFill>
                  <a:srgbClr val="FFFFFF"/>
                </a:solidFill>
                <a:latin typeface="Calibri"/>
              </a:rPr>
              <a:t>productos</a:t>
            </a:r>
            <a:endParaRPr lang="en-US" sz="1400" dirty="0">
              <a:solidFill>
                <a:srgbClr val="FFFFFF"/>
              </a:solidFill>
              <a:latin typeface="Calibri"/>
            </a:endParaRPr>
          </a:p>
        </p:txBody>
      </p:sp>
      <p:sp>
        <p:nvSpPr>
          <p:cNvPr id="13" name="Rectangle 12"/>
          <p:cNvSpPr/>
          <p:nvPr/>
        </p:nvSpPr>
        <p:spPr>
          <a:xfrm>
            <a:off x="4571999" y="2011416"/>
            <a:ext cx="1524001" cy="788934"/>
          </a:xfrm>
          <a:prstGeom prst="rect">
            <a:avLst/>
          </a:prstGeom>
        </p:spPr>
        <p:txBody>
          <a:bodyPr wrap="square">
            <a:spAutoFit/>
          </a:bodyPr>
          <a:lstStyle/>
          <a:p>
            <a:pPr algn="ctr" eaLnBrk="0" hangingPunct="0">
              <a:lnSpc>
                <a:spcPct val="80000"/>
              </a:lnSpc>
              <a:spcBef>
                <a:spcPct val="20000"/>
              </a:spcBef>
            </a:pPr>
            <a:r>
              <a:rPr lang="en-US" sz="1400" dirty="0" err="1">
                <a:solidFill>
                  <a:srgbClr val="FFFFFF"/>
                </a:solidFill>
                <a:latin typeface="Calibri"/>
              </a:rPr>
              <a:t>Historial</a:t>
            </a:r>
            <a:r>
              <a:rPr lang="en-US" sz="1400" dirty="0">
                <a:solidFill>
                  <a:srgbClr val="FFFFFF"/>
                </a:solidFill>
                <a:latin typeface="Calibri"/>
              </a:rPr>
              <a:t> de </a:t>
            </a:r>
            <a:r>
              <a:rPr lang="en-US" sz="1400" dirty="0" err="1">
                <a:solidFill>
                  <a:srgbClr val="FFFFFF"/>
                </a:solidFill>
                <a:latin typeface="Calibri"/>
              </a:rPr>
              <a:t>pedidos</a:t>
            </a:r>
            <a:r>
              <a:rPr lang="en-US" sz="1400" dirty="0">
                <a:solidFill>
                  <a:srgbClr val="FFFFFF"/>
                </a:solidFill>
                <a:latin typeface="Calibri"/>
              </a:rPr>
              <a:t> con </a:t>
            </a:r>
            <a:r>
              <a:rPr lang="en-US" sz="1400" dirty="0" err="1">
                <a:solidFill>
                  <a:srgbClr val="FFFFFF"/>
                </a:solidFill>
                <a:latin typeface="Calibri"/>
              </a:rPr>
              <a:t>función</a:t>
            </a:r>
            <a:r>
              <a:rPr lang="en-US" sz="1400" dirty="0">
                <a:solidFill>
                  <a:srgbClr val="FFFFFF"/>
                </a:solidFill>
                <a:latin typeface="Calibri"/>
              </a:rPr>
              <a:t> de </a:t>
            </a:r>
            <a:r>
              <a:rPr lang="en-US" sz="1400" dirty="0" err="1">
                <a:solidFill>
                  <a:srgbClr val="FFFFFF"/>
                </a:solidFill>
                <a:latin typeface="Calibri"/>
              </a:rPr>
              <a:t>renovación</a:t>
            </a:r>
            <a:endParaRPr lang="en-US" sz="1400" dirty="0">
              <a:solidFill>
                <a:srgbClr val="FFFFFF"/>
              </a:solidFill>
              <a:latin typeface="Calibri"/>
            </a:endParaRPr>
          </a:p>
        </p:txBody>
      </p:sp>
      <p:sp>
        <p:nvSpPr>
          <p:cNvPr id="14" name="Rectangle 13"/>
          <p:cNvSpPr/>
          <p:nvPr/>
        </p:nvSpPr>
        <p:spPr>
          <a:xfrm>
            <a:off x="6096000" y="1885954"/>
            <a:ext cx="1447800" cy="1169551"/>
          </a:xfrm>
          <a:prstGeom prst="rect">
            <a:avLst/>
          </a:prstGeom>
        </p:spPr>
        <p:txBody>
          <a:bodyPr wrap="square">
            <a:spAutoFit/>
          </a:bodyPr>
          <a:lstStyle/>
          <a:p>
            <a:pPr marL="0" lvl="1" algn="ctr" defTabSz="914400"/>
            <a:r>
              <a:rPr lang="en-US" sz="1400" dirty="0" err="1">
                <a:solidFill>
                  <a:srgbClr val="FFFFFF"/>
                </a:solidFill>
                <a:latin typeface="Calibri"/>
              </a:rPr>
              <a:t>Opciones</a:t>
            </a:r>
            <a:r>
              <a:rPr lang="en-US" sz="1400" dirty="0">
                <a:solidFill>
                  <a:srgbClr val="FFFFFF"/>
                </a:solidFill>
                <a:latin typeface="Calibri"/>
              </a:rPr>
              <a:t> de </a:t>
            </a:r>
            <a:r>
              <a:rPr lang="en-US" sz="1400" dirty="0" err="1">
                <a:solidFill>
                  <a:srgbClr val="FFFFFF"/>
                </a:solidFill>
                <a:latin typeface="Calibri"/>
              </a:rPr>
              <a:t>ajuste</a:t>
            </a:r>
            <a:r>
              <a:rPr lang="en-US" sz="1400" dirty="0">
                <a:solidFill>
                  <a:srgbClr val="FFFFFF"/>
                </a:solidFill>
                <a:latin typeface="Calibri"/>
              </a:rPr>
              <a:t> de </a:t>
            </a:r>
            <a:r>
              <a:rPr lang="en-US" sz="1400" dirty="0" err="1">
                <a:solidFill>
                  <a:srgbClr val="FFFFFF"/>
                </a:solidFill>
                <a:latin typeface="Calibri"/>
              </a:rPr>
              <a:t>precio</a:t>
            </a:r>
            <a:r>
              <a:rPr lang="en-US" sz="1400" dirty="0">
                <a:solidFill>
                  <a:srgbClr val="FFFFFF"/>
                </a:solidFill>
                <a:latin typeface="Calibri"/>
              </a:rPr>
              <a:t> al </a:t>
            </a:r>
            <a:r>
              <a:rPr lang="en-US" sz="1400" dirty="0" err="1">
                <a:solidFill>
                  <a:srgbClr val="FFFFFF"/>
                </a:solidFill>
                <a:latin typeface="Calibri"/>
              </a:rPr>
              <a:t>reconfigurar</a:t>
            </a:r>
            <a:r>
              <a:rPr lang="en-US" sz="1400" dirty="0">
                <a:solidFill>
                  <a:srgbClr val="FFFFFF"/>
                </a:solidFill>
                <a:latin typeface="Calibri"/>
              </a:rPr>
              <a:t> el </a:t>
            </a:r>
            <a:r>
              <a:rPr lang="en-US" sz="1400" dirty="0" err="1">
                <a:solidFill>
                  <a:srgbClr val="FFFFFF"/>
                </a:solidFill>
                <a:latin typeface="Calibri"/>
              </a:rPr>
              <a:t>producto</a:t>
            </a:r>
            <a:endParaRPr lang="en-US" sz="1400" dirty="0">
              <a:solidFill>
                <a:srgbClr val="FFFFFF"/>
              </a:solidFill>
              <a:latin typeface="Calibri"/>
            </a:endParaRPr>
          </a:p>
          <a:p>
            <a:pPr algn="ctr" defTabSz="914400"/>
            <a:endParaRPr lang="en-US" sz="1400" dirty="0">
              <a:solidFill>
                <a:srgbClr val="FFFFFF"/>
              </a:solidFill>
              <a:latin typeface="Calibri"/>
            </a:endParaRPr>
          </a:p>
        </p:txBody>
      </p:sp>
      <p:sp>
        <p:nvSpPr>
          <p:cNvPr id="15" name="Rectangle 14"/>
          <p:cNvSpPr/>
          <p:nvPr/>
        </p:nvSpPr>
        <p:spPr>
          <a:xfrm>
            <a:off x="7560279" y="2030025"/>
            <a:ext cx="1295400" cy="616579"/>
          </a:xfrm>
          <a:prstGeom prst="rect">
            <a:avLst/>
          </a:prstGeom>
        </p:spPr>
        <p:txBody>
          <a:bodyPr wrap="square">
            <a:spAutoFit/>
          </a:bodyPr>
          <a:lstStyle/>
          <a:p>
            <a:pPr algn="ctr" eaLnBrk="0" hangingPunct="0">
              <a:lnSpc>
                <a:spcPct val="80000"/>
              </a:lnSpc>
              <a:spcBef>
                <a:spcPct val="20000"/>
              </a:spcBef>
            </a:pPr>
            <a:r>
              <a:rPr lang="en-US" sz="1400" dirty="0" err="1">
                <a:solidFill>
                  <a:srgbClr val="FFFFFF"/>
                </a:solidFill>
                <a:latin typeface="Calibri"/>
              </a:rPr>
              <a:t>Múltiples</a:t>
            </a:r>
            <a:r>
              <a:rPr lang="en-US" sz="1400" dirty="0">
                <a:solidFill>
                  <a:srgbClr val="FFFFFF"/>
                </a:solidFill>
                <a:latin typeface="Calibri"/>
              </a:rPr>
              <a:t> </a:t>
            </a:r>
            <a:r>
              <a:rPr lang="en-US" sz="1400" dirty="0" err="1">
                <a:solidFill>
                  <a:srgbClr val="FFFFFF"/>
                </a:solidFill>
                <a:latin typeface="Calibri"/>
              </a:rPr>
              <a:t>opciones</a:t>
            </a:r>
            <a:r>
              <a:rPr lang="en-US" sz="1400" dirty="0">
                <a:solidFill>
                  <a:srgbClr val="FFFFFF"/>
                </a:solidFill>
                <a:latin typeface="Calibri"/>
              </a:rPr>
              <a:t> de </a:t>
            </a:r>
            <a:r>
              <a:rPr lang="en-US" sz="1400" dirty="0" err="1">
                <a:solidFill>
                  <a:srgbClr val="FFFFFF"/>
                </a:solidFill>
                <a:latin typeface="Calibri"/>
              </a:rPr>
              <a:t>facturación</a:t>
            </a:r>
            <a:endParaRPr lang="en-US" sz="1400" dirty="0">
              <a:solidFill>
                <a:srgbClr val="FFFFFF"/>
              </a:solidFill>
              <a:latin typeface="Calibri"/>
            </a:endParaRPr>
          </a:p>
        </p:txBody>
      </p:sp>
      <p:sp>
        <p:nvSpPr>
          <p:cNvPr id="16" name="Rectangle 15"/>
          <p:cNvSpPr/>
          <p:nvPr/>
        </p:nvSpPr>
        <p:spPr>
          <a:xfrm>
            <a:off x="381007" y="3174552"/>
            <a:ext cx="1219201" cy="788934"/>
          </a:xfrm>
          <a:prstGeom prst="rect">
            <a:avLst/>
          </a:prstGeom>
        </p:spPr>
        <p:txBody>
          <a:bodyPr wrap="square">
            <a:spAutoFit/>
          </a:bodyPr>
          <a:lstStyle/>
          <a:p>
            <a:pPr algn="ctr" eaLnBrk="0" hangingPunct="0">
              <a:lnSpc>
                <a:spcPct val="80000"/>
              </a:lnSpc>
              <a:spcBef>
                <a:spcPct val="20000"/>
              </a:spcBef>
            </a:pPr>
            <a:r>
              <a:rPr lang="en-US" sz="1400" dirty="0" err="1">
                <a:solidFill>
                  <a:srgbClr val="FFFFFF"/>
                </a:solidFill>
                <a:latin typeface="Calibri"/>
              </a:rPr>
              <a:t>Críticas</a:t>
            </a:r>
            <a:r>
              <a:rPr lang="en-US" sz="1400" dirty="0">
                <a:solidFill>
                  <a:srgbClr val="FFFFFF"/>
                </a:solidFill>
                <a:latin typeface="Calibri"/>
              </a:rPr>
              <a:t> de </a:t>
            </a:r>
            <a:r>
              <a:rPr lang="en-US" sz="1400" dirty="0" err="1">
                <a:solidFill>
                  <a:srgbClr val="FFFFFF"/>
                </a:solidFill>
                <a:latin typeface="Calibri"/>
              </a:rPr>
              <a:t>productos</a:t>
            </a:r>
            <a:r>
              <a:rPr lang="en-US" sz="1400" dirty="0">
                <a:solidFill>
                  <a:srgbClr val="FFFFFF"/>
                </a:solidFill>
                <a:latin typeface="Calibri"/>
              </a:rPr>
              <a:t>, </a:t>
            </a:r>
            <a:r>
              <a:rPr lang="en-US" sz="1400" dirty="0" err="1">
                <a:solidFill>
                  <a:srgbClr val="FFFFFF"/>
                </a:solidFill>
                <a:latin typeface="Calibri"/>
              </a:rPr>
              <a:t>hechas</a:t>
            </a:r>
            <a:r>
              <a:rPr lang="en-US" sz="1400" dirty="0">
                <a:solidFill>
                  <a:srgbClr val="FFFFFF"/>
                </a:solidFill>
                <a:latin typeface="Calibri"/>
              </a:rPr>
              <a:t> </a:t>
            </a:r>
            <a:r>
              <a:rPr lang="en-US" sz="1400" dirty="0" err="1">
                <a:solidFill>
                  <a:srgbClr val="FFFFFF"/>
                </a:solidFill>
                <a:latin typeface="Calibri"/>
              </a:rPr>
              <a:t>por</a:t>
            </a:r>
            <a:r>
              <a:rPr lang="en-US" sz="1400" dirty="0">
                <a:solidFill>
                  <a:srgbClr val="FFFFFF"/>
                </a:solidFill>
                <a:latin typeface="Calibri"/>
              </a:rPr>
              <a:t> </a:t>
            </a:r>
            <a:r>
              <a:rPr lang="en-US" sz="1400" dirty="0" err="1">
                <a:solidFill>
                  <a:srgbClr val="FFFFFF"/>
                </a:solidFill>
                <a:latin typeface="Calibri"/>
              </a:rPr>
              <a:t>compradores</a:t>
            </a:r>
            <a:endParaRPr lang="en-US" sz="1400" dirty="0">
              <a:solidFill>
                <a:srgbClr val="FFFFFF"/>
              </a:solidFill>
              <a:latin typeface="Calibri"/>
            </a:endParaRPr>
          </a:p>
        </p:txBody>
      </p:sp>
      <p:sp>
        <p:nvSpPr>
          <p:cNvPr id="17" name="Rectangle 16"/>
          <p:cNvSpPr/>
          <p:nvPr/>
        </p:nvSpPr>
        <p:spPr>
          <a:xfrm>
            <a:off x="1600208" y="3250756"/>
            <a:ext cx="1524001" cy="444224"/>
          </a:xfrm>
          <a:prstGeom prst="rect">
            <a:avLst/>
          </a:prstGeom>
        </p:spPr>
        <p:txBody>
          <a:bodyPr wrap="square">
            <a:spAutoFit/>
          </a:bodyPr>
          <a:lstStyle/>
          <a:p>
            <a:pPr algn="ctr" eaLnBrk="0" hangingPunct="0">
              <a:lnSpc>
                <a:spcPct val="80000"/>
              </a:lnSpc>
              <a:spcBef>
                <a:spcPct val="20000"/>
              </a:spcBef>
            </a:pPr>
            <a:r>
              <a:rPr lang="en-US" sz="1400" dirty="0" err="1">
                <a:solidFill>
                  <a:srgbClr val="FFFFFF"/>
                </a:solidFill>
                <a:latin typeface="Calibri"/>
              </a:rPr>
              <a:t>Etiquetas</a:t>
            </a:r>
            <a:r>
              <a:rPr lang="en-US" sz="1400" dirty="0">
                <a:solidFill>
                  <a:srgbClr val="FFFFFF"/>
                </a:solidFill>
                <a:latin typeface="Calibri"/>
              </a:rPr>
              <a:t> de </a:t>
            </a:r>
            <a:r>
              <a:rPr lang="en-US" sz="1400" dirty="0" err="1">
                <a:solidFill>
                  <a:srgbClr val="FFFFFF"/>
                </a:solidFill>
                <a:latin typeface="Calibri"/>
              </a:rPr>
              <a:t>productos</a:t>
            </a:r>
            <a:endParaRPr lang="en-US" sz="1400" dirty="0">
              <a:solidFill>
                <a:srgbClr val="FFFFFF"/>
              </a:solidFill>
              <a:latin typeface="Calibri"/>
            </a:endParaRPr>
          </a:p>
        </p:txBody>
      </p:sp>
      <p:sp>
        <p:nvSpPr>
          <p:cNvPr id="18" name="Rectangle 17"/>
          <p:cNvSpPr/>
          <p:nvPr/>
        </p:nvSpPr>
        <p:spPr>
          <a:xfrm>
            <a:off x="3162135" y="3251246"/>
            <a:ext cx="1409865" cy="444224"/>
          </a:xfrm>
          <a:prstGeom prst="rect">
            <a:avLst/>
          </a:prstGeom>
        </p:spPr>
        <p:txBody>
          <a:bodyPr wrap="square">
            <a:spAutoFit/>
          </a:bodyPr>
          <a:lstStyle/>
          <a:p>
            <a:pPr algn="ctr" eaLnBrk="0" hangingPunct="0">
              <a:lnSpc>
                <a:spcPct val="80000"/>
              </a:lnSpc>
              <a:spcBef>
                <a:spcPct val="20000"/>
              </a:spcBef>
            </a:pPr>
            <a:r>
              <a:rPr lang="en-US" sz="1400" dirty="0" err="1">
                <a:solidFill>
                  <a:srgbClr val="FFFFFF"/>
                </a:solidFill>
                <a:latin typeface="Calibri"/>
              </a:rPr>
              <a:t>Tablero</a:t>
            </a:r>
            <a:r>
              <a:rPr lang="en-US" sz="1400" dirty="0">
                <a:solidFill>
                  <a:srgbClr val="FFFFFF"/>
                </a:solidFill>
                <a:latin typeface="Calibri"/>
              </a:rPr>
              <a:t> de </a:t>
            </a:r>
            <a:r>
              <a:rPr lang="en-US" sz="1400" dirty="0" err="1">
                <a:solidFill>
                  <a:srgbClr val="FFFFFF"/>
                </a:solidFill>
                <a:latin typeface="Calibri"/>
              </a:rPr>
              <a:t>ventas</a:t>
            </a:r>
            <a:endParaRPr lang="en-US" sz="1400" dirty="0">
              <a:solidFill>
                <a:srgbClr val="FFFFFF"/>
              </a:solidFill>
              <a:latin typeface="Calibri"/>
            </a:endParaRPr>
          </a:p>
        </p:txBody>
      </p:sp>
      <p:sp>
        <p:nvSpPr>
          <p:cNvPr id="19" name="Rectangle 18"/>
          <p:cNvSpPr/>
          <p:nvPr/>
        </p:nvSpPr>
        <p:spPr>
          <a:xfrm>
            <a:off x="4571999" y="3274268"/>
            <a:ext cx="1524001" cy="659668"/>
          </a:xfrm>
          <a:prstGeom prst="rect">
            <a:avLst/>
          </a:prstGeom>
        </p:spPr>
        <p:txBody>
          <a:bodyPr wrap="square">
            <a:spAutoFit/>
          </a:bodyPr>
          <a:lstStyle/>
          <a:p>
            <a:pPr marL="0" lvl="1" algn="ctr" defTabSz="914400" eaLnBrk="0" hangingPunct="0">
              <a:lnSpc>
                <a:spcPct val="80000"/>
              </a:lnSpc>
              <a:spcBef>
                <a:spcPct val="20000"/>
              </a:spcBef>
            </a:pPr>
            <a:r>
              <a:rPr lang="en-US" sz="1400" dirty="0" err="1">
                <a:solidFill>
                  <a:srgbClr val="FFFFFF"/>
                </a:solidFill>
                <a:latin typeface="Calibri"/>
              </a:rPr>
              <a:t>Vea</a:t>
            </a:r>
            <a:r>
              <a:rPr lang="en-US" sz="1400" dirty="0">
                <a:solidFill>
                  <a:srgbClr val="FFFFFF"/>
                </a:solidFill>
                <a:latin typeface="Calibri"/>
              </a:rPr>
              <a:t> </a:t>
            </a:r>
            <a:r>
              <a:rPr lang="en-US" sz="1400" dirty="0" err="1">
                <a:solidFill>
                  <a:srgbClr val="FFFFFF"/>
                </a:solidFill>
                <a:latin typeface="Calibri"/>
              </a:rPr>
              <a:t>quién</a:t>
            </a:r>
            <a:r>
              <a:rPr lang="en-US" sz="1400" dirty="0">
                <a:solidFill>
                  <a:srgbClr val="FFFFFF"/>
                </a:solidFill>
                <a:latin typeface="Calibri"/>
              </a:rPr>
              <a:t> </a:t>
            </a:r>
            <a:r>
              <a:rPr lang="en-US" sz="1400" dirty="0" err="1">
                <a:solidFill>
                  <a:srgbClr val="FFFFFF"/>
                </a:solidFill>
                <a:latin typeface="Calibri"/>
              </a:rPr>
              <a:t>anda</a:t>
            </a:r>
            <a:r>
              <a:rPr lang="en-US" sz="1400" dirty="0">
                <a:solidFill>
                  <a:srgbClr val="FFFFFF"/>
                </a:solidFill>
                <a:latin typeface="Calibri"/>
              </a:rPr>
              <a:t> de </a:t>
            </a:r>
            <a:r>
              <a:rPr lang="en-US" sz="1400" dirty="0" err="1">
                <a:solidFill>
                  <a:srgbClr val="FFFFFF"/>
                </a:solidFill>
                <a:latin typeface="Calibri"/>
              </a:rPr>
              <a:t>compras</a:t>
            </a:r>
            <a:endParaRPr lang="en-US" sz="1400" dirty="0">
              <a:solidFill>
                <a:srgbClr val="FFFFFF"/>
              </a:solidFill>
              <a:latin typeface="Calibri"/>
            </a:endParaRPr>
          </a:p>
          <a:p>
            <a:pPr marL="0" lvl="1" algn="ctr" defTabSz="914400" eaLnBrk="0" hangingPunct="0">
              <a:lnSpc>
                <a:spcPct val="80000"/>
              </a:lnSpc>
              <a:spcBef>
                <a:spcPct val="20000"/>
              </a:spcBef>
            </a:pPr>
            <a:endParaRPr lang="en-US" sz="1400" dirty="0">
              <a:solidFill>
                <a:srgbClr val="FFFFFF"/>
              </a:solidFill>
              <a:latin typeface="Calibri"/>
            </a:endParaRPr>
          </a:p>
        </p:txBody>
      </p:sp>
      <p:sp>
        <p:nvSpPr>
          <p:cNvPr id="22" name="Rectangle 21"/>
          <p:cNvSpPr/>
          <p:nvPr/>
        </p:nvSpPr>
        <p:spPr>
          <a:xfrm>
            <a:off x="6248400" y="3181351"/>
            <a:ext cx="2590800" cy="616579"/>
          </a:xfrm>
          <a:prstGeom prst="rect">
            <a:avLst/>
          </a:prstGeom>
        </p:spPr>
        <p:txBody>
          <a:bodyPr wrap="square">
            <a:spAutoFit/>
          </a:bodyPr>
          <a:lstStyle/>
          <a:p>
            <a:pPr algn="ctr" eaLnBrk="0" hangingPunct="0">
              <a:lnSpc>
                <a:spcPct val="80000"/>
              </a:lnSpc>
              <a:spcBef>
                <a:spcPct val="20000"/>
              </a:spcBef>
            </a:pPr>
            <a:r>
              <a:rPr lang="en-US" sz="1400" dirty="0" err="1">
                <a:solidFill>
                  <a:srgbClr val="FFFFFF"/>
                </a:solidFill>
                <a:latin typeface="Calibri"/>
              </a:rPr>
              <a:t>Resultados</a:t>
            </a:r>
            <a:r>
              <a:rPr lang="en-US" sz="1400" dirty="0">
                <a:solidFill>
                  <a:srgbClr val="FFFFFF"/>
                </a:solidFill>
                <a:latin typeface="Calibri"/>
              </a:rPr>
              <a:t> de </a:t>
            </a:r>
            <a:r>
              <a:rPr lang="en-US" sz="1400" dirty="0" err="1">
                <a:solidFill>
                  <a:srgbClr val="FFFFFF"/>
                </a:solidFill>
                <a:latin typeface="Calibri"/>
              </a:rPr>
              <a:t>búsqueda</a:t>
            </a:r>
            <a:r>
              <a:rPr lang="en-US" sz="1400" dirty="0">
                <a:solidFill>
                  <a:srgbClr val="FFFFFF"/>
                </a:solidFill>
                <a:latin typeface="Calibri"/>
              </a:rPr>
              <a:t> en </a:t>
            </a:r>
            <a:r>
              <a:rPr lang="en-US" sz="1400" dirty="0" err="1">
                <a:solidFill>
                  <a:srgbClr val="FFFFFF"/>
                </a:solidFill>
                <a:latin typeface="Calibri"/>
              </a:rPr>
              <a:t>catálogo</a:t>
            </a:r>
            <a:r>
              <a:rPr lang="en-US" sz="1400" dirty="0">
                <a:solidFill>
                  <a:srgbClr val="FFFFFF"/>
                </a:solidFill>
                <a:latin typeface="Calibri"/>
              </a:rPr>
              <a:t> </a:t>
            </a:r>
            <a:r>
              <a:rPr lang="en-US" sz="1400" dirty="0" err="1">
                <a:solidFill>
                  <a:srgbClr val="FFFFFF"/>
                </a:solidFill>
                <a:latin typeface="Calibri"/>
              </a:rPr>
              <a:t>mejorados</a:t>
            </a:r>
            <a:r>
              <a:rPr lang="en-US" sz="1400" dirty="0">
                <a:solidFill>
                  <a:srgbClr val="FFFFFF"/>
                </a:solidFill>
                <a:latin typeface="Calibri"/>
              </a:rPr>
              <a:t> con </a:t>
            </a:r>
            <a:r>
              <a:rPr lang="en-US" sz="1400" dirty="0" err="1">
                <a:solidFill>
                  <a:srgbClr val="FFFFFF"/>
                </a:solidFill>
                <a:latin typeface="Calibri"/>
              </a:rPr>
              <a:t>miniaturas</a:t>
            </a:r>
            <a:r>
              <a:rPr lang="en-US" sz="1400" dirty="0">
                <a:solidFill>
                  <a:srgbClr val="FFFFFF"/>
                </a:solidFill>
                <a:latin typeface="Calibri"/>
              </a:rPr>
              <a:t> de los </a:t>
            </a:r>
            <a:r>
              <a:rPr lang="en-US" sz="1400" dirty="0" err="1">
                <a:solidFill>
                  <a:srgbClr val="FFFFFF"/>
                </a:solidFill>
                <a:latin typeface="Calibri"/>
              </a:rPr>
              <a:t>productos</a:t>
            </a:r>
            <a:endParaRPr lang="en-US" sz="1400" dirty="0">
              <a:solidFill>
                <a:srgbClr val="FFFFFF"/>
              </a:solidFill>
              <a:latin typeface="Calibri"/>
            </a:endParaRPr>
          </a:p>
        </p:txBody>
      </p:sp>
      <p:sp>
        <p:nvSpPr>
          <p:cNvPr id="23" name="Rectangle 22"/>
          <p:cNvSpPr/>
          <p:nvPr/>
        </p:nvSpPr>
        <p:spPr>
          <a:xfrm>
            <a:off x="441402" y="542152"/>
            <a:ext cx="8261196" cy="502702"/>
          </a:xfrm>
          <a:prstGeom prst="rect">
            <a:avLst/>
          </a:prstGeom>
        </p:spPr>
        <p:txBody>
          <a:bodyPr wrap="none">
            <a:spAutoFit/>
          </a:bodyPr>
          <a:lstStyle/>
          <a:p>
            <a:pPr defTabSz="914400" eaLnBrk="0" hangingPunct="0">
              <a:lnSpc>
                <a:spcPct val="80000"/>
              </a:lnSpc>
              <a:spcBef>
                <a:spcPct val="20000"/>
              </a:spcBef>
            </a:pPr>
            <a:r>
              <a:rPr lang="en-US" sz="3200" dirty="0" smtClean="0">
                <a:solidFill>
                  <a:srgbClr val="FFFFFF"/>
                </a:solidFill>
                <a:latin typeface="Calibri"/>
              </a:rPr>
              <a:t>HERRAMIENTAS PARA COMERCIO ELECTRÓNICO</a:t>
            </a:r>
            <a:endParaRPr lang="en-US" sz="3200" dirty="0">
              <a:solidFill>
                <a:srgbClr val="FFFFFF"/>
              </a:solidFill>
              <a:latin typeface="Calibri"/>
            </a:endParaRPr>
          </a:p>
        </p:txBody>
      </p:sp>
    </p:spTree>
    <p:extLst>
      <p:ext uri="{BB962C8B-B14F-4D97-AF65-F5344CB8AC3E}">
        <p14:creationId xmlns:p14="http://schemas.microsoft.com/office/powerpoint/2010/main" val="325549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7" name="Shopper_Account"/>
          <p:cNvSpPr>
            <a:spLocks noGrp="1"/>
          </p:cNvSpPr>
          <p:nvPr>
            <p:ph sz="quarter" idx="4294967295"/>
          </p:nvPr>
        </p:nvSpPr>
        <p:spPr>
          <a:xfrm>
            <a:off x="304800" y="1762125"/>
            <a:ext cx="2971800" cy="1017764"/>
          </a:xfrm>
          <a:prstGeom prst="rect">
            <a:avLst/>
          </a:prstGeom>
        </p:spPr>
        <p:txBody>
          <a:bodyPr>
            <a:normAutofit lnSpcReduction="10000"/>
          </a:bodyPr>
          <a:lstStyle/>
          <a:p>
            <a:pPr marL="0" indent="0">
              <a:buNone/>
            </a:pPr>
            <a:r>
              <a:rPr lang="en-US" sz="3200" b="1" dirty="0" smtClean="0">
                <a:solidFill>
                  <a:srgbClr val="0070C0"/>
                </a:solidFill>
              </a:rPr>
              <a:t>CUENTA DE COMPRADOR</a:t>
            </a:r>
          </a:p>
        </p:txBody>
      </p:sp>
      <p:pic>
        <p:nvPicPr>
          <p:cNvPr id="8" name="Shopper_Account_IMAGE" descr="Ecom_My_Accou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7208" y="312682"/>
            <a:ext cx="3822055" cy="4648200"/>
          </a:xfrm>
          <a:prstGeom prst="rect">
            <a:avLst/>
          </a:prstGeom>
          <a:ln>
            <a:noFill/>
          </a:ln>
          <a:effectLst>
            <a:outerShdw blurRad="190500" algn="tl" rotWithShape="0">
              <a:srgbClr val="000000">
                <a:alpha val="70000"/>
              </a:srgbClr>
            </a:outerShdw>
          </a:effectLst>
        </p:spPr>
      </p:pic>
      <p:sp>
        <p:nvSpPr>
          <p:cNvPr id="9" name="Compare_Products"/>
          <p:cNvSpPr txBox="1">
            <a:spLocks/>
          </p:cNvSpPr>
          <p:nvPr/>
        </p:nvSpPr>
        <p:spPr bwMode="auto">
          <a:xfrm>
            <a:off x="304800" y="3064533"/>
            <a:ext cx="2971800" cy="1055911"/>
          </a:xfrm>
          <a:prstGeom prst="rect">
            <a:avLst/>
          </a:prstGeom>
          <a:noFill/>
          <a:ln w="9525">
            <a:noFill/>
            <a:miter lim="800000"/>
            <a:headEnd/>
            <a:tailEnd/>
          </a:ln>
        </p:spPr>
        <p:txBody>
          <a:bodyPr/>
          <a:lstStyle/>
          <a:p>
            <a:pPr defTabSz="914400">
              <a:spcBef>
                <a:spcPct val="20000"/>
              </a:spcBef>
            </a:pPr>
            <a:r>
              <a:rPr lang="en-US" sz="2800" b="1" dirty="0" smtClean="0">
                <a:solidFill>
                  <a:srgbClr val="9BBB59">
                    <a:lumMod val="75000"/>
                  </a:srgbClr>
                </a:solidFill>
                <a:latin typeface="Calibri"/>
              </a:rPr>
              <a:t>COMPARACIÓN DE PRODUCTOS</a:t>
            </a:r>
            <a:endParaRPr lang="en-US" sz="2800" b="1" dirty="0">
              <a:solidFill>
                <a:srgbClr val="9BBB59">
                  <a:lumMod val="75000"/>
                </a:srgbClr>
              </a:solidFill>
              <a:latin typeface="Calibri"/>
            </a:endParaRPr>
          </a:p>
        </p:txBody>
      </p:sp>
      <p:pic>
        <p:nvPicPr>
          <p:cNvPr id="10" name="Compare_Products_IMAGE" descr="Ecom_Compare_Products.png"/>
          <p:cNvPicPr>
            <a:picLocks noChangeAspect="1"/>
          </p:cNvPicPr>
          <p:nvPr/>
        </p:nvPicPr>
        <p:blipFill>
          <a:blip r:embed="rId6" cstate="print"/>
          <a:stretch>
            <a:fillRect/>
          </a:stretch>
        </p:blipFill>
        <p:spPr>
          <a:xfrm>
            <a:off x="3948814" y="1449532"/>
            <a:ext cx="4458841" cy="3512816"/>
          </a:xfrm>
          <a:prstGeom prst="rect">
            <a:avLst/>
          </a:prstGeom>
          <a:ln>
            <a:noFill/>
          </a:ln>
          <a:effectLst>
            <a:outerShdw blurRad="190500" algn="tl" rotWithShape="0">
              <a:srgbClr val="000000">
                <a:alpha val="70000"/>
              </a:srgbClr>
            </a:outerShdw>
          </a:effectLst>
        </p:spPr>
      </p:pic>
      <p:pic>
        <p:nvPicPr>
          <p:cNvPr id="11" name="Wish_List_IMAGE" descr="Ecom_Compare_Products.png"/>
          <p:cNvPicPr>
            <a:picLocks noChangeAspect="1"/>
          </p:cNvPicPr>
          <p:nvPr/>
        </p:nvPicPr>
        <p:blipFill>
          <a:blip r:embed="rId7" cstate="print"/>
          <a:stretch>
            <a:fillRect/>
          </a:stretch>
        </p:blipFill>
        <p:spPr>
          <a:xfrm>
            <a:off x="4267200" y="306162"/>
            <a:ext cx="4060206" cy="4654720"/>
          </a:xfrm>
          <a:prstGeom prst="rect">
            <a:avLst/>
          </a:prstGeom>
          <a:ln>
            <a:noFill/>
          </a:ln>
          <a:effectLst>
            <a:outerShdw blurRad="190500" algn="tl" rotWithShape="0">
              <a:srgbClr val="000000">
                <a:alpha val="70000"/>
              </a:srgbClr>
            </a:outerShdw>
          </a:effectLst>
        </p:spPr>
      </p:pic>
      <p:sp>
        <p:nvSpPr>
          <p:cNvPr id="12" name="Compare_Products"/>
          <p:cNvSpPr txBox="1">
            <a:spLocks/>
          </p:cNvSpPr>
          <p:nvPr/>
        </p:nvSpPr>
        <p:spPr bwMode="auto">
          <a:xfrm>
            <a:off x="304800" y="1068382"/>
            <a:ext cx="2971800" cy="762299"/>
          </a:xfrm>
          <a:prstGeom prst="rect">
            <a:avLst/>
          </a:prstGeom>
          <a:noFill/>
          <a:ln w="9525">
            <a:noFill/>
            <a:miter lim="800000"/>
            <a:headEnd/>
            <a:tailEnd/>
          </a:ln>
        </p:spPr>
        <p:txBody>
          <a:bodyPr/>
          <a:lstStyle/>
          <a:p>
            <a:pPr defTabSz="914400">
              <a:spcBef>
                <a:spcPct val="20000"/>
              </a:spcBef>
            </a:pPr>
            <a:r>
              <a:rPr lang="en-US" sz="2800" b="1" dirty="0" smtClean="0">
                <a:solidFill>
                  <a:srgbClr val="9BBB59">
                    <a:lumMod val="75000"/>
                  </a:srgbClr>
                </a:solidFill>
                <a:latin typeface="Calibri"/>
              </a:rPr>
              <a:t>LISTA</a:t>
            </a:r>
            <a:endParaRPr lang="en-US" sz="2800" b="1" dirty="0">
              <a:solidFill>
                <a:srgbClr val="9BBB59">
                  <a:lumMod val="75000"/>
                </a:srgbClr>
              </a:solidFill>
              <a:latin typeface="Calibri"/>
            </a:endParaRPr>
          </a:p>
        </p:txBody>
      </p:sp>
    </p:spTree>
    <p:extLst>
      <p:ext uri="{BB962C8B-B14F-4D97-AF65-F5344CB8AC3E}">
        <p14:creationId xmlns:p14="http://schemas.microsoft.com/office/powerpoint/2010/main" val="114835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xEl>
                                              <p:pRg st="0" end="0"/>
                                            </p:txEl>
                                          </p:spTgt>
                                        </p:tgtEl>
                                        <p:attrNameLst>
                                          <p:attrName>ppt_y</p:attrName>
                                        </p:attrNameLst>
                                      </p:cBhvr>
                                      <p:tavLst>
                                        <p:tav tm="0">
                                          <p:val>
                                            <p:strVal val="#ppt_y"/>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1" presetClass="exit" presetSubtype="0" fill="hold" grpId="0" nodeType="clickEffect">
                                  <p:stCondLst>
                                    <p:cond delay="0"/>
                                  </p:stCondLst>
                                  <p:childTnLst>
                                    <p:animEffect transition="out" filter="fade">
                                      <p:cBhvr>
                                        <p:cTn id="18" dur="193" accel="100000">
                                          <p:stCondLst>
                                            <p:cond delay="308"/>
                                          </p:stCondLst>
                                        </p:cTn>
                                        <p:tgtEl>
                                          <p:spTgt spid="7">
                                            <p:txEl>
                                              <p:pRg st="0" end="0"/>
                                            </p:txEl>
                                          </p:spTgt>
                                        </p:tgtEl>
                                      </p:cBhvr>
                                    </p:animEffect>
                                    <p:animScale>
                                      <p:cBhvr>
                                        <p:cTn id="19" dur="193" accel="100000">
                                          <p:stCondLst>
                                            <p:cond delay="308"/>
                                          </p:stCondLst>
                                        </p:cTn>
                                        <p:tgtEl>
                                          <p:spTgt spid="7">
                                            <p:txEl>
                                              <p:pRg st="0" end="0"/>
                                            </p:txEl>
                                          </p:spTgt>
                                        </p:tgtEl>
                                      </p:cBhvr>
                                      <p:from x="200000" y="450000"/>
                                      <p:to x="10000" y="10000"/>
                                    </p:animScale>
                                    <p:animScale>
                                      <p:cBhvr>
                                        <p:cTn id="20" dur="308" decel="100000"/>
                                        <p:tgtEl>
                                          <p:spTgt spid="7">
                                            <p:txEl>
                                              <p:pRg st="0" end="0"/>
                                            </p:txEl>
                                          </p:spTgt>
                                        </p:tgtEl>
                                      </p:cBhvr>
                                      <p:from x="100000" y="100000"/>
                                      <p:to x="200000" y="450000"/>
                                    </p:animScale>
                                    <p:anim from="(ppt_x)" to="(0.5)" calcmode="lin" valueType="num">
                                      <p:cBhvr>
                                        <p:cTn id="21" dur="308" decel="100000"/>
                                        <p:tgtEl>
                                          <p:spTgt spid="7">
                                            <p:txEl>
                                              <p:pRg st="0" end="0"/>
                                            </p:txEl>
                                          </p:spTgt>
                                        </p:tgtEl>
                                        <p:attrNameLst>
                                          <p:attrName>ppt_x</p:attrName>
                                        </p:attrNameLst>
                                      </p:cBhvr>
                                    </p:anim>
                                    <p:anim from="(0.5)" to="(0.5)" calcmode="lin" valueType="num">
                                      <p:cBhvr>
                                        <p:cTn id="22" dur="193">
                                          <p:stCondLst>
                                            <p:cond delay="308"/>
                                          </p:stCondLst>
                                        </p:cTn>
                                        <p:tgtEl>
                                          <p:spTgt spid="7">
                                            <p:txEl>
                                              <p:pRg st="0" end="0"/>
                                            </p:txEl>
                                          </p:spTgt>
                                        </p:tgtEl>
                                        <p:attrNameLst>
                                          <p:attrName>ppt_x</p:attrName>
                                        </p:attrNameLst>
                                      </p:cBhvr>
                                    </p:anim>
                                    <p:anim from="(ppt_y)" to="(ppt_y+0.4)" calcmode="lin" valueType="num">
                                      <p:cBhvr>
                                        <p:cTn id="23" dur="308" decel="100000"/>
                                        <p:tgtEl>
                                          <p:spTgt spid="7">
                                            <p:txEl>
                                              <p:pRg st="0" end="0"/>
                                            </p:txEl>
                                          </p:spTgt>
                                        </p:tgtEl>
                                        <p:attrNameLst>
                                          <p:attrName>ppt_y</p:attrName>
                                        </p:attrNameLst>
                                      </p:cBhvr>
                                    </p:anim>
                                    <p:anim from="(ppt_y)" to="(ppt_y)" calcmode="lin" valueType="num">
                                      <p:cBhvr>
                                        <p:cTn id="24" dur="193">
                                          <p:stCondLst>
                                            <p:cond delay="308"/>
                                          </p:stCondLst>
                                        </p:cTn>
                                        <p:tgtEl>
                                          <p:spTgt spid="7">
                                            <p:txEl>
                                              <p:pRg st="0" end="0"/>
                                            </p:txEl>
                                          </p:spTgt>
                                        </p:tgtEl>
                                        <p:attrNameLst>
                                          <p:attrName>ppt_y</p:attrName>
                                        </p:attrNameLst>
                                      </p:cBhvr>
                                    </p:anim>
                                    <p:set>
                                      <p:cBhvr>
                                        <p:cTn id="25" dur="1" fill="hold">
                                          <p:stCondLst>
                                            <p:cond delay="499"/>
                                          </p:stCondLst>
                                        </p:cTn>
                                        <p:tgtEl>
                                          <p:spTgt spid="7">
                                            <p:txEl>
                                              <p:pRg st="0" end="0"/>
                                            </p:txEl>
                                          </p:spTgt>
                                        </p:tgtEl>
                                        <p:attrNameLst>
                                          <p:attrName>style.visibility</p:attrName>
                                        </p:attrNameLst>
                                      </p:cBhvr>
                                      <p:to>
                                        <p:strVal val="hidden"/>
                                      </p:to>
                                    </p:set>
                                  </p:childTnLst>
                                </p:cTn>
                              </p:par>
                              <p:par>
                                <p:cTn id="26" presetID="51" presetClass="exit" presetSubtype="0" fill="hold" nodeType="withEffect">
                                  <p:stCondLst>
                                    <p:cond delay="0"/>
                                  </p:stCondLst>
                                  <p:childTnLst>
                                    <p:animEffect transition="out" filter="fade">
                                      <p:cBhvr>
                                        <p:cTn id="27" dur="193" accel="100000">
                                          <p:stCondLst>
                                            <p:cond delay="308"/>
                                          </p:stCondLst>
                                        </p:cTn>
                                        <p:tgtEl>
                                          <p:spTgt spid="8"/>
                                        </p:tgtEl>
                                      </p:cBhvr>
                                    </p:animEffect>
                                    <p:animScale>
                                      <p:cBhvr>
                                        <p:cTn id="28" dur="193" accel="100000">
                                          <p:stCondLst>
                                            <p:cond delay="308"/>
                                          </p:stCondLst>
                                        </p:cTn>
                                        <p:tgtEl>
                                          <p:spTgt spid="8"/>
                                        </p:tgtEl>
                                      </p:cBhvr>
                                      <p:from x="200000" y="450000"/>
                                      <p:to x="10000" y="10000"/>
                                    </p:animScale>
                                    <p:animScale>
                                      <p:cBhvr>
                                        <p:cTn id="29" dur="308" decel="100000"/>
                                        <p:tgtEl>
                                          <p:spTgt spid="8"/>
                                        </p:tgtEl>
                                      </p:cBhvr>
                                      <p:from x="100000" y="100000"/>
                                      <p:to x="200000" y="450000"/>
                                    </p:animScale>
                                    <p:anim from="(ppt_x)" to="(0.5)" calcmode="lin" valueType="num">
                                      <p:cBhvr>
                                        <p:cTn id="30" dur="308" decel="100000"/>
                                        <p:tgtEl>
                                          <p:spTgt spid="8"/>
                                        </p:tgtEl>
                                        <p:attrNameLst>
                                          <p:attrName>ppt_x</p:attrName>
                                        </p:attrNameLst>
                                      </p:cBhvr>
                                    </p:anim>
                                    <p:anim from="(0.5)" to="(0.5)" calcmode="lin" valueType="num">
                                      <p:cBhvr>
                                        <p:cTn id="31" dur="193">
                                          <p:stCondLst>
                                            <p:cond delay="308"/>
                                          </p:stCondLst>
                                        </p:cTn>
                                        <p:tgtEl>
                                          <p:spTgt spid="8"/>
                                        </p:tgtEl>
                                        <p:attrNameLst>
                                          <p:attrName>ppt_x</p:attrName>
                                        </p:attrNameLst>
                                      </p:cBhvr>
                                    </p:anim>
                                    <p:anim from="(ppt_y)" to="(ppt_y+0.4)" calcmode="lin" valueType="num">
                                      <p:cBhvr>
                                        <p:cTn id="32" dur="308" decel="100000"/>
                                        <p:tgtEl>
                                          <p:spTgt spid="8"/>
                                        </p:tgtEl>
                                        <p:attrNameLst>
                                          <p:attrName>ppt_y</p:attrName>
                                        </p:attrNameLst>
                                      </p:cBhvr>
                                    </p:anim>
                                    <p:anim from="(ppt_y)" to="(ppt_y)" calcmode="lin" valueType="num">
                                      <p:cBhvr>
                                        <p:cTn id="33" dur="193">
                                          <p:stCondLst>
                                            <p:cond delay="308"/>
                                          </p:stCondLst>
                                        </p:cTn>
                                        <p:tgtEl>
                                          <p:spTgt spid="8"/>
                                        </p:tgtEl>
                                        <p:attrNameLst>
                                          <p:attrName>ppt_y</p:attrName>
                                        </p:attrNameLst>
                                      </p:cBhvr>
                                    </p:anim>
                                    <p:set>
                                      <p:cBhvr>
                                        <p:cTn id="34" dur="1" fill="hold">
                                          <p:stCondLst>
                                            <p:cond delay="499"/>
                                          </p:stCondLst>
                                        </p:cTn>
                                        <p:tgtEl>
                                          <p:spTgt spid="8"/>
                                        </p:tgtEl>
                                        <p:attrNameLst>
                                          <p:attrName>style.visibility</p:attrName>
                                        </p:attrNameLst>
                                      </p:cBhvr>
                                      <p:to>
                                        <p:strVal val="hidden"/>
                                      </p:to>
                                    </p:set>
                                  </p:childTnLst>
                                </p:cTn>
                              </p:par>
                              <p:par>
                                <p:cTn id="35" presetID="39" presetClass="entr" presetSubtype="0" accel="100000" fill="hold"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p:cTn id="37"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9">
                                            <p:txEl>
                                              <p:pRg st="0" end="0"/>
                                            </p:txEl>
                                          </p:spTgt>
                                        </p:tgtEl>
                                        <p:attrNameLst>
                                          <p:attrName>ppt_y</p:attrName>
                                        </p:attrNameLst>
                                      </p:cBhvr>
                                      <p:tavLst>
                                        <p:tav tm="0">
                                          <p:val>
                                            <p:strVal val="#ppt_y"/>
                                          </p:val>
                                        </p:tav>
                                        <p:tav tm="100000">
                                          <p:val>
                                            <p:strVal val="#ppt_y"/>
                                          </p:val>
                                        </p:tav>
                                      </p:tavLst>
                                    </p:anim>
                                  </p:childTnLst>
                                </p:cTn>
                              </p:par>
                              <p:par>
                                <p:cTn id="41" presetID="23"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1" presetClass="exit" presetSubtype="0" fill="hold" nodeType="clickEffect">
                                  <p:stCondLst>
                                    <p:cond delay="0"/>
                                  </p:stCondLst>
                                  <p:childTnLst>
                                    <p:animEffect transition="out" filter="fade">
                                      <p:cBhvr>
                                        <p:cTn id="48" dur="193" accel="100000">
                                          <p:stCondLst>
                                            <p:cond delay="308"/>
                                          </p:stCondLst>
                                        </p:cTn>
                                        <p:tgtEl>
                                          <p:spTgt spid="10"/>
                                        </p:tgtEl>
                                      </p:cBhvr>
                                    </p:animEffect>
                                    <p:animScale>
                                      <p:cBhvr>
                                        <p:cTn id="49" dur="193" accel="100000">
                                          <p:stCondLst>
                                            <p:cond delay="308"/>
                                          </p:stCondLst>
                                        </p:cTn>
                                        <p:tgtEl>
                                          <p:spTgt spid="10"/>
                                        </p:tgtEl>
                                      </p:cBhvr>
                                      <p:from x="200000" y="450000"/>
                                      <p:to x="10000" y="10000"/>
                                    </p:animScale>
                                    <p:animScale>
                                      <p:cBhvr>
                                        <p:cTn id="50" dur="308" decel="100000"/>
                                        <p:tgtEl>
                                          <p:spTgt spid="10"/>
                                        </p:tgtEl>
                                      </p:cBhvr>
                                      <p:from x="100000" y="100000"/>
                                      <p:to x="200000" y="450000"/>
                                    </p:animScale>
                                    <p:anim from="(ppt_x)" to="(0.5)" calcmode="lin" valueType="num">
                                      <p:cBhvr>
                                        <p:cTn id="51" dur="308" decel="100000"/>
                                        <p:tgtEl>
                                          <p:spTgt spid="10"/>
                                        </p:tgtEl>
                                        <p:attrNameLst>
                                          <p:attrName>ppt_x</p:attrName>
                                        </p:attrNameLst>
                                      </p:cBhvr>
                                    </p:anim>
                                    <p:anim from="(0.5)" to="(0.5)" calcmode="lin" valueType="num">
                                      <p:cBhvr>
                                        <p:cTn id="52" dur="193">
                                          <p:stCondLst>
                                            <p:cond delay="308"/>
                                          </p:stCondLst>
                                        </p:cTn>
                                        <p:tgtEl>
                                          <p:spTgt spid="10"/>
                                        </p:tgtEl>
                                        <p:attrNameLst>
                                          <p:attrName>ppt_x</p:attrName>
                                        </p:attrNameLst>
                                      </p:cBhvr>
                                    </p:anim>
                                    <p:anim from="(ppt_y)" to="(ppt_y+0.4)" calcmode="lin" valueType="num">
                                      <p:cBhvr>
                                        <p:cTn id="53" dur="308" decel="100000"/>
                                        <p:tgtEl>
                                          <p:spTgt spid="10"/>
                                        </p:tgtEl>
                                        <p:attrNameLst>
                                          <p:attrName>ppt_y</p:attrName>
                                        </p:attrNameLst>
                                      </p:cBhvr>
                                    </p:anim>
                                    <p:anim from="(ppt_y)" to="(ppt_y)" calcmode="lin" valueType="num">
                                      <p:cBhvr>
                                        <p:cTn id="54" dur="193">
                                          <p:stCondLst>
                                            <p:cond delay="308"/>
                                          </p:stCondLst>
                                        </p:cTn>
                                        <p:tgtEl>
                                          <p:spTgt spid="10"/>
                                        </p:tgtEl>
                                        <p:attrNameLst>
                                          <p:attrName>ppt_y</p:attrName>
                                        </p:attrNameLst>
                                      </p:cBhvr>
                                    </p:anim>
                                    <p:set>
                                      <p:cBhvr>
                                        <p:cTn id="55" dur="1" fill="hold">
                                          <p:stCondLst>
                                            <p:cond delay="499"/>
                                          </p:stCondLst>
                                        </p:cTn>
                                        <p:tgtEl>
                                          <p:spTgt spid="10"/>
                                        </p:tgtEl>
                                        <p:attrNameLst>
                                          <p:attrName>style.visibility</p:attrName>
                                        </p:attrNameLst>
                                      </p:cBhvr>
                                      <p:to>
                                        <p:strVal val="hidden"/>
                                      </p:to>
                                    </p:set>
                                  </p:childTnLst>
                                </p:cTn>
                              </p:par>
                              <p:par>
                                <p:cTn id="56" presetID="51" presetClass="exit" presetSubtype="0" fill="hold" grpId="0" nodeType="withEffect">
                                  <p:stCondLst>
                                    <p:cond delay="0"/>
                                  </p:stCondLst>
                                  <p:childTnLst>
                                    <p:animEffect transition="out" filter="fade">
                                      <p:cBhvr>
                                        <p:cTn id="57" dur="193" accel="100000">
                                          <p:stCondLst>
                                            <p:cond delay="308"/>
                                          </p:stCondLst>
                                        </p:cTn>
                                        <p:tgtEl>
                                          <p:spTgt spid="9">
                                            <p:txEl>
                                              <p:pRg st="0" end="0"/>
                                            </p:txEl>
                                          </p:spTgt>
                                        </p:tgtEl>
                                      </p:cBhvr>
                                    </p:animEffect>
                                    <p:animScale>
                                      <p:cBhvr>
                                        <p:cTn id="58" dur="193" accel="100000">
                                          <p:stCondLst>
                                            <p:cond delay="308"/>
                                          </p:stCondLst>
                                        </p:cTn>
                                        <p:tgtEl>
                                          <p:spTgt spid="9">
                                            <p:txEl>
                                              <p:pRg st="0" end="0"/>
                                            </p:txEl>
                                          </p:spTgt>
                                        </p:tgtEl>
                                      </p:cBhvr>
                                      <p:from x="200000" y="450000"/>
                                      <p:to x="10000" y="10000"/>
                                    </p:animScale>
                                    <p:animScale>
                                      <p:cBhvr>
                                        <p:cTn id="59" dur="308" decel="100000"/>
                                        <p:tgtEl>
                                          <p:spTgt spid="9">
                                            <p:txEl>
                                              <p:pRg st="0" end="0"/>
                                            </p:txEl>
                                          </p:spTgt>
                                        </p:tgtEl>
                                      </p:cBhvr>
                                      <p:from x="100000" y="100000"/>
                                      <p:to x="200000" y="450000"/>
                                    </p:animScale>
                                    <p:anim from="(ppt_x)" to="(0.5)" calcmode="lin" valueType="num">
                                      <p:cBhvr>
                                        <p:cTn id="60" dur="308" decel="100000"/>
                                        <p:tgtEl>
                                          <p:spTgt spid="9">
                                            <p:txEl>
                                              <p:pRg st="0" end="0"/>
                                            </p:txEl>
                                          </p:spTgt>
                                        </p:tgtEl>
                                        <p:attrNameLst>
                                          <p:attrName>ppt_x</p:attrName>
                                        </p:attrNameLst>
                                      </p:cBhvr>
                                    </p:anim>
                                    <p:anim from="(0.5)" to="(0.5)" calcmode="lin" valueType="num">
                                      <p:cBhvr>
                                        <p:cTn id="61" dur="193">
                                          <p:stCondLst>
                                            <p:cond delay="308"/>
                                          </p:stCondLst>
                                        </p:cTn>
                                        <p:tgtEl>
                                          <p:spTgt spid="9">
                                            <p:txEl>
                                              <p:pRg st="0" end="0"/>
                                            </p:txEl>
                                          </p:spTgt>
                                        </p:tgtEl>
                                        <p:attrNameLst>
                                          <p:attrName>ppt_x</p:attrName>
                                        </p:attrNameLst>
                                      </p:cBhvr>
                                    </p:anim>
                                    <p:anim from="(ppt_y)" to="(ppt_y+0.4)" calcmode="lin" valueType="num">
                                      <p:cBhvr>
                                        <p:cTn id="62" dur="308" decel="100000"/>
                                        <p:tgtEl>
                                          <p:spTgt spid="9">
                                            <p:txEl>
                                              <p:pRg st="0" end="0"/>
                                            </p:txEl>
                                          </p:spTgt>
                                        </p:tgtEl>
                                        <p:attrNameLst>
                                          <p:attrName>ppt_y</p:attrName>
                                        </p:attrNameLst>
                                      </p:cBhvr>
                                    </p:anim>
                                    <p:anim from="(ppt_y)" to="(ppt_y)" calcmode="lin" valueType="num">
                                      <p:cBhvr>
                                        <p:cTn id="63" dur="193">
                                          <p:stCondLst>
                                            <p:cond delay="308"/>
                                          </p:stCondLst>
                                        </p:cTn>
                                        <p:tgtEl>
                                          <p:spTgt spid="9">
                                            <p:txEl>
                                              <p:pRg st="0" end="0"/>
                                            </p:txEl>
                                          </p:spTgt>
                                        </p:tgtEl>
                                        <p:attrNameLst>
                                          <p:attrName>ppt_y</p:attrName>
                                        </p:attrNameLst>
                                      </p:cBhvr>
                                    </p:anim>
                                    <p:set>
                                      <p:cBhvr>
                                        <p:cTn id="64" dur="1" fill="hold">
                                          <p:stCondLst>
                                            <p:cond delay="499"/>
                                          </p:stCondLst>
                                        </p:cTn>
                                        <p:tgtEl>
                                          <p:spTgt spid="9">
                                            <p:txEl>
                                              <p:pRg st="0" end="0"/>
                                            </p:txEl>
                                          </p:spTgt>
                                        </p:tgtEl>
                                        <p:attrNameLst>
                                          <p:attrName>style.visibility</p:attrName>
                                        </p:attrNameLst>
                                      </p:cBhvr>
                                      <p:to>
                                        <p:strVal val="hidden"/>
                                      </p:to>
                                    </p:set>
                                  </p:childTnLst>
                                </p:cTn>
                              </p:par>
                              <p:par>
                                <p:cTn id="65" presetID="23" presetClass="entr" presetSubtype="16"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2">
                                            <p:txEl>
                                              <p:pRg st="0" end="0"/>
                                            </p:txEl>
                                          </p:spTgt>
                                        </p:tgtEl>
                                        <p:attrNameLst>
                                          <p:attrName>style.visibility</p:attrName>
                                        </p:attrNameLst>
                                      </p:cBhvr>
                                      <p:to>
                                        <p:strVal val="visible"/>
                                      </p:to>
                                    </p:set>
                                    <p:anim calcmode="lin" valueType="num">
                                      <p:cBhvr>
                                        <p:cTn id="7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1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4038603" y="0"/>
            <a:ext cx="5084885" cy="5143500"/>
            <a:chOff x="4038600" y="0"/>
            <a:chExt cx="5084885" cy="5143500"/>
          </a:xfrm>
        </p:grpSpPr>
        <p:sp>
          <p:nvSpPr>
            <p:cNvPr id="11" name="Parallelogram 10"/>
            <p:cNvSpPr/>
            <p:nvPr/>
          </p:nvSpPr>
          <p:spPr>
            <a:xfrm>
              <a:off x="4038600" y="285750"/>
              <a:ext cx="1828800" cy="4759568"/>
            </a:xfrm>
            <a:prstGeom prst="parallelogram">
              <a:avLst>
                <a:gd name="adj" fmla="val 8046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 name="Parallelogram 9"/>
            <p:cNvSpPr/>
            <p:nvPr/>
          </p:nvSpPr>
          <p:spPr>
            <a:xfrm>
              <a:off x="4343400" y="0"/>
              <a:ext cx="4780085" cy="5143500"/>
            </a:xfrm>
            <a:prstGeom prst="parallelogram">
              <a:avLst>
                <a:gd name="adj" fmla="val 33724"/>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9" name="Title 1"/>
          <p:cNvSpPr txBox="1">
            <a:spLocks/>
          </p:cNvSpPr>
          <p:nvPr/>
        </p:nvSpPr>
        <p:spPr>
          <a:xfrm>
            <a:off x="5867403" y="398639"/>
            <a:ext cx="2743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cap="all" dirty="0" smtClean="0">
                <a:solidFill>
                  <a:srgbClr val="00B0F0"/>
                </a:solidFill>
                <a:latin typeface="Calibri"/>
              </a:rPr>
              <a:t>Los </a:t>
            </a:r>
            <a:r>
              <a:rPr lang="en-US" sz="2600" b="1" cap="all" dirty="0" err="1" smtClean="0">
                <a:solidFill>
                  <a:srgbClr val="00B0F0"/>
                </a:solidFill>
                <a:latin typeface="Calibri"/>
              </a:rPr>
              <a:t>Recursos</a:t>
            </a:r>
            <a:r>
              <a:rPr lang="en-US" sz="2600" b="1" cap="all" dirty="0" smtClean="0">
                <a:solidFill>
                  <a:srgbClr val="00B0F0"/>
                </a:solidFill>
                <a:latin typeface="Calibri"/>
              </a:rPr>
              <a:t> de </a:t>
            </a:r>
            <a:r>
              <a:rPr lang="en-US" sz="2600" b="1" cap="all" dirty="0" err="1" smtClean="0">
                <a:solidFill>
                  <a:srgbClr val="00B0F0"/>
                </a:solidFill>
                <a:latin typeface="Calibri"/>
              </a:rPr>
              <a:t>comercializaciÓn</a:t>
            </a:r>
            <a:endParaRPr lang="en-US" sz="2600" b="1" cap="all" dirty="0">
              <a:solidFill>
                <a:srgbClr val="00B0F0"/>
              </a:solidFill>
              <a:latin typeface="Calibri"/>
            </a:endParaRPr>
          </a:p>
        </p:txBody>
      </p:sp>
      <p:sp>
        <p:nvSpPr>
          <p:cNvPr id="12" name="Content Placeholder 2"/>
          <p:cNvSpPr>
            <a:spLocks noGrp="1"/>
          </p:cNvSpPr>
          <p:nvPr>
            <p:ph sz="quarter" idx="4294967295"/>
          </p:nvPr>
        </p:nvSpPr>
        <p:spPr>
          <a:xfrm>
            <a:off x="5486399" y="1905000"/>
            <a:ext cx="2274711" cy="2800350"/>
          </a:xfrm>
          <a:prstGeom prst="rect">
            <a:avLst/>
          </a:prstGeom>
        </p:spPr>
        <p:txBody>
          <a:bodyPr>
            <a:noAutofit/>
          </a:bodyPr>
          <a:lstStyle/>
          <a:p>
            <a:pPr lvl="0">
              <a:spcAft>
                <a:spcPts val="1200"/>
              </a:spcAft>
            </a:pPr>
            <a:r>
              <a:rPr lang="en-US" sz="1400" dirty="0" err="1">
                <a:solidFill>
                  <a:srgbClr val="FFFFFF"/>
                </a:solidFill>
              </a:rPr>
              <a:t>Recursos</a:t>
            </a:r>
            <a:r>
              <a:rPr lang="en-US" sz="1400" dirty="0">
                <a:solidFill>
                  <a:srgbClr val="FFFFFF"/>
                </a:solidFill>
              </a:rPr>
              <a:t> SEO</a:t>
            </a:r>
          </a:p>
          <a:p>
            <a:pPr lvl="0">
              <a:spcAft>
                <a:spcPts val="1200"/>
              </a:spcAft>
            </a:pPr>
            <a:r>
              <a:rPr lang="en-US" sz="1400" dirty="0" err="1">
                <a:solidFill>
                  <a:srgbClr val="FFFFFF"/>
                </a:solidFill>
              </a:rPr>
              <a:t>Recursos</a:t>
            </a:r>
            <a:r>
              <a:rPr lang="en-US" sz="1400" dirty="0">
                <a:solidFill>
                  <a:srgbClr val="FFFFFF"/>
                </a:solidFill>
              </a:rPr>
              <a:t> en </a:t>
            </a:r>
            <a:r>
              <a:rPr lang="en-US" sz="1400" dirty="0" err="1">
                <a:solidFill>
                  <a:srgbClr val="FFFFFF"/>
                </a:solidFill>
              </a:rPr>
              <a:t>redes</a:t>
            </a:r>
            <a:r>
              <a:rPr lang="en-US" sz="1400" dirty="0">
                <a:solidFill>
                  <a:srgbClr val="FFFFFF"/>
                </a:solidFill>
              </a:rPr>
              <a:t> </a:t>
            </a:r>
            <a:r>
              <a:rPr lang="en-US" sz="1400" dirty="0" err="1">
                <a:solidFill>
                  <a:srgbClr val="FFFFFF"/>
                </a:solidFill>
              </a:rPr>
              <a:t>sociales</a:t>
            </a:r>
            <a:endParaRPr lang="en-US" sz="1400" dirty="0">
              <a:solidFill>
                <a:srgbClr val="FFFFFF"/>
              </a:solidFill>
            </a:endParaRPr>
          </a:p>
          <a:p>
            <a:pPr lvl="0">
              <a:spcAft>
                <a:spcPts val="1200"/>
              </a:spcAft>
            </a:pPr>
            <a:r>
              <a:rPr lang="en-US" sz="1400" dirty="0">
                <a:solidFill>
                  <a:srgbClr val="FFFFFF"/>
                </a:solidFill>
              </a:rPr>
              <a:t>CRM  (</a:t>
            </a:r>
            <a:r>
              <a:rPr lang="en-US" sz="1400" dirty="0" err="1">
                <a:solidFill>
                  <a:srgbClr val="FFFFFF"/>
                </a:solidFill>
              </a:rPr>
              <a:t>Administración</a:t>
            </a:r>
            <a:r>
              <a:rPr lang="en-US" sz="1400" dirty="0">
                <a:solidFill>
                  <a:srgbClr val="FFFFFF"/>
                </a:solidFill>
              </a:rPr>
              <a:t> de la </a:t>
            </a:r>
            <a:r>
              <a:rPr lang="en-US" sz="1400" dirty="0" err="1">
                <a:solidFill>
                  <a:srgbClr val="FFFFFF"/>
                </a:solidFill>
              </a:rPr>
              <a:t>Relación</a:t>
            </a:r>
            <a:r>
              <a:rPr lang="en-US" sz="1400" dirty="0">
                <a:solidFill>
                  <a:srgbClr val="FFFFFF"/>
                </a:solidFill>
              </a:rPr>
              <a:t> con el </a:t>
            </a:r>
            <a:r>
              <a:rPr lang="en-US" sz="1400" dirty="0" err="1">
                <a:solidFill>
                  <a:srgbClr val="FFFFFF"/>
                </a:solidFill>
              </a:rPr>
              <a:t>Cliente</a:t>
            </a:r>
            <a:r>
              <a:rPr lang="en-US" sz="1400" dirty="0">
                <a:solidFill>
                  <a:srgbClr val="FFFFFF"/>
                </a:solidFill>
              </a:rPr>
              <a:t>) y </a:t>
            </a:r>
            <a:r>
              <a:rPr lang="en-US" sz="1400" dirty="0" err="1">
                <a:solidFill>
                  <a:srgbClr val="FFFFFF"/>
                </a:solidFill>
              </a:rPr>
              <a:t>comercialización</a:t>
            </a:r>
            <a:r>
              <a:rPr lang="en-US" sz="1400" dirty="0">
                <a:solidFill>
                  <a:srgbClr val="FFFFFF"/>
                </a:solidFill>
              </a:rPr>
              <a:t> </a:t>
            </a:r>
            <a:r>
              <a:rPr lang="en-US" sz="1400" dirty="0" err="1">
                <a:solidFill>
                  <a:srgbClr val="FFFFFF"/>
                </a:solidFill>
              </a:rPr>
              <a:t>por</a:t>
            </a:r>
            <a:r>
              <a:rPr lang="en-US" sz="1400" dirty="0">
                <a:solidFill>
                  <a:srgbClr val="FFFFFF"/>
                </a:solidFill>
              </a:rPr>
              <a:t> </a:t>
            </a:r>
            <a:r>
              <a:rPr lang="en-US" sz="1400" dirty="0" err="1">
                <a:solidFill>
                  <a:srgbClr val="FFFFFF"/>
                </a:solidFill>
              </a:rPr>
              <a:t>correo</a:t>
            </a:r>
            <a:r>
              <a:rPr lang="en-US" sz="1400" dirty="0">
                <a:solidFill>
                  <a:srgbClr val="FFFFFF"/>
                </a:solidFill>
              </a:rPr>
              <a:t> </a:t>
            </a:r>
            <a:r>
              <a:rPr lang="en-US" sz="1400" dirty="0" err="1">
                <a:solidFill>
                  <a:srgbClr val="FFFFFF"/>
                </a:solidFill>
              </a:rPr>
              <a:t>electrónico</a:t>
            </a:r>
            <a:endParaRPr lang="en-US" sz="1400" dirty="0">
              <a:solidFill>
                <a:srgbClr val="FFFFFF"/>
              </a:solidFill>
            </a:endParaRPr>
          </a:p>
          <a:p>
            <a:pPr lvl="0">
              <a:spcAft>
                <a:spcPts val="1200"/>
              </a:spcAft>
            </a:pPr>
            <a:r>
              <a:rPr lang="en-US" sz="1400" dirty="0" err="1">
                <a:solidFill>
                  <a:srgbClr val="FFFFFF"/>
                </a:solidFill>
              </a:rPr>
              <a:t>Dominios</a:t>
            </a:r>
            <a:r>
              <a:rPr lang="en-US" sz="1400" dirty="0">
                <a:solidFill>
                  <a:srgbClr val="FFFFFF"/>
                </a:solidFill>
              </a:rPr>
              <a:t> y </a:t>
            </a:r>
            <a:r>
              <a:rPr lang="en-US" sz="1400" i="1" dirty="0" err="1">
                <a:solidFill>
                  <a:srgbClr val="FFFFFF"/>
                </a:solidFill>
              </a:rPr>
              <a:t>correo</a:t>
            </a:r>
            <a:r>
              <a:rPr lang="en-US" sz="1400" i="1" dirty="0">
                <a:solidFill>
                  <a:srgbClr val="FFFFFF"/>
                </a:solidFill>
              </a:rPr>
              <a:t> </a:t>
            </a:r>
            <a:r>
              <a:rPr lang="en-US" sz="1400" i="1" dirty="0" err="1">
                <a:solidFill>
                  <a:srgbClr val="FFFFFF"/>
                </a:solidFill>
              </a:rPr>
              <a:t>electrónico</a:t>
            </a:r>
            <a:endParaRPr lang="en-US" sz="1400" dirty="0">
              <a:solidFill>
                <a:srgbClr val="FFFFFF"/>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02" y="514354"/>
            <a:ext cx="5042702" cy="4344323"/>
          </a:xfrm>
          <a:prstGeom prst="rect">
            <a:avLst/>
          </a:prstGeom>
        </p:spPr>
      </p:pic>
    </p:spTree>
    <p:extLst>
      <p:ext uri="{BB962C8B-B14F-4D97-AF65-F5344CB8AC3E}">
        <p14:creationId xmlns:p14="http://schemas.microsoft.com/office/powerpoint/2010/main" val="161504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 y="7534"/>
            <a:ext cx="9144002" cy="5143501"/>
            <a:chOff x="-2" y="7530"/>
            <a:chExt cx="9144002" cy="514350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1292"/>
            <a:stretch/>
          </p:blipFill>
          <p:spPr>
            <a:xfrm flipH="1">
              <a:off x="-2" y="7530"/>
              <a:ext cx="4038599" cy="5143501"/>
            </a:xfrm>
            <a:prstGeom prst="rect">
              <a:avLst/>
            </a:prstGeom>
          </p:spPr>
        </p:pic>
      </p:grpSp>
      <p:sp>
        <p:nvSpPr>
          <p:cNvPr id="6" name="Title 1"/>
          <p:cNvSpPr txBox="1">
            <a:spLocks/>
          </p:cNvSpPr>
          <p:nvPr/>
        </p:nvSpPr>
        <p:spPr>
          <a:xfrm>
            <a:off x="533400" y="590550"/>
            <a:ext cx="441960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0070C0"/>
                </a:solidFill>
                <a:latin typeface="Calibri"/>
              </a:rPr>
              <a:t>La </a:t>
            </a:r>
            <a:r>
              <a:rPr lang="en-US" sz="2800" b="1" cap="all" dirty="0" err="1" smtClean="0">
                <a:solidFill>
                  <a:srgbClr val="0070C0"/>
                </a:solidFill>
                <a:latin typeface="Calibri"/>
              </a:rPr>
              <a:t>Falta</a:t>
            </a:r>
            <a:r>
              <a:rPr lang="en-US" sz="2800" b="1" cap="all" dirty="0" smtClean="0">
                <a:solidFill>
                  <a:srgbClr val="0070C0"/>
                </a:solidFill>
                <a:latin typeface="Calibri"/>
              </a:rPr>
              <a:t> de </a:t>
            </a:r>
            <a:r>
              <a:rPr lang="en-US" sz="2800" b="1" cap="all" dirty="0" err="1" smtClean="0">
                <a:solidFill>
                  <a:srgbClr val="0070C0"/>
                </a:solidFill>
                <a:latin typeface="Calibri"/>
              </a:rPr>
              <a:t>lÍmites</a:t>
            </a:r>
            <a:endParaRPr lang="en-US" sz="2800" b="1" cap="all" dirty="0">
              <a:solidFill>
                <a:srgbClr val="0070C0"/>
              </a:solidFill>
              <a:latin typeface="Calibri"/>
            </a:endParaRPr>
          </a:p>
        </p:txBody>
      </p:sp>
      <p:cxnSp>
        <p:nvCxnSpPr>
          <p:cNvPr id="8" name="Straight Connector 7"/>
          <p:cNvCxnSpPr/>
          <p:nvPr/>
        </p:nvCxnSpPr>
        <p:spPr>
          <a:xfrm>
            <a:off x="609600" y="258862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12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6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82223" y="2207628"/>
            <a:ext cx="1698978" cy="307777"/>
          </a:xfrm>
          <a:prstGeom prst="rect">
            <a:avLst/>
          </a:prstGeom>
        </p:spPr>
        <p:txBody>
          <a:bodyPr wrap="square">
            <a:spAutoFit/>
          </a:bodyPr>
          <a:lstStyle/>
          <a:p>
            <a:pPr algn="ctr"/>
            <a:r>
              <a:rPr lang="en-US" sz="1400" dirty="0">
                <a:solidFill>
                  <a:prstClr val="black"/>
                </a:solidFill>
                <a:latin typeface="Calibri"/>
              </a:rPr>
              <a:t>Sin </a:t>
            </a:r>
            <a:r>
              <a:rPr lang="en-US" sz="1400" dirty="0" err="1">
                <a:solidFill>
                  <a:prstClr val="black"/>
                </a:solidFill>
                <a:latin typeface="Calibri"/>
              </a:rPr>
              <a:t>límite</a:t>
            </a:r>
            <a:r>
              <a:rPr lang="en-US" sz="1400" dirty="0">
                <a:solidFill>
                  <a:prstClr val="black"/>
                </a:solidFill>
                <a:latin typeface="Calibri"/>
              </a:rPr>
              <a:t> de </a:t>
            </a:r>
            <a:r>
              <a:rPr lang="en-US" sz="1400" dirty="0" err="1">
                <a:solidFill>
                  <a:prstClr val="black"/>
                </a:solidFill>
                <a:latin typeface="Calibri"/>
              </a:rPr>
              <a:t>páginas</a:t>
            </a:r>
            <a:r>
              <a:rPr lang="en-US" sz="1400" dirty="0">
                <a:solidFill>
                  <a:prstClr val="black"/>
                </a:solidFill>
                <a:latin typeface="Calibri"/>
              </a:rPr>
              <a:t> </a:t>
            </a:r>
          </a:p>
        </p:txBody>
      </p:sp>
      <p:sp>
        <p:nvSpPr>
          <p:cNvPr id="13" name="Rectangle 12"/>
          <p:cNvSpPr/>
          <p:nvPr/>
        </p:nvSpPr>
        <p:spPr>
          <a:xfrm>
            <a:off x="1981199" y="2208286"/>
            <a:ext cx="1913467" cy="307777"/>
          </a:xfrm>
          <a:prstGeom prst="rect">
            <a:avLst/>
          </a:prstGeom>
        </p:spPr>
        <p:txBody>
          <a:bodyPr wrap="square">
            <a:spAutoFit/>
          </a:bodyPr>
          <a:lstStyle/>
          <a:p>
            <a:r>
              <a:rPr lang="en-US" sz="1400" dirty="0">
                <a:solidFill>
                  <a:prstClr val="black"/>
                </a:solidFill>
                <a:latin typeface="Calibri"/>
              </a:rPr>
              <a:t>Sin </a:t>
            </a:r>
            <a:r>
              <a:rPr lang="en-US" sz="1400" dirty="0" err="1">
                <a:solidFill>
                  <a:prstClr val="black"/>
                </a:solidFill>
                <a:latin typeface="Calibri"/>
              </a:rPr>
              <a:t>límite</a:t>
            </a:r>
            <a:r>
              <a:rPr lang="en-US" sz="1400" dirty="0">
                <a:solidFill>
                  <a:prstClr val="black"/>
                </a:solidFill>
                <a:latin typeface="Calibri"/>
              </a:rPr>
              <a:t> de </a:t>
            </a:r>
            <a:r>
              <a:rPr lang="en-US" sz="1400" dirty="0" err="1">
                <a:solidFill>
                  <a:prstClr val="black"/>
                </a:solidFill>
                <a:latin typeface="Calibri"/>
              </a:rPr>
              <a:t>cambios</a:t>
            </a:r>
            <a:r>
              <a:rPr lang="en-US" sz="1400" dirty="0">
                <a:solidFill>
                  <a:prstClr val="black"/>
                </a:solidFill>
                <a:latin typeface="Calibri"/>
              </a:rPr>
              <a:t> </a:t>
            </a:r>
          </a:p>
        </p:txBody>
      </p:sp>
      <p:sp>
        <p:nvSpPr>
          <p:cNvPr id="16" name="Rectangle 15"/>
          <p:cNvSpPr/>
          <p:nvPr/>
        </p:nvSpPr>
        <p:spPr>
          <a:xfrm>
            <a:off x="3657600" y="2204855"/>
            <a:ext cx="1676400" cy="307777"/>
          </a:xfrm>
          <a:prstGeom prst="rect">
            <a:avLst/>
          </a:prstGeom>
        </p:spPr>
        <p:txBody>
          <a:bodyPr wrap="square">
            <a:spAutoFit/>
          </a:bodyPr>
          <a:lstStyle/>
          <a:p>
            <a:r>
              <a:rPr lang="en-US" sz="1400" dirty="0">
                <a:solidFill>
                  <a:prstClr val="black"/>
                </a:solidFill>
                <a:latin typeface="Calibri"/>
              </a:rPr>
              <a:t>Sin </a:t>
            </a:r>
            <a:r>
              <a:rPr lang="en-US" sz="1400" dirty="0" err="1">
                <a:solidFill>
                  <a:prstClr val="black"/>
                </a:solidFill>
                <a:latin typeface="Calibri"/>
              </a:rPr>
              <a:t>límite</a:t>
            </a:r>
            <a:r>
              <a:rPr lang="en-US" sz="1400" dirty="0">
                <a:solidFill>
                  <a:prstClr val="black"/>
                </a:solidFill>
                <a:latin typeface="Calibri"/>
              </a:rPr>
              <a:t> de </a:t>
            </a:r>
            <a:r>
              <a:rPr lang="en-US" sz="1400" dirty="0" err="1">
                <a:solidFill>
                  <a:prstClr val="black"/>
                </a:solidFill>
                <a:latin typeface="Calibri"/>
              </a:rPr>
              <a:t>tráfico</a:t>
            </a:r>
            <a:endParaRPr lang="en-US" sz="1400" dirty="0">
              <a:solidFill>
                <a:prstClr val="black"/>
              </a:solidFill>
              <a:latin typeface="Calibri"/>
            </a:endParaRPr>
          </a:p>
        </p:txBody>
      </p:sp>
      <p:sp>
        <p:nvSpPr>
          <p:cNvPr id="17" name="Rectangle 16"/>
          <p:cNvSpPr/>
          <p:nvPr/>
        </p:nvSpPr>
        <p:spPr>
          <a:xfrm>
            <a:off x="127000" y="3240764"/>
            <a:ext cx="1854201" cy="738664"/>
          </a:xfrm>
          <a:prstGeom prst="rect">
            <a:avLst/>
          </a:prstGeom>
        </p:spPr>
        <p:txBody>
          <a:bodyPr wrap="square">
            <a:spAutoFit/>
          </a:bodyPr>
          <a:lstStyle/>
          <a:p>
            <a:pPr algn="ctr"/>
            <a:r>
              <a:rPr lang="en-US" sz="1400" dirty="0">
                <a:solidFill>
                  <a:prstClr val="black"/>
                </a:solidFill>
                <a:latin typeface="Calibri"/>
              </a:rPr>
              <a:t>Sin </a:t>
            </a:r>
            <a:r>
              <a:rPr lang="en-US" sz="1400" dirty="0" err="1">
                <a:solidFill>
                  <a:prstClr val="black"/>
                </a:solidFill>
                <a:latin typeface="Calibri"/>
              </a:rPr>
              <a:t>límite</a:t>
            </a:r>
            <a:r>
              <a:rPr lang="en-US" sz="1400" dirty="0">
                <a:solidFill>
                  <a:prstClr val="black"/>
                </a:solidFill>
                <a:latin typeface="Calibri"/>
              </a:rPr>
              <a:t> de </a:t>
            </a:r>
            <a:r>
              <a:rPr lang="en-US" sz="1400" dirty="0" err="1">
                <a:solidFill>
                  <a:prstClr val="black"/>
                </a:solidFill>
                <a:latin typeface="Calibri"/>
              </a:rPr>
              <a:t>direcciones</a:t>
            </a:r>
            <a:r>
              <a:rPr lang="en-US" sz="1400" dirty="0">
                <a:solidFill>
                  <a:prstClr val="black"/>
                </a:solidFill>
                <a:latin typeface="Calibri"/>
              </a:rPr>
              <a:t> de </a:t>
            </a:r>
            <a:r>
              <a:rPr lang="en-US" sz="1400" dirty="0" err="1">
                <a:solidFill>
                  <a:prstClr val="black"/>
                </a:solidFill>
                <a:latin typeface="Calibri"/>
              </a:rPr>
              <a:t>correo</a:t>
            </a:r>
            <a:r>
              <a:rPr lang="en-US" sz="1400" dirty="0">
                <a:solidFill>
                  <a:prstClr val="black"/>
                </a:solidFill>
                <a:latin typeface="Calibri"/>
              </a:rPr>
              <a:t> </a:t>
            </a:r>
            <a:r>
              <a:rPr lang="en-US" sz="1400" dirty="0" err="1">
                <a:solidFill>
                  <a:prstClr val="black"/>
                </a:solidFill>
                <a:latin typeface="Calibri"/>
              </a:rPr>
              <a:t>electrónico</a:t>
            </a:r>
            <a:endParaRPr lang="en-US" sz="1400" dirty="0">
              <a:solidFill>
                <a:prstClr val="black"/>
              </a:solidFill>
              <a:latin typeface="Calibri"/>
            </a:endParaRPr>
          </a:p>
        </p:txBody>
      </p:sp>
      <p:sp>
        <p:nvSpPr>
          <p:cNvPr id="18" name="Rectangle 17"/>
          <p:cNvSpPr/>
          <p:nvPr/>
        </p:nvSpPr>
        <p:spPr>
          <a:xfrm>
            <a:off x="1981200" y="3241418"/>
            <a:ext cx="1676400" cy="523220"/>
          </a:xfrm>
          <a:prstGeom prst="rect">
            <a:avLst/>
          </a:prstGeom>
        </p:spPr>
        <p:txBody>
          <a:bodyPr wrap="square">
            <a:spAutoFit/>
          </a:bodyPr>
          <a:lstStyle/>
          <a:p>
            <a:pPr algn="ctr"/>
            <a:r>
              <a:rPr lang="en-US" sz="1400" dirty="0">
                <a:solidFill>
                  <a:prstClr val="black"/>
                </a:solidFill>
                <a:latin typeface="Calibri"/>
              </a:rPr>
              <a:t>Sin </a:t>
            </a:r>
            <a:r>
              <a:rPr lang="en-US" sz="1400" dirty="0" err="1">
                <a:solidFill>
                  <a:prstClr val="black"/>
                </a:solidFill>
                <a:latin typeface="Calibri"/>
              </a:rPr>
              <a:t>límite</a:t>
            </a:r>
            <a:r>
              <a:rPr lang="en-US" sz="1400" dirty="0">
                <a:solidFill>
                  <a:prstClr val="black"/>
                </a:solidFill>
                <a:latin typeface="Calibri"/>
              </a:rPr>
              <a:t> de </a:t>
            </a:r>
            <a:r>
              <a:rPr lang="en-US" sz="1400" dirty="0" err="1">
                <a:solidFill>
                  <a:prstClr val="black"/>
                </a:solidFill>
                <a:latin typeface="Calibri"/>
              </a:rPr>
              <a:t>actualizaciones</a:t>
            </a:r>
            <a:endParaRPr lang="en-US" sz="1400" dirty="0">
              <a:solidFill>
                <a:prstClr val="black"/>
              </a:solidFill>
              <a:latin typeface="Calibri"/>
            </a:endParaRPr>
          </a:p>
        </p:txBody>
      </p:sp>
      <p:sp>
        <p:nvSpPr>
          <p:cNvPr id="19" name="Rectangle 18"/>
          <p:cNvSpPr/>
          <p:nvPr/>
        </p:nvSpPr>
        <p:spPr>
          <a:xfrm>
            <a:off x="3657600" y="3250113"/>
            <a:ext cx="1828800" cy="1169551"/>
          </a:xfrm>
          <a:prstGeom prst="rect">
            <a:avLst/>
          </a:prstGeom>
        </p:spPr>
        <p:txBody>
          <a:bodyPr wrap="square">
            <a:spAutoFit/>
          </a:bodyPr>
          <a:lstStyle/>
          <a:p>
            <a:pPr algn="ctr" defTabSz="914400">
              <a:spcBef>
                <a:spcPts val="1100"/>
              </a:spcBef>
              <a:spcAft>
                <a:spcPts val="600"/>
              </a:spcAft>
            </a:pPr>
            <a:r>
              <a:rPr lang="en-US" sz="1400" dirty="0">
                <a:solidFill>
                  <a:prstClr val="black"/>
                </a:solidFill>
                <a:latin typeface="Calibri"/>
              </a:rPr>
              <a:t>With unlimited support, changes and upgrades,  having an effective online presence is simple.</a:t>
            </a:r>
          </a:p>
        </p:txBody>
      </p:sp>
      <p:sp>
        <p:nvSpPr>
          <p:cNvPr id="20" name="Rectangle 19"/>
          <p:cNvSpPr/>
          <p:nvPr/>
        </p:nvSpPr>
        <p:spPr>
          <a:xfrm>
            <a:off x="533400" y="4533908"/>
            <a:ext cx="4572000" cy="523220"/>
          </a:xfrm>
          <a:prstGeom prst="rect">
            <a:avLst/>
          </a:prstGeom>
        </p:spPr>
        <p:txBody>
          <a:bodyPr>
            <a:spAutoFit/>
          </a:bodyPr>
          <a:lstStyle/>
          <a:p>
            <a:pPr algn="ctr" defTabSz="914400">
              <a:spcBef>
                <a:spcPts val="1100"/>
              </a:spcBef>
            </a:pPr>
            <a:r>
              <a:rPr lang="en-US" sz="1400" dirty="0">
                <a:solidFill>
                  <a:prstClr val="black"/>
                </a:solidFill>
                <a:latin typeface="Calibri"/>
              </a:rPr>
              <a:t>We take away the challenges that business owners face to stay current with their online marketing solution.</a:t>
            </a:r>
          </a:p>
        </p:txBody>
      </p:sp>
      <p:pic>
        <p:nvPicPr>
          <p:cNvPr id="3074" name="Picture 2" descr="C:\Users\Junaed\Downloads\FlaticonDownload (2)\png\copy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997" y="1729136"/>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663" y="2817228"/>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1441" y="2762298"/>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2707" y="1695355"/>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0671" y="1624238"/>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5119" y="2707364"/>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91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BEBA8EAE-BF5A-486C-A8C5-ECC9F3942E4B}">
                <a14:imgProps xmlns:a14="http://schemas.microsoft.com/office/drawing/2010/main">
                  <a14:imgLayer r:embed="rId4">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4" name="Rectangle 13"/>
          <p:cNvSpPr/>
          <p:nvPr/>
        </p:nvSpPr>
        <p:spPr>
          <a:xfrm>
            <a:off x="0" y="-19050"/>
            <a:ext cx="9144000" cy="51625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8" name="Straight Connector 7"/>
          <p:cNvCxnSpPr/>
          <p:nvPr/>
        </p:nvCxnSpPr>
        <p:spPr>
          <a:xfrm>
            <a:off x="3276600" y="581025"/>
            <a:ext cx="0" cy="1295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48400" y="581025"/>
            <a:ext cx="0" cy="1295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1000" y="581025"/>
            <a:ext cx="2667000" cy="1477328"/>
          </a:xfrm>
          <a:prstGeom prst="rect">
            <a:avLst/>
          </a:prstGeom>
        </p:spPr>
        <p:txBody>
          <a:bodyPr wrap="square">
            <a:spAutoFit/>
          </a:bodyPr>
          <a:lstStyle/>
          <a:p>
            <a:pPr algn="ctr">
              <a:spcAft>
                <a:spcPts val="600"/>
              </a:spcAft>
            </a:pPr>
            <a:r>
              <a:rPr lang="es-MX" dirty="0">
                <a:solidFill>
                  <a:srgbClr val="FFFFFF"/>
                </a:solidFill>
                <a:latin typeface="Calibri"/>
                <a:cs typeface="Calibri"/>
              </a:rPr>
              <a:t>Los mejores Propietarios de WebCenter tienen las mismas cualidades que los mejores Propietarios de UnFranchise</a:t>
            </a:r>
          </a:p>
        </p:txBody>
      </p:sp>
      <p:sp>
        <p:nvSpPr>
          <p:cNvPr id="12" name="Rectangle 11"/>
          <p:cNvSpPr/>
          <p:nvPr/>
        </p:nvSpPr>
        <p:spPr>
          <a:xfrm>
            <a:off x="3429000" y="581025"/>
            <a:ext cx="2743200" cy="1754327"/>
          </a:xfrm>
          <a:prstGeom prst="rect">
            <a:avLst/>
          </a:prstGeom>
        </p:spPr>
        <p:txBody>
          <a:bodyPr wrap="square">
            <a:spAutoFit/>
          </a:bodyPr>
          <a:lstStyle/>
          <a:p>
            <a:pPr algn="ctr">
              <a:spcAft>
                <a:spcPts val="600"/>
              </a:spcAft>
            </a:pPr>
            <a:r>
              <a:rPr lang="es-MX" dirty="0">
                <a:solidFill>
                  <a:srgbClr val="FFFFFF"/>
                </a:solidFill>
                <a:latin typeface="Calibri"/>
                <a:cs typeface="Calibri"/>
              </a:rPr>
              <a:t>Las </a:t>
            </a:r>
            <a:r>
              <a:rPr lang="es-MX" u="sng" dirty="0">
                <a:solidFill>
                  <a:srgbClr val="FFFFFF"/>
                </a:solidFill>
                <a:latin typeface="Calibri"/>
                <a:cs typeface="Calibri"/>
              </a:rPr>
              <a:t>CUALIDADES</a:t>
            </a:r>
            <a:r>
              <a:rPr lang="es-MX" dirty="0">
                <a:solidFill>
                  <a:srgbClr val="FFFFFF"/>
                </a:solidFill>
                <a:latin typeface="Calibri"/>
                <a:cs typeface="Calibri"/>
              </a:rPr>
              <a:t> de la persona son más importantes que su nivel de educación, experiencia, conocimientos técnicos, etc. </a:t>
            </a:r>
          </a:p>
        </p:txBody>
      </p:sp>
      <p:sp>
        <p:nvSpPr>
          <p:cNvPr id="13" name="Rectangle 12"/>
          <p:cNvSpPr/>
          <p:nvPr/>
        </p:nvSpPr>
        <p:spPr>
          <a:xfrm>
            <a:off x="6391090" y="581025"/>
            <a:ext cx="2664010" cy="1477328"/>
          </a:xfrm>
          <a:prstGeom prst="rect">
            <a:avLst/>
          </a:prstGeom>
        </p:spPr>
        <p:txBody>
          <a:bodyPr wrap="square">
            <a:spAutoFit/>
          </a:bodyPr>
          <a:lstStyle/>
          <a:p>
            <a:pPr algn="ctr">
              <a:spcAft>
                <a:spcPts val="600"/>
              </a:spcAft>
            </a:pPr>
            <a:r>
              <a:rPr lang="es-MX" dirty="0">
                <a:solidFill>
                  <a:srgbClr val="FFFFFF"/>
                </a:solidFill>
                <a:latin typeface="Calibri"/>
                <a:cs typeface="Calibri"/>
              </a:rPr>
              <a:t>Aquellos candidatos con las siguientes cualidades están en condiciones de aprovechar nuestro sistema para el éxito</a:t>
            </a:r>
          </a:p>
        </p:txBody>
      </p:sp>
      <p:graphicFrame>
        <p:nvGraphicFramePr>
          <p:cNvPr id="10" name="Diagram 9"/>
          <p:cNvGraphicFramePr/>
          <p:nvPr>
            <p:extLst>
              <p:ext uri="{D42A27DB-BD31-4B8C-83A1-F6EECF244321}">
                <p14:modId xmlns:p14="http://schemas.microsoft.com/office/powerpoint/2010/main" val="453232686"/>
              </p:ext>
            </p:extLst>
          </p:nvPr>
        </p:nvGraphicFramePr>
        <p:xfrm>
          <a:off x="381000" y="2711443"/>
          <a:ext cx="4343400" cy="24320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 14"/>
          <p:cNvGraphicFramePr/>
          <p:nvPr>
            <p:extLst>
              <p:ext uri="{D42A27DB-BD31-4B8C-83A1-F6EECF244321}">
                <p14:modId xmlns:p14="http://schemas.microsoft.com/office/powerpoint/2010/main" val="1217169513"/>
              </p:ext>
            </p:extLst>
          </p:nvPr>
        </p:nvGraphicFramePr>
        <p:xfrm>
          <a:off x="4541209" y="2711443"/>
          <a:ext cx="4343400" cy="248648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2056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2983762"/>
            <a:ext cx="6934200" cy="1569188"/>
            <a:chOff x="-1767590" y="361950"/>
            <a:chExt cx="4129790" cy="533400"/>
          </a:xfrm>
          <a:solidFill>
            <a:srgbClr val="92D050"/>
          </a:solidFill>
        </p:grpSpPr>
        <p:sp>
          <p:nvSpPr>
            <p:cNvPr id="5" name="Rectangle 4"/>
            <p:cNvSpPr/>
            <p:nvPr/>
          </p:nvSpPr>
          <p:spPr>
            <a:xfrm flipH="1">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338" defTabSz="914400"/>
              <a:r>
                <a:rPr lang="en-US" sz="3600" b="1" dirty="0" smtClean="0">
                  <a:solidFill>
                    <a:prstClr val="black">
                      <a:lumMod val="75000"/>
                      <a:lumOff val="25000"/>
                    </a:prstClr>
                  </a:solidFill>
                  <a:latin typeface="Calibri"/>
                </a:rPr>
                <a:t>HABLEMOS PRIMERO SOBRE ALGUNAS MEJORAS RECIENTES</a:t>
              </a:r>
              <a:endParaRPr lang="en-US" sz="3600" b="1" dirty="0">
                <a:solidFill>
                  <a:prstClr val="black">
                    <a:lumMod val="75000"/>
                    <a:lumOff val="25000"/>
                  </a:prstClr>
                </a:solidFill>
                <a:latin typeface="Calibri"/>
              </a:endParaRPr>
            </a:p>
          </p:txBody>
        </p:sp>
        <p:sp>
          <p:nvSpPr>
            <p:cNvPr id="6" name="Right Triangle 5"/>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Tree>
    <p:extLst>
      <p:ext uri="{BB962C8B-B14F-4D97-AF65-F5344CB8AC3E}">
        <p14:creationId xmlns:p14="http://schemas.microsoft.com/office/powerpoint/2010/main" val="49502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590550"/>
            <a:ext cx="2232942" cy="3962400"/>
          </a:xfrm>
          <a:prstGeom prst="rect">
            <a:avLst/>
          </a:prstGeom>
        </p:spPr>
      </p:pic>
      <p:sp>
        <p:nvSpPr>
          <p:cNvPr id="15" name="Rectangle 14"/>
          <p:cNvSpPr/>
          <p:nvPr/>
        </p:nvSpPr>
        <p:spPr>
          <a:xfrm>
            <a:off x="665424" y="3245573"/>
            <a:ext cx="2702275"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dirty="0" smtClean="0">
                <a:solidFill>
                  <a:prstClr val="white"/>
                </a:solidFill>
                <a:latin typeface="Calibri"/>
                <a:cs typeface="Century Gothic"/>
              </a:rPr>
              <a:t>SITIOS PARA </a:t>
            </a:r>
            <a:br>
              <a:rPr lang="en-US" dirty="0" smtClean="0">
                <a:solidFill>
                  <a:prstClr val="white"/>
                </a:solidFill>
                <a:latin typeface="Calibri"/>
                <a:cs typeface="Century Gothic"/>
              </a:rPr>
            </a:br>
            <a:r>
              <a:rPr lang="en-US" dirty="0" smtClean="0">
                <a:solidFill>
                  <a:prstClr val="white"/>
                </a:solidFill>
                <a:latin typeface="Calibri"/>
                <a:cs typeface="Century Gothic"/>
              </a:rPr>
              <a:t>DISPOSITIVOS </a:t>
            </a:r>
            <a:br>
              <a:rPr lang="en-US" dirty="0" smtClean="0">
                <a:solidFill>
                  <a:prstClr val="white"/>
                </a:solidFill>
                <a:latin typeface="Calibri"/>
                <a:cs typeface="Century Gothic"/>
              </a:rPr>
            </a:br>
            <a:r>
              <a:rPr lang="en-US" dirty="0" smtClean="0">
                <a:solidFill>
                  <a:prstClr val="white"/>
                </a:solidFill>
                <a:latin typeface="Calibri"/>
                <a:cs typeface="Century Gothic"/>
              </a:rPr>
              <a:t>MÓVILES</a:t>
            </a:r>
            <a:endParaRPr lang="en-US" dirty="0">
              <a:solidFill>
                <a:prstClr val="white"/>
              </a:solidFill>
              <a:latin typeface="Calibri"/>
              <a:cs typeface="Century Gothic"/>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b="9028"/>
          <a:stretch/>
        </p:blipFill>
        <p:spPr>
          <a:xfrm>
            <a:off x="5888674" y="971551"/>
            <a:ext cx="1951409" cy="3274820"/>
          </a:xfrm>
          <a:prstGeom prst="rect">
            <a:avLst/>
          </a:prstGeom>
        </p:spPr>
      </p:pic>
      <p:sp>
        <p:nvSpPr>
          <p:cNvPr id="14" name="Rectangle 13"/>
          <p:cNvSpPr/>
          <p:nvPr/>
        </p:nvSpPr>
        <p:spPr>
          <a:xfrm>
            <a:off x="5178777" y="3245573"/>
            <a:ext cx="3287889"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algn="ctr" defTabSz="914400"/>
            <a:r>
              <a:rPr lang="en-US" spc="150" dirty="0" smtClean="0">
                <a:solidFill>
                  <a:prstClr val="white"/>
                </a:solidFill>
                <a:latin typeface="Calibri"/>
                <a:cs typeface="Calibri"/>
              </a:rPr>
              <a:t>COMERCIALIZACIÓN POR CORREO ELECTRÓNICO</a:t>
            </a:r>
            <a:endParaRPr lang="en-US" dirty="0">
              <a:solidFill>
                <a:prstClr val="white"/>
              </a:solidFill>
              <a:latin typeface="Calibri"/>
              <a:cs typeface="Calibri"/>
            </a:endParaRPr>
          </a:p>
        </p:txBody>
      </p:sp>
      <p:pic>
        <p:nvPicPr>
          <p:cNvPr id="9" name="Picture 8"/>
          <p:cNvPicPr>
            <a:picLocks noChangeAspect="1"/>
          </p:cNvPicPr>
          <p:nvPr/>
        </p:nvPicPr>
        <p:blipFill rotWithShape="1">
          <a:blip r:embed="rId6"/>
          <a:srcRect r="40533"/>
          <a:stretch/>
        </p:blipFill>
        <p:spPr>
          <a:xfrm>
            <a:off x="3198958" y="514350"/>
            <a:ext cx="2516042" cy="3962400"/>
          </a:xfrm>
          <a:prstGeom prst="rect">
            <a:avLst/>
          </a:prstGeom>
        </p:spPr>
      </p:pic>
      <p:sp>
        <p:nvSpPr>
          <p:cNvPr id="13" name="Rectangle 12"/>
          <p:cNvSpPr/>
          <p:nvPr/>
        </p:nvSpPr>
        <p:spPr>
          <a:xfrm>
            <a:off x="2819400" y="3440519"/>
            <a:ext cx="3276600" cy="1066800"/>
          </a:xfrm>
          <a:prstGeom prst="rect">
            <a:avLst/>
          </a:prstGeom>
          <a:solidFill>
            <a:srgbClr val="0070C0"/>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dirty="0" smtClean="0">
                <a:solidFill>
                  <a:srgbClr val="FFFFFF"/>
                </a:solidFill>
                <a:latin typeface="Calibri"/>
                <a:cs typeface="Century Gothic"/>
              </a:rPr>
              <a:t>WIDGET DE BÚSQUEDA EN </a:t>
            </a:r>
            <a:br>
              <a:rPr lang="en-US" dirty="0" smtClean="0">
                <a:solidFill>
                  <a:srgbClr val="FFFFFF"/>
                </a:solidFill>
                <a:latin typeface="Calibri"/>
                <a:cs typeface="Century Gothic"/>
              </a:rPr>
            </a:br>
            <a:r>
              <a:rPr lang="en-US" dirty="0" smtClean="0">
                <a:solidFill>
                  <a:srgbClr val="FFFFFF"/>
                </a:solidFill>
                <a:latin typeface="Calibri"/>
                <a:cs typeface="Century Gothic"/>
              </a:rPr>
              <a:t>SITIO WEB</a:t>
            </a:r>
            <a:endParaRPr lang="en-US" dirty="0">
              <a:solidFill>
                <a:srgbClr val="FFFFFF"/>
              </a:solidFill>
              <a:latin typeface="Calibri"/>
              <a:cs typeface="Century Gothic"/>
            </a:endParaRPr>
          </a:p>
        </p:txBody>
      </p:sp>
      <p:sp>
        <p:nvSpPr>
          <p:cNvPr id="17" name="Right Triangle 16"/>
          <p:cNvSpPr/>
          <p:nvPr/>
        </p:nvSpPr>
        <p:spPr>
          <a:xfrm>
            <a:off x="5715000" y="3245573"/>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8" name="Right Triangle 17"/>
          <p:cNvSpPr/>
          <p:nvPr/>
        </p:nvSpPr>
        <p:spPr>
          <a:xfrm flipH="1">
            <a:off x="2819400" y="3245573"/>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9" name="Right Triangle 18"/>
          <p:cNvSpPr/>
          <p:nvPr/>
        </p:nvSpPr>
        <p:spPr>
          <a:xfrm flipH="1">
            <a:off x="665421" y="3050627"/>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0" name="Right Triangle 19"/>
          <p:cNvSpPr/>
          <p:nvPr/>
        </p:nvSpPr>
        <p:spPr>
          <a:xfrm>
            <a:off x="7848600" y="3050627"/>
            <a:ext cx="618066"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297943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81000" y="-6350"/>
            <a:ext cx="3048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5" name="Straight Connector 4"/>
          <p:cNvCxnSpPr/>
          <p:nvPr/>
        </p:nvCxnSpPr>
        <p:spPr>
          <a:xfrm>
            <a:off x="609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3400" y="438154"/>
            <a:ext cx="2592874" cy="369332"/>
          </a:xfrm>
          <a:prstGeom prst="rect">
            <a:avLst/>
          </a:prstGeom>
        </p:spPr>
        <p:txBody>
          <a:bodyPr wrap="square">
            <a:spAutoFit/>
          </a:bodyPr>
          <a:lstStyle/>
          <a:p>
            <a:r>
              <a:rPr lang="en-US" dirty="0">
                <a:solidFill>
                  <a:srgbClr val="1595EF"/>
                </a:solidFill>
                <a:latin typeface="Calibri"/>
              </a:rPr>
              <a:t>La </a:t>
            </a:r>
            <a:r>
              <a:rPr lang="en-US" dirty="0" err="1">
                <a:solidFill>
                  <a:srgbClr val="1595EF"/>
                </a:solidFill>
                <a:latin typeface="Calibri"/>
              </a:rPr>
              <a:t>Asistencia</a:t>
            </a:r>
            <a:r>
              <a:rPr lang="en-US" dirty="0">
                <a:solidFill>
                  <a:srgbClr val="1595EF"/>
                </a:solidFill>
                <a:latin typeface="Calibri"/>
              </a:rPr>
              <a:t> </a:t>
            </a:r>
            <a:r>
              <a:rPr lang="en-US" dirty="0" err="1">
                <a:solidFill>
                  <a:srgbClr val="1595EF"/>
                </a:solidFill>
                <a:latin typeface="Calibri"/>
              </a:rPr>
              <a:t>Técnica</a:t>
            </a:r>
            <a:endParaRPr lang="en-US" dirty="0">
              <a:solidFill>
                <a:srgbClr val="1595EF"/>
              </a:solidFill>
              <a:latin typeface="Calibri"/>
            </a:endParaRPr>
          </a:p>
        </p:txBody>
      </p:sp>
      <p:sp>
        <p:nvSpPr>
          <p:cNvPr id="9" name="Rectangle 8"/>
          <p:cNvSpPr/>
          <p:nvPr/>
        </p:nvSpPr>
        <p:spPr>
          <a:xfrm>
            <a:off x="570830" y="1276354"/>
            <a:ext cx="2547091" cy="276999"/>
          </a:xfrm>
          <a:prstGeom prst="rect">
            <a:avLst/>
          </a:prstGeom>
        </p:spPr>
        <p:txBody>
          <a:bodyPr wrap="none">
            <a:spAutoFit/>
          </a:bodyPr>
          <a:lstStyle/>
          <a:p>
            <a:r>
              <a:rPr lang="en-US" sz="1200" dirty="0" err="1">
                <a:solidFill>
                  <a:srgbClr val="FFFFFF"/>
                </a:solidFill>
                <a:latin typeface="Calibri"/>
              </a:rPr>
              <a:t>Ayuda</a:t>
            </a:r>
            <a:r>
              <a:rPr lang="en-US" sz="1200" dirty="0">
                <a:solidFill>
                  <a:srgbClr val="FFFFFF"/>
                </a:solidFill>
                <a:latin typeface="Calibri"/>
              </a:rPr>
              <a:t> </a:t>
            </a:r>
            <a:r>
              <a:rPr lang="en-US" sz="1200" dirty="0" err="1">
                <a:solidFill>
                  <a:srgbClr val="FFFFFF"/>
                </a:solidFill>
                <a:latin typeface="Calibri"/>
              </a:rPr>
              <a:t>ilimitada</a:t>
            </a:r>
            <a:r>
              <a:rPr lang="en-US" sz="1200" dirty="0">
                <a:solidFill>
                  <a:srgbClr val="FFFFFF"/>
                </a:solidFill>
                <a:latin typeface="Calibri"/>
              </a:rPr>
              <a:t> </a:t>
            </a:r>
            <a:r>
              <a:rPr lang="en-US" sz="1200" dirty="0" err="1">
                <a:solidFill>
                  <a:srgbClr val="FFFFFF"/>
                </a:solidFill>
                <a:latin typeface="Calibri"/>
              </a:rPr>
              <a:t>para</a:t>
            </a:r>
            <a:r>
              <a:rPr lang="en-US" sz="1200" dirty="0">
                <a:solidFill>
                  <a:srgbClr val="FFFFFF"/>
                </a:solidFill>
                <a:latin typeface="Calibri"/>
              </a:rPr>
              <a:t> </a:t>
            </a:r>
            <a:r>
              <a:rPr lang="en-US" sz="1200" dirty="0" err="1">
                <a:solidFill>
                  <a:srgbClr val="FFFFFF"/>
                </a:solidFill>
                <a:latin typeface="Calibri"/>
              </a:rPr>
              <a:t>modificar</a:t>
            </a:r>
            <a:r>
              <a:rPr lang="en-US" sz="1200" dirty="0">
                <a:solidFill>
                  <a:srgbClr val="FFFFFF"/>
                </a:solidFill>
                <a:latin typeface="Calibri"/>
              </a:rPr>
              <a:t> el </a:t>
            </a:r>
            <a:r>
              <a:rPr lang="en-US" sz="1200" dirty="0" err="1">
                <a:solidFill>
                  <a:srgbClr val="FFFFFF"/>
                </a:solidFill>
                <a:latin typeface="Calibri"/>
              </a:rPr>
              <a:t>sitio</a:t>
            </a:r>
            <a:endParaRPr lang="en-US" sz="1200" dirty="0">
              <a:solidFill>
                <a:srgbClr val="FFFFFF"/>
              </a:solidFill>
              <a:latin typeface="Calibri"/>
            </a:endParaRPr>
          </a:p>
        </p:txBody>
      </p:sp>
      <p:sp>
        <p:nvSpPr>
          <p:cNvPr id="10" name="Rectangle 9"/>
          <p:cNvSpPr/>
          <p:nvPr/>
        </p:nvSpPr>
        <p:spPr>
          <a:xfrm>
            <a:off x="609600" y="1733554"/>
            <a:ext cx="2819400" cy="461665"/>
          </a:xfrm>
          <a:prstGeom prst="rect">
            <a:avLst/>
          </a:prstGeom>
        </p:spPr>
        <p:txBody>
          <a:bodyPr wrap="square">
            <a:spAutoFit/>
          </a:bodyPr>
          <a:lstStyle/>
          <a:p>
            <a:r>
              <a:rPr lang="en-US" sz="1200" dirty="0" err="1">
                <a:solidFill>
                  <a:srgbClr val="FFFFFF"/>
                </a:solidFill>
                <a:latin typeface="Calibri"/>
              </a:rPr>
              <a:t>Asistencia</a:t>
            </a:r>
            <a:r>
              <a:rPr lang="en-US" sz="1200" dirty="0">
                <a:solidFill>
                  <a:srgbClr val="FFFFFF"/>
                </a:solidFill>
                <a:latin typeface="Calibri"/>
              </a:rPr>
              <a:t> con </a:t>
            </a:r>
            <a:r>
              <a:rPr lang="en-US" sz="1200" dirty="0" err="1">
                <a:solidFill>
                  <a:srgbClr val="FFFFFF"/>
                </a:solidFill>
                <a:latin typeface="Calibri"/>
              </a:rPr>
              <a:t>uso</a:t>
            </a:r>
            <a:r>
              <a:rPr lang="en-US" sz="1200" dirty="0">
                <a:solidFill>
                  <a:srgbClr val="FFFFFF"/>
                </a:solidFill>
                <a:latin typeface="Calibri"/>
              </a:rPr>
              <a:t> de </a:t>
            </a:r>
            <a:r>
              <a:rPr lang="en-US" sz="1200" dirty="0" err="1">
                <a:solidFill>
                  <a:srgbClr val="FFFFFF"/>
                </a:solidFill>
                <a:latin typeface="Calibri"/>
              </a:rPr>
              <a:t>todas</a:t>
            </a:r>
            <a:r>
              <a:rPr lang="en-US" sz="1200" dirty="0">
                <a:solidFill>
                  <a:srgbClr val="FFFFFF"/>
                </a:solidFill>
                <a:latin typeface="Calibri"/>
              </a:rPr>
              <a:t> </a:t>
            </a:r>
            <a:r>
              <a:rPr lang="en-US" sz="1200" dirty="0" err="1">
                <a:solidFill>
                  <a:srgbClr val="FFFFFF"/>
                </a:solidFill>
                <a:latin typeface="Calibri"/>
              </a:rPr>
              <a:t>las</a:t>
            </a:r>
            <a:r>
              <a:rPr lang="en-US" sz="1200" dirty="0">
                <a:solidFill>
                  <a:srgbClr val="FFFFFF"/>
                </a:solidFill>
                <a:latin typeface="Calibri"/>
              </a:rPr>
              <a:t> </a:t>
            </a:r>
            <a:r>
              <a:rPr lang="en-US" sz="1200" dirty="0" err="1">
                <a:solidFill>
                  <a:srgbClr val="FFFFFF"/>
                </a:solidFill>
                <a:latin typeface="Calibri"/>
              </a:rPr>
              <a:t>funciones</a:t>
            </a:r>
            <a:r>
              <a:rPr lang="en-US" sz="1200" dirty="0">
                <a:solidFill>
                  <a:srgbClr val="FFFFFF"/>
                </a:solidFill>
                <a:latin typeface="Calibri"/>
              </a:rPr>
              <a:t> y </a:t>
            </a:r>
            <a:r>
              <a:rPr lang="en-US" sz="1200" dirty="0" err="1">
                <a:solidFill>
                  <a:srgbClr val="FFFFFF"/>
                </a:solidFill>
                <a:latin typeface="Calibri"/>
              </a:rPr>
              <a:t>recursos</a:t>
            </a:r>
            <a:r>
              <a:rPr lang="en-US" sz="1200" dirty="0">
                <a:solidFill>
                  <a:srgbClr val="FFFFFF"/>
                </a:solidFill>
                <a:latin typeface="Calibri"/>
              </a:rPr>
              <a:t> de </a:t>
            </a:r>
            <a:r>
              <a:rPr lang="en-US" sz="1200" dirty="0" err="1">
                <a:solidFill>
                  <a:srgbClr val="FFFFFF"/>
                </a:solidFill>
                <a:latin typeface="Calibri"/>
              </a:rPr>
              <a:t>nuestra</a:t>
            </a:r>
            <a:r>
              <a:rPr lang="en-US" sz="1200" dirty="0">
                <a:solidFill>
                  <a:srgbClr val="FFFFFF"/>
                </a:solidFill>
                <a:latin typeface="Calibri"/>
              </a:rPr>
              <a:t> </a:t>
            </a:r>
            <a:r>
              <a:rPr lang="en-US" sz="1200" dirty="0" err="1">
                <a:solidFill>
                  <a:srgbClr val="FFFFFF"/>
                </a:solidFill>
                <a:latin typeface="Calibri"/>
              </a:rPr>
              <a:t>solución</a:t>
            </a:r>
            <a:endParaRPr lang="en-US" sz="1200" dirty="0">
              <a:solidFill>
                <a:srgbClr val="FFFFFF"/>
              </a:solidFill>
              <a:latin typeface="Calibri"/>
            </a:endParaRPr>
          </a:p>
        </p:txBody>
      </p:sp>
      <p:cxnSp>
        <p:nvCxnSpPr>
          <p:cNvPr id="11" name="Straight Connector 10"/>
          <p:cNvCxnSpPr/>
          <p:nvPr/>
        </p:nvCxnSpPr>
        <p:spPr>
          <a:xfrm>
            <a:off x="609600" y="454296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42105" y="2343154"/>
            <a:ext cx="2786895" cy="461665"/>
          </a:xfrm>
          <a:prstGeom prst="rect">
            <a:avLst/>
          </a:prstGeom>
        </p:spPr>
        <p:txBody>
          <a:bodyPr wrap="square">
            <a:spAutoFit/>
          </a:bodyPr>
          <a:lstStyle/>
          <a:p>
            <a:r>
              <a:rPr lang="en-US" sz="1200" dirty="0" err="1">
                <a:solidFill>
                  <a:srgbClr val="FFFFFF"/>
                </a:solidFill>
                <a:latin typeface="Calibri"/>
              </a:rPr>
              <a:t>Asistencia</a:t>
            </a:r>
            <a:r>
              <a:rPr lang="en-US" sz="1200" dirty="0">
                <a:solidFill>
                  <a:srgbClr val="FFFFFF"/>
                </a:solidFill>
                <a:latin typeface="Calibri"/>
              </a:rPr>
              <a:t> en </a:t>
            </a:r>
            <a:r>
              <a:rPr lang="en-US" sz="1200" dirty="0" err="1">
                <a:solidFill>
                  <a:srgbClr val="FFFFFF"/>
                </a:solidFill>
                <a:latin typeface="Calibri"/>
              </a:rPr>
              <a:t>país</a:t>
            </a:r>
            <a:r>
              <a:rPr lang="en-US" sz="1200" dirty="0">
                <a:solidFill>
                  <a:srgbClr val="FFFFFF"/>
                </a:solidFill>
                <a:latin typeface="Calibri"/>
              </a:rPr>
              <a:t> de </a:t>
            </a:r>
            <a:r>
              <a:rPr lang="en-US" sz="1200" dirty="0" err="1">
                <a:solidFill>
                  <a:srgbClr val="FFFFFF"/>
                </a:solidFill>
                <a:latin typeface="Calibri"/>
              </a:rPr>
              <a:t>residencia</a:t>
            </a:r>
            <a:r>
              <a:rPr lang="en-US" sz="1200" dirty="0">
                <a:solidFill>
                  <a:srgbClr val="FFFFFF"/>
                </a:solidFill>
                <a:latin typeface="Calibri"/>
              </a:rPr>
              <a:t> 24 </a:t>
            </a:r>
            <a:r>
              <a:rPr lang="en-US" sz="1200" dirty="0" err="1">
                <a:solidFill>
                  <a:srgbClr val="FFFFFF"/>
                </a:solidFill>
                <a:latin typeface="Calibri"/>
              </a:rPr>
              <a:t>horas</a:t>
            </a:r>
            <a:r>
              <a:rPr lang="en-US" sz="1200" dirty="0">
                <a:solidFill>
                  <a:srgbClr val="FFFFFF"/>
                </a:solidFill>
                <a:latin typeface="Calibri"/>
              </a:rPr>
              <a:t> al </a:t>
            </a:r>
            <a:r>
              <a:rPr lang="en-US" sz="1200" dirty="0" err="1">
                <a:solidFill>
                  <a:srgbClr val="FFFFFF"/>
                </a:solidFill>
                <a:latin typeface="Calibri"/>
              </a:rPr>
              <a:t>día</a:t>
            </a:r>
            <a:r>
              <a:rPr lang="en-US" sz="1200" dirty="0">
                <a:solidFill>
                  <a:srgbClr val="FFFFFF"/>
                </a:solidFill>
                <a:latin typeface="Calibri"/>
              </a:rPr>
              <a:t> </a:t>
            </a:r>
            <a:r>
              <a:rPr lang="en-US" sz="1200" dirty="0" err="1">
                <a:solidFill>
                  <a:srgbClr val="FFFFFF"/>
                </a:solidFill>
                <a:latin typeface="Calibri"/>
              </a:rPr>
              <a:t>toda</a:t>
            </a:r>
            <a:r>
              <a:rPr lang="en-US" sz="1200" dirty="0">
                <a:solidFill>
                  <a:srgbClr val="FFFFFF"/>
                </a:solidFill>
                <a:latin typeface="Calibri"/>
              </a:rPr>
              <a:t> la </a:t>
            </a:r>
            <a:r>
              <a:rPr lang="en-US" sz="1200" dirty="0" err="1">
                <a:solidFill>
                  <a:srgbClr val="FFFFFF"/>
                </a:solidFill>
                <a:latin typeface="Calibri"/>
              </a:rPr>
              <a:t>semana</a:t>
            </a:r>
            <a:endParaRPr lang="en-US" sz="1200" dirty="0">
              <a:solidFill>
                <a:srgbClr val="FFFFFF"/>
              </a:solidFill>
              <a:latin typeface="Calibri"/>
            </a:endParaRPr>
          </a:p>
        </p:txBody>
      </p:sp>
      <p:sp>
        <p:nvSpPr>
          <p:cNvPr id="13" name="Rectangle 12"/>
          <p:cNvSpPr/>
          <p:nvPr/>
        </p:nvSpPr>
        <p:spPr>
          <a:xfrm>
            <a:off x="533400" y="2826429"/>
            <a:ext cx="2819400" cy="1569660"/>
          </a:xfrm>
          <a:prstGeom prst="rect">
            <a:avLst/>
          </a:prstGeom>
        </p:spPr>
        <p:txBody>
          <a:bodyPr wrap="square">
            <a:spAutoFit/>
          </a:bodyPr>
          <a:lstStyle/>
          <a:p>
            <a:r>
              <a:rPr lang="en-US" sz="1200" dirty="0" err="1" smtClean="0">
                <a:solidFill>
                  <a:srgbClr val="FFFFFF"/>
                </a:solidFill>
                <a:latin typeface="Calibri"/>
              </a:rPr>
              <a:t>Instalaciones</a:t>
            </a:r>
            <a:r>
              <a:rPr lang="en-US" sz="1200" dirty="0" smtClean="0">
                <a:solidFill>
                  <a:srgbClr val="FFFFFF"/>
                </a:solidFill>
                <a:latin typeface="Calibri"/>
              </a:rPr>
              <a:t> </a:t>
            </a:r>
            <a:r>
              <a:rPr lang="en-US" sz="1200" dirty="0">
                <a:solidFill>
                  <a:srgbClr val="FFFFFF"/>
                </a:solidFill>
                <a:latin typeface="Calibri"/>
              </a:rPr>
              <a:t>de </a:t>
            </a:r>
            <a:r>
              <a:rPr lang="en-US" sz="1200" dirty="0" err="1">
                <a:solidFill>
                  <a:srgbClr val="FFFFFF"/>
                </a:solidFill>
                <a:latin typeface="Calibri"/>
              </a:rPr>
              <a:t>alojamiento</a:t>
            </a:r>
            <a:r>
              <a:rPr lang="en-US" sz="1200" dirty="0">
                <a:solidFill>
                  <a:srgbClr val="FFFFFF"/>
                </a:solidFill>
                <a:latin typeface="Calibri"/>
              </a:rPr>
              <a:t> Web </a:t>
            </a:r>
            <a:r>
              <a:rPr lang="en-US" sz="1200" dirty="0" err="1">
                <a:solidFill>
                  <a:srgbClr val="FFFFFF"/>
                </a:solidFill>
                <a:latin typeface="Calibri"/>
              </a:rPr>
              <a:t>ultraseguras</a:t>
            </a:r>
            <a:r>
              <a:rPr lang="en-US" sz="1200" dirty="0">
                <a:solidFill>
                  <a:srgbClr val="FFFFFF"/>
                </a:solidFill>
                <a:latin typeface="Calibri"/>
              </a:rPr>
              <a:t>, </a:t>
            </a:r>
            <a:r>
              <a:rPr lang="en-US" sz="1200" dirty="0" err="1">
                <a:solidFill>
                  <a:srgbClr val="FFFFFF"/>
                </a:solidFill>
                <a:latin typeface="Calibri"/>
              </a:rPr>
              <a:t>servicio</a:t>
            </a:r>
            <a:r>
              <a:rPr lang="en-US" sz="1200" dirty="0">
                <a:solidFill>
                  <a:srgbClr val="FFFFFF"/>
                </a:solidFill>
                <a:latin typeface="Calibri"/>
              </a:rPr>
              <a:t> </a:t>
            </a:r>
            <a:r>
              <a:rPr lang="en-US" sz="1200" dirty="0" err="1">
                <a:solidFill>
                  <a:srgbClr val="FFFFFF"/>
                </a:solidFill>
                <a:latin typeface="Calibri"/>
              </a:rPr>
              <a:t>initerrumpido</a:t>
            </a:r>
            <a:r>
              <a:rPr lang="en-US" sz="1200" dirty="0">
                <a:solidFill>
                  <a:srgbClr val="FFFFFF"/>
                </a:solidFill>
                <a:latin typeface="Calibri"/>
              </a:rPr>
              <a:t> de </a:t>
            </a:r>
            <a:r>
              <a:rPr lang="en-US" sz="1200" dirty="0" err="1">
                <a:solidFill>
                  <a:srgbClr val="FFFFFF"/>
                </a:solidFill>
                <a:latin typeface="Calibri"/>
              </a:rPr>
              <a:t>seguridad</a:t>
            </a:r>
            <a:r>
              <a:rPr lang="en-US" sz="1200" dirty="0">
                <a:solidFill>
                  <a:srgbClr val="FFFFFF"/>
                </a:solidFill>
                <a:latin typeface="Calibri"/>
              </a:rPr>
              <a:t> con </a:t>
            </a:r>
            <a:r>
              <a:rPr lang="en-US" sz="1200" dirty="0" err="1">
                <a:solidFill>
                  <a:srgbClr val="FFFFFF"/>
                </a:solidFill>
                <a:latin typeface="Calibri"/>
              </a:rPr>
              <a:t>supervisión</a:t>
            </a:r>
            <a:r>
              <a:rPr lang="en-US" sz="1200" dirty="0">
                <a:solidFill>
                  <a:srgbClr val="FFFFFF"/>
                </a:solidFill>
                <a:latin typeface="Calibri"/>
              </a:rPr>
              <a:t> de </a:t>
            </a:r>
            <a:r>
              <a:rPr lang="en-US" sz="1200" dirty="0" err="1">
                <a:solidFill>
                  <a:srgbClr val="FFFFFF"/>
                </a:solidFill>
                <a:latin typeface="Calibri"/>
              </a:rPr>
              <a:t>incidentes</a:t>
            </a:r>
            <a:r>
              <a:rPr lang="en-US" sz="1200" dirty="0">
                <a:solidFill>
                  <a:srgbClr val="FFFFFF"/>
                </a:solidFill>
                <a:latin typeface="Calibri"/>
              </a:rPr>
              <a:t>; </a:t>
            </a:r>
            <a:r>
              <a:rPr lang="en-US" sz="1200" dirty="0" err="1">
                <a:solidFill>
                  <a:srgbClr val="FFFFFF"/>
                </a:solidFill>
                <a:latin typeface="Calibri"/>
              </a:rPr>
              <a:t>alojamiento</a:t>
            </a:r>
            <a:r>
              <a:rPr lang="en-US" sz="1200" dirty="0">
                <a:solidFill>
                  <a:srgbClr val="FFFFFF"/>
                </a:solidFill>
                <a:latin typeface="Calibri"/>
              </a:rPr>
              <a:t> en </a:t>
            </a:r>
            <a:r>
              <a:rPr lang="en-US" sz="1200" dirty="0" err="1">
                <a:solidFill>
                  <a:srgbClr val="FFFFFF"/>
                </a:solidFill>
                <a:latin typeface="Calibri"/>
              </a:rPr>
              <a:t>servidores</a:t>
            </a:r>
            <a:r>
              <a:rPr lang="en-US" sz="1200" dirty="0">
                <a:solidFill>
                  <a:srgbClr val="FFFFFF"/>
                </a:solidFill>
                <a:latin typeface="Calibri"/>
              </a:rPr>
              <a:t> Dell PowerEdge </a:t>
            </a:r>
            <a:r>
              <a:rPr lang="en-US" sz="1200" dirty="0" err="1">
                <a:solidFill>
                  <a:srgbClr val="FFFFFF"/>
                </a:solidFill>
                <a:latin typeface="Calibri"/>
              </a:rPr>
              <a:t>escalonados</a:t>
            </a:r>
            <a:r>
              <a:rPr lang="en-US" sz="1200" dirty="0">
                <a:solidFill>
                  <a:srgbClr val="FFFFFF"/>
                </a:solidFill>
                <a:latin typeface="Calibri"/>
              </a:rPr>
              <a:t>, de alto </a:t>
            </a:r>
            <a:r>
              <a:rPr lang="en-US" sz="1200" dirty="0" err="1">
                <a:solidFill>
                  <a:srgbClr val="FFFFFF"/>
                </a:solidFill>
                <a:latin typeface="Calibri"/>
              </a:rPr>
              <a:t>rendimiento</a:t>
            </a:r>
            <a:r>
              <a:rPr lang="en-US" sz="1200" dirty="0">
                <a:solidFill>
                  <a:srgbClr val="FFFFFF"/>
                </a:solidFill>
                <a:latin typeface="Calibri"/>
              </a:rPr>
              <a:t>, </a:t>
            </a:r>
            <a:r>
              <a:rPr lang="en-US" sz="1200" dirty="0" err="1">
                <a:solidFill>
                  <a:srgbClr val="FFFFFF"/>
                </a:solidFill>
                <a:latin typeface="Calibri"/>
              </a:rPr>
              <a:t>protegidos</a:t>
            </a:r>
            <a:r>
              <a:rPr lang="en-US" sz="1200" dirty="0">
                <a:solidFill>
                  <a:srgbClr val="FFFFFF"/>
                </a:solidFill>
                <a:latin typeface="Calibri"/>
              </a:rPr>
              <a:t> contra </a:t>
            </a:r>
            <a:r>
              <a:rPr lang="en-US" sz="1200" dirty="0" err="1">
                <a:solidFill>
                  <a:srgbClr val="FFFFFF"/>
                </a:solidFill>
                <a:latin typeface="Calibri"/>
              </a:rPr>
              <a:t>fuego</a:t>
            </a:r>
            <a:r>
              <a:rPr lang="en-US" sz="1200" dirty="0">
                <a:solidFill>
                  <a:srgbClr val="FFFFFF"/>
                </a:solidFill>
                <a:latin typeface="Calibri"/>
              </a:rPr>
              <a:t>, </a:t>
            </a:r>
            <a:r>
              <a:rPr lang="en-US" sz="1200" dirty="0" err="1">
                <a:solidFill>
                  <a:srgbClr val="FFFFFF"/>
                </a:solidFill>
                <a:latin typeface="Calibri"/>
              </a:rPr>
              <a:t>inundaciones</a:t>
            </a:r>
            <a:r>
              <a:rPr lang="en-US" sz="1200" dirty="0">
                <a:solidFill>
                  <a:srgbClr val="FFFFFF"/>
                </a:solidFill>
                <a:latin typeface="Calibri"/>
              </a:rPr>
              <a:t>, </a:t>
            </a:r>
            <a:r>
              <a:rPr lang="en-US" sz="1200" dirty="0" err="1">
                <a:solidFill>
                  <a:srgbClr val="FFFFFF"/>
                </a:solidFill>
                <a:latin typeface="Calibri"/>
              </a:rPr>
              <a:t>terremotos</a:t>
            </a:r>
            <a:r>
              <a:rPr lang="en-US" sz="1200" dirty="0">
                <a:solidFill>
                  <a:srgbClr val="FFFFFF"/>
                </a:solidFill>
                <a:latin typeface="Calibri"/>
              </a:rPr>
              <a:t>, </a:t>
            </a:r>
            <a:r>
              <a:rPr lang="en-US" sz="1200" dirty="0" err="1">
                <a:solidFill>
                  <a:srgbClr val="FFFFFF"/>
                </a:solidFill>
                <a:latin typeface="Calibri"/>
              </a:rPr>
              <a:t>cortes</a:t>
            </a:r>
            <a:r>
              <a:rPr lang="en-US" sz="1200" dirty="0">
                <a:solidFill>
                  <a:srgbClr val="FFFFFF"/>
                </a:solidFill>
                <a:latin typeface="Calibri"/>
              </a:rPr>
              <a:t> de </a:t>
            </a:r>
            <a:r>
              <a:rPr lang="en-US" sz="1200" dirty="0" err="1">
                <a:solidFill>
                  <a:srgbClr val="FFFFFF"/>
                </a:solidFill>
                <a:latin typeface="Calibri"/>
              </a:rPr>
              <a:t>energía</a:t>
            </a:r>
            <a:r>
              <a:rPr lang="en-US" sz="1200" dirty="0">
                <a:solidFill>
                  <a:srgbClr val="FFFFFF"/>
                </a:solidFill>
                <a:latin typeface="Calibri"/>
              </a:rPr>
              <a:t> y </a:t>
            </a:r>
            <a:r>
              <a:rPr lang="en-US" sz="1200" dirty="0" err="1">
                <a:solidFill>
                  <a:srgbClr val="FFFFFF"/>
                </a:solidFill>
                <a:latin typeface="Calibri"/>
              </a:rPr>
              <a:t>desastres</a:t>
            </a:r>
            <a:r>
              <a:rPr lang="en-US" sz="1200" dirty="0">
                <a:solidFill>
                  <a:srgbClr val="FFFFFF"/>
                </a:solidFill>
                <a:latin typeface="Calibri"/>
              </a:rPr>
              <a:t> de </a:t>
            </a:r>
            <a:r>
              <a:rPr lang="en-US" sz="1200" dirty="0" err="1">
                <a:solidFill>
                  <a:srgbClr val="FFFFFF"/>
                </a:solidFill>
                <a:latin typeface="Calibri"/>
              </a:rPr>
              <a:t>otros</a:t>
            </a:r>
            <a:r>
              <a:rPr lang="en-US" sz="1200" dirty="0">
                <a:solidFill>
                  <a:srgbClr val="FFFFFF"/>
                </a:solidFill>
                <a:latin typeface="Calibri"/>
              </a:rPr>
              <a:t> </a:t>
            </a:r>
            <a:r>
              <a:rPr lang="en-US" sz="1200" dirty="0" err="1">
                <a:solidFill>
                  <a:srgbClr val="FFFFFF"/>
                </a:solidFill>
                <a:latin typeface="Calibri"/>
              </a:rPr>
              <a:t>tipos</a:t>
            </a:r>
            <a:r>
              <a:rPr lang="en-US" sz="1200" dirty="0">
                <a:solidFill>
                  <a:srgbClr val="FFFFFF"/>
                </a:solidFill>
                <a:latin typeface="Calibri"/>
              </a:rPr>
              <a:t>.</a:t>
            </a:r>
          </a:p>
        </p:txBody>
      </p:sp>
      <p:sp>
        <p:nvSpPr>
          <p:cNvPr id="14" name="Rectangle 13"/>
          <p:cNvSpPr/>
          <p:nvPr/>
        </p:nvSpPr>
        <p:spPr>
          <a:xfrm>
            <a:off x="609600" y="4550721"/>
            <a:ext cx="2590800" cy="461665"/>
          </a:xfrm>
          <a:prstGeom prst="rect">
            <a:avLst/>
          </a:prstGeom>
        </p:spPr>
        <p:txBody>
          <a:bodyPr wrap="square">
            <a:spAutoFit/>
          </a:bodyPr>
          <a:lstStyle/>
          <a:p>
            <a:r>
              <a:rPr lang="en-US" sz="1200" dirty="0" err="1">
                <a:solidFill>
                  <a:srgbClr val="FFFFFF"/>
                </a:solidFill>
                <a:latin typeface="Calibri"/>
              </a:rPr>
              <a:t>Protección</a:t>
            </a:r>
            <a:r>
              <a:rPr lang="en-US" sz="1200" dirty="0">
                <a:solidFill>
                  <a:srgbClr val="FFFFFF"/>
                </a:solidFill>
                <a:latin typeface="Calibri"/>
              </a:rPr>
              <a:t> </a:t>
            </a:r>
            <a:r>
              <a:rPr lang="en-US" sz="1200" dirty="0" err="1">
                <a:solidFill>
                  <a:srgbClr val="FFFFFF"/>
                </a:solidFill>
                <a:latin typeface="Calibri"/>
              </a:rPr>
              <a:t>cortafuegos</a:t>
            </a:r>
            <a:r>
              <a:rPr lang="en-US" sz="1200" dirty="0">
                <a:solidFill>
                  <a:srgbClr val="FFFFFF"/>
                </a:solidFill>
                <a:latin typeface="Calibri"/>
              </a:rPr>
              <a:t> de </a:t>
            </a:r>
            <a:r>
              <a:rPr lang="en-US" sz="1200" dirty="0" err="1">
                <a:solidFill>
                  <a:srgbClr val="FFFFFF"/>
                </a:solidFill>
                <a:latin typeface="Calibri"/>
              </a:rPr>
              <a:t>doble</a:t>
            </a:r>
            <a:r>
              <a:rPr lang="en-US" sz="1200" dirty="0">
                <a:solidFill>
                  <a:srgbClr val="FFFFFF"/>
                </a:solidFill>
                <a:latin typeface="Calibri"/>
              </a:rPr>
              <a:t> </a:t>
            </a:r>
            <a:r>
              <a:rPr lang="en-US" sz="1200" dirty="0" err="1">
                <a:solidFill>
                  <a:srgbClr val="FFFFFF"/>
                </a:solidFill>
                <a:latin typeface="Calibri"/>
              </a:rPr>
              <a:t>capa</a:t>
            </a:r>
            <a:r>
              <a:rPr lang="en-US" sz="1200" dirty="0">
                <a:solidFill>
                  <a:srgbClr val="FFFFFF"/>
                </a:solidFill>
                <a:latin typeface="Calibri"/>
              </a:rPr>
              <a:t> con Cisco PIX firewalls</a:t>
            </a:r>
          </a:p>
        </p:txBody>
      </p:sp>
      <p:sp>
        <p:nvSpPr>
          <p:cNvPr id="15" name="Title 1"/>
          <p:cNvSpPr txBox="1">
            <a:spLocks/>
          </p:cNvSpPr>
          <p:nvPr/>
        </p:nvSpPr>
        <p:spPr>
          <a:xfrm>
            <a:off x="6477000" y="4353393"/>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Calibri"/>
            </a:endParaRPr>
          </a:p>
        </p:txBody>
      </p:sp>
      <p:grpSp>
        <p:nvGrpSpPr>
          <p:cNvPr id="17" name="Group 16"/>
          <p:cNvGrpSpPr/>
          <p:nvPr/>
        </p:nvGrpSpPr>
        <p:grpSpPr>
          <a:xfrm flipH="1">
            <a:off x="6400799" y="0"/>
            <a:ext cx="2743201" cy="807485"/>
            <a:chOff x="-2433685" y="361949"/>
            <a:chExt cx="4795887" cy="1010616"/>
          </a:xfrm>
          <a:solidFill>
            <a:srgbClr val="0070C0"/>
          </a:solidFill>
        </p:grpSpPr>
        <p:sp>
          <p:nvSpPr>
            <p:cNvPr id="18" name="Rectangle 17"/>
            <p:cNvSpPr/>
            <p:nvPr/>
          </p:nvSpPr>
          <p:spPr>
            <a:xfrm flipH="1">
              <a:off x="-2433685" y="361949"/>
              <a:ext cx="4491088" cy="1010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La </a:t>
              </a:r>
              <a:r>
                <a:rPr lang="en-US" dirty="0" err="1">
                  <a:solidFill>
                    <a:prstClr val="white"/>
                  </a:solidFill>
                  <a:latin typeface="Calibri"/>
                </a:rPr>
                <a:t>Asistencia</a:t>
              </a:r>
              <a:r>
                <a:rPr lang="en-US" dirty="0">
                  <a:solidFill>
                    <a:prstClr val="white"/>
                  </a:solidFill>
                  <a:latin typeface="Calibri"/>
                </a:rPr>
                <a:t> </a:t>
              </a:r>
              <a:r>
                <a:rPr lang="en-US" dirty="0" err="1" smtClean="0">
                  <a:solidFill>
                    <a:prstClr val="white"/>
                  </a:solidFill>
                  <a:latin typeface="Calibri"/>
                </a:rPr>
                <a:t>Técnica</a:t>
              </a:r>
              <a:r>
                <a:rPr lang="en-US" dirty="0" smtClean="0">
                  <a:solidFill>
                    <a:prstClr val="white"/>
                  </a:solidFill>
                  <a:latin typeface="Calibri"/>
                </a:rPr>
                <a:t> y </a:t>
              </a:r>
            </a:p>
            <a:p>
              <a:pPr algn="ctr"/>
              <a:r>
                <a:rPr lang="en-US" dirty="0" smtClean="0">
                  <a:solidFill>
                    <a:prstClr val="white"/>
                  </a:solidFill>
                  <a:latin typeface="Calibri"/>
                </a:rPr>
                <a:t>La </a:t>
              </a:r>
              <a:r>
                <a:rPr lang="en-US" dirty="0" err="1" smtClean="0">
                  <a:solidFill>
                    <a:prstClr val="white"/>
                  </a:solidFill>
                  <a:latin typeface="Calibri"/>
                </a:rPr>
                <a:t>Seguridad</a:t>
              </a:r>
              <a:endParaRPr lang="en-US" dirty="0">
                <a:solidFill>
                  <a:prstClr val="white"/>
                </a:solidFill>
                <a:latin typeface="Calibri"/>
              </a:endParaRPr>
            </a:p>
          </p:txBody>
        </p:sp>
        <p:sp>
          <p:nvSpPr>
            <p:cNvPr id="19" name="Right Triangle 18"/>
            <p:cNvSpPr/>
            <p:nvPr/>
          </p:nvSpPr>
          <p:spPr>
            <a:xfrm flipV="1">
              <a:off x="2057401" y="361949"/>
              <a:ext cx="304801" cy="883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900">
                <a:solidFill>
                  <a:prstClr val="white"/>
                </a:solidFill>
                <a:latin typeface="Calibri"/>
              </a:endParaRPr>
            </a:p>
          </p:txBody>
        </p:sp>
      </p:grpSp>
    </p:spTree>
    <p:extLst>
      <p:ext uri="{BB962C8B-B14F-4D97-AF65-F5344CB8AC3E}">
        <p14:creationId xmlns:p14="http://schemas.microsoft.com/office/powerpoint/2010/main" val="80332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BB3A"/>
        </a:solidFill>
        <a:effectLst/>
      </p:bgPr>
    </p:bg>
    <p:spTree>
      <p:nvGrpSpPr>
        <p:cNvPr id="1" name=""/>
        <p:cNvGrpSpPr/>
        <p:nvPr/>
      </p:nvGrpSpPr>
      <p:grpSpPr>
        <a:xfrm>
          <a:off x="0" y="0"/>
          <a:ext cx="0" cy="0"/>
          <a:chOff x="0" y="0"/>
          <a:chExt cx="0" cy="0"/>
        </a:xfrm>
      </p:grpSpPr>
      <p:sp>
        <p:nvSpPr>
          <p:cNvPr id="5" name="Rectangle 4"/>
          <p:cNvSpPr/>
          <p:nvPr/>
        </p:nvSpPr>
        <p:spPr>
          <a:xfrm>
            <a:off x="-11999" y="0"/>
            <a:ext cx="9169857" cy="1200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descr="Greensboro_2013_WS_ENG-2nd_DRAFT[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9" y="1200150"/>
            <a:ext cx="3060000" cy="3962400"/>
          </a:xfrm>
          <a:prstGeom prst="rect">
            <a:avLst/>
          </a:prstGeom>
          <a:ln w="19050">
            <a:solidFill>
              <a:schemeClr val="tx1">
                <a:lumMod val="50000"/>
                <a:lumOff val="50000"/>
              </a:schemeClr>
            </a:solidFill>
          </a:ln>
          <a:effectLst>
            <a:innerShdw blurRad="63500" dist="50800" dir="16200000">
              <a:prstClr val="black">
                <a:alpha val="50000"/>
              </a:prstClr>
            </a:innerShdw>
          </a:effectLst>
        </p:spPr>
      </p:pic>
      <p:pic>
        <p:nvPicPr>
          <p:cNvPr id="9" name="Picture 8" descr="2 Greensboro_2013_WS_ENG-2nd_DRAFT[1].pn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734" t="3724" r="568"/>
          <a:stretch/>
        </p:blipFill>
        <p:spPr>
          <a:xfrm>
            <a:off x="3066144" y="1200150"/>
            <a:ext cx="3029856" cy="3962400"/>
          </a:xfrm>
          <a:prstGeom prst="rect">
            <a:avLst/>
          </a:prstGeom>
          <a:ln w="19050">
            <a:solidFill>
              <a:schemeClr val="tx1">
                <a:lumMod val="50000"/>
                <a:lumOff val="50000"/>
              </a:schemeClr>
            </a:solidFill>
          </a:ln>
          <a:effectLst>
            <a:innerShdw blurRad="63500" dist="50800" dir="16200000">
              <a:prstClr val="black">
                <a:alpha val="50000"/>
              </a:prstClr>
            </a:innerShdw>
          </a:effectLst>
        </p:spPr>
      </p:pic>
      <p:pic>
        <p:nvPicPr>
          <p:cNvPr id="10" name="Picture 9"/>
          <p:cNvPicPr>
            <a:picLocks noChangeAspect="1"/>
          </p:cNvPicPr>
          <p:nvPr/>
        </p:nvPicPr>
        <p:blipFill>
          <a:blip r:embed="rId6"/>
          <a:stretch>
            <a:fillRect/>
          </a:stretch>
        </p:blipFill>
        <p:spPr>
          <a:xfrm>
            <a:off x="6096003" y="1200150"/>
            <a:ext cx="3061855" cy="3962400"/>
          </a:xfrm>
          <a:prstGeom prst="rect">
            <a:avLst/>
          </a:prstGeom>
          <a:ln w="19050">
            <a:solidFill>
              <a:schemeClr val="tx1">
                <a:lumMod val="50000"/>
                <a:lumOff val="50000"/>
              </a:schemeClr>
            </a:solidFill>
          </a:ln>
          <a:effectLst>
            <a:innerShdw blurRad="63500" dist="50800" dir="16200000">
              <a:prstClr val="black">
                <a:alpha val="50000"/>
              </a:prstClr>
            </a:innerShdw>
          </a:effectLst>
        </p:spPr>
      </p:pic>
      <p:sp>
        <p:nvSpPr>
          <p:cNvPr id="11" name="Rectangle 10"/>
          <p:cNvSpPr/>
          <p:nvPr/>
        </p:nvSpPr>
        <p:spPr>
          <a:xfrm>
            <a:off x="304800" y="320261"/>
            <a:ext cx="8534400" cy="400110"/>
          </a:xfrm>
          <a:prstGeom prst="rect">
            <a:avLst/>
          </a:prstGeom>
        </p:spPr>
        <p:txBody>
          <a:bodyPr wrap="square">
            <a:spAutoFit/>
          </a:bodyPr>
          <a:lstStyle/>
          <a:p>
            <a:pPr algn="ctr" defTabSz="914400"/>
            <a:r>
              <a:rPr lang="es-ES" sz="2000" dirty="0">
                <a:solidFill>
                  <a:srgbClr val="FFFFFF"/>
                </a:solidFill>
                <a:latin typeface="Calibri"/>
              </a:rPr>
              <a:t>TENEMOS LA MEJOR SOLUCIÓN</a:t>
            </a:r>
            <a:endParaRPr lang="en-US" sz="2000" b="1" dirty="0">
              <a:solidFill>
                <a:srgbClr val="FFFFFF"/>
              </a:solidFill>
              <a:latin typeface="Calibri"/>
            </a:endParaRPr>
          </a:p>
        </p:txBody>
      </p:sp>
    </p:spTree>
    <p:extLst>
      <p:ext uri="{BB962C8B-B14F-4D97-AF65-F5344CB8AC3E}">
        <p14:creationId xmlns:p14="http://schemas.microsoft.com/office/powerpoint/2010/main" val="37707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1899" b="3413"/>
          <a:stretch/>
        </p:blipFill>
        <p:spPr>
          <a:xfrm>
            <a:off x="0" y="-19050"/>
            <a:ext cx="9144000" cy="5162550"/>
          </a:xfrm>
          <a:prstGeom prst="rect">
            <a:avLst/>
          </a:prstGeom>
        </p:spPr>
      </p:pic>
      <p:sp>
        <p:nvSpPr>
          <p:cNvPr id="4" name="Rectangle 3"/>
          <p:cNvSpPr/>
          <p:nvPr/>
        </p:nvSpPr>
        <p:spPr>
          <a:xfrm>
            <a:off x="4953000" y="-19050"/>
            <a:ext cx="3276600" cy="516255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smtClean="0">
                <a:solidFill>
                  <a:prstClr val="white"/>
                </a:solidFill>
                <a:latin typeface="Calibri"/>
                <a:cs typeface="Calibri"/>
              </a:rPr>
              <a:t>HEMOS ESTABLECIDO:</a:t>
            </a:r>
          </a:p>
          <a:p>
            <a:pPr>
              <a:spcAft>
                <a:spcPts val="1200"/>
              </a:spcAft>
            </a:pPr>
            <a:endParaRPr lang="en-US" dirty="0" smtClean="0">
              <a:solidFill>
                <a:prstClr val="white"/>
              </a:solidFill>
              <a:latin typeface="Calibri"/>
              <a:cs typeface="Calibri"/>
            </a:endParaRPr>
          </a:p>
          <a:p>
            <a:pPr marL="285750" indent="-285750">
              <a:spcAft>
                <a:spcPts val="1200"/>
              </a:spcAft>
              <a:buFont typeface="Arial"/>
              <a:buChar char="•"/>
            </a:pPr>
            <a:r>
              <a:rPr lang="en-US" dirty="0" err="1" smtClean="0">
                <a:solidFill>
                  <a:prstClr val="white"/>
                </a:solidFill>
                <a:latin typeface="Calibri"/>
                <a:cs typeface="Calibri"/>
              </a:rPr>
              <a:t>Tenemos</a:t>
            </a:r>
            <a:r>
              <a:rPr lang="en-US" dirty="0" smtClean="0">
                <a:solidFill>
                  <a:prstClr val="white"/>
                </a:solidFill>
                <a:latin typeface="Calibri"/>
                <a:cs typeface="Calibri"/>
              </a:rPr>
              <a:t> </a:t>
            </a:r>
            <a:r>
              <a:rPr lang="en-US" dirty="0">
                <a:solidFill>
                  <a:prstClr val="white"/>
                </a:solidFill>
                <a:latin typeface="Calibri"/>
                <a:cs typeface="Calibri"/>
              </a:rPr>
              <a:t>un </a:t>
            </a:r>
            <a:r>
              <a:rPr lang="en-US" dirty="0" err="1">
                <a:solidFill>
                  <a:prstClr val="white"/>
                </a:solidFill>
                <a:latin typeface="Calibri"/>
                <a:cs typeface="Calibri"/>
              </a:rPr>
              <a:t>producto</a:t>
            </a:r>
            <a:r>
              <a:rPr lang="en-US" dirty="0">
                <a:solidFill>
                  <a:prstClr val="white"/>
                </a:solidFill>
                <a:latin typeface="Calibri"/>
                <a:cs typeface="Calibri"/>
              </a:rPr>
              <a:t> </a:t>
            </a:r>
            <a:r>
              <a:rPr lang="en-US" dirty="0" err="1">
                <a:solidFill>
                  <a:prstClr val="white"/>
                </a:solidFill>
                <a:latin typeface="Calibri"/>
                <a:cs typeface="Calibri"/>
              </a:rPr>
              <a:t>increíble</a:t>
            </a:r>
            <a:r>
              <a:rPr lang="en-US" dirty="0">
                <a:solidFill>
                  <a:prstClr val="white"/>
                </a:solidFill>
                <a:latin typeface="Calibri"/>
                <a:cs typeface="Calibri"/>
              </a:rPr>
              <a:t> </a:t>
            </a:r>
            <a:r>
              <a:rPr lang="en-US" dirty="0" err="1">
                <a:solidFill>
                  <a:prstClr val="white"/>
                </a:solidFill>
                <a:latin typeface="Calibri"/>
                <a:cs typeface="Calibri"/>
              </a:rPr>
              <a:t>que</a:t>
            </a:r>
            <a:r>
              <a:rPr lang="en-US" dirty="0">
                <a:solidFill>
                  <a:prstClr val="white"/>
                </a:solidFill>
                <a:latin typeface="Calibri"/>
                <a:cs typeface="Calibri"/>
              </a:rPr>
              <a:t> </a:t>
            </a:r>
            <a:r>
              <a:rPr lang="en-US" dirty="0" err="1">
                <a:solidFill>
                  <a:prstClr val="white"/>
                </a:solidFill>
                <a:latin typeface="Calibri"/>
                <a:cs typeface="Calibri"/>
              </a:rPr>
              <a:t>es</a:t>
            </a:r>
            <a:r>
              <a:rPr lang="en-US" dirty="0">
                <a:solidFill>
                  <a:prstClr val="white"/>
                </a:solidFill>
                <a:latin typeface="Calibri"/>
                <a:cs typeface="Calibri"/>
              </a:rPr>
              <a:t> </a:t>
            </a:r>
            <a:r>
              <a:rPr lang="en-US" dirty="0" err="1">
                <a:solidFill>
                  <a:prstClr val="white"/>
                </a:solidFill>
                <a:latin typeface="Calibri"/>
                <a:cs typeface="Calibri"/>
              </a:rPr>
              <a:t>una</a:t>
            </a:r>
            <a:r>
              <a:rPr lang="en-US" dirty="0">
                <a:solidFill>
                  <a:prstClr val="white"/>
                </a:solidFill>
                <a:latin typeface="Calibri"/>
                <a:cs typeface="Calibri"/>
              </a:rPr>
              <a:t> </a:t>
            </a:r>
            <a:r>
              <a:rPr lang="en-US" dirty="0" err="1">
                <a:solidFill>
                  <a:prstClr val="white"/>
                </a:solidFill>
                <a:latin typeface="Calibri"/>
                <a:cs typeface="Calibri"/>
              </a:rPr>
              <a:t>inversión</a:t>
            </a:r>
            <a:r>
              <a:rPr lang="en-US" dirty="0">
                <a:solidFill>
                  <a:prstClr val="white"/>
                </a:solidFill>
                <a:latin typeface="Calibri"/>
                <a:cs typeface="Calibri"/>
              </a:rPr>
              <a:t> rentable </a:t>
            </a:r>
            <a:r>
              <a:rPr lang="en-US" dirty="0" err="1">
                <a:solidFill>
                  <a:prstClr val="white"/>
                </a:solidFill>
                <a:latin typeface="Calibri"/>
                <a:cs typeface="Calibri"/>
              </a:rPr>
              <a:t>para</a:t>
            </a:r>
            <a:r>
              <a:rPr lang="en-US" dirty="0">
                <a:solidFill>
                  <a:prstClr val="white"/>
                </a:solidFill>
                <a:latin typeface="Calibri"/>
                <a:cs typeface="Calibri"/>
              </a:rPr>
              <a:t> </a:t>
            </a:r>
            <a:r>
              <a:rPr lang="en-US" dirty="0" err="1">
                <a:solidFill>
                  <a:prstClr val="white"/>
                </a:solidFill>
                <a:latin typeface="Calibri"/>
                <a:cs typeface="Calibri"/>
              </a:rPr>
              <a:t>su</a:t>
            </a:r>
            <a:r>
              <a:rPr lang="en-US" dirty="0">
                <a:solidFill>
                  <a:prstClr val="white"/>
                </a:solidFill>
                <a:latin typeface="Calibri"/>
                <a:cs typeface="Calibri"/>
              </a:rPr>
              <a:t> </a:t>
            </a:r>
            <a:r>
              <a:rPr lang="en-US" dirty="0" err="1">
                <a:solidFill>
                  <a:prstClr val="white"/>
                </a:solidFill>
                <a:latin typeface="Calibri"/>
                <a:cs typeface="Calibri"/>
              </a:rPr>
              <a:t>cliente</a:t>
            </a:r>
            <a:r>
              <a:rPr lang="en-US" dirty="0">
                <a:solidFill>
                  <a:prstClr val="white"/>
                </a:solidFill>
                <a:latin typeface="Calibri"/>
                <a:cs typeface="Calibri"/>
              </a:rPr>
              <a:t> </a:t>
            </a:r>
            <a:endParaRPr lang="en-US" dirty="0" smtClean="0">
              <a:solidFill>
                <a:prstClr val="white"/>
              </a:solidFill>
              <a:latin typeface="Calibri"/>
              <a:cs typeface="Calibri"/>
            </a:endParaRPr>
          </a:p>
          <a:p>
            <a:pPr marL="285750" indent="-285750">
              <a:spcAft>
                <a:spcPts val="1200"/>
              </a:spcAft>
              <a:buFont typeface="Arial"/>
              <a:buChar char="•"/>
            </a:pPr>
            <a:r>
              <a:rPr lang="en-US" dirty="0" smtClean="0">
                <a:solidFill>
                  <a:prstClr val="white"/>
                </a:solidFill>
                <a:latin typeface="Calibri"/>
                <a:cs typeface="Calibri"/>
              </a:rPr>
              <a:t>Hay </a:t>
            </a:r>
            <a:r>
              <a:rPr lang="en-US" dirty="0" err="1">
                <a:solidFill>
                  <a:prstClr val="white"/>
                </a:solidFill>
                <a:latin typeface="Calibri"/>
                <a:cs typeface="Calibri"/>
              </a:rPr>
              <a:t>potencial</a:t>
            </a:r>
            <a:r>
              <a:rPr lang="en-US" dirty="0">
                <a:solidFill>
                  <a:prstClr val="white"/>
                </a:solidFill>
                <a:latin typeface="Calibri"/>
                <a:cs typeface="Calibri"/>
              </a:rPr>
              <a:t> de </a:t>
            </a:r>
            <a:r>
              <a:rPr lang="en-US" dirty="0" err="1">
                <a:solidFill>
                  <a:prstClr val="white"/>
                </a:solidFill>
                <a:latin typeface="Calibri"/>
                <a:cs typeface="Calibri"/>
              </a:rPr>
              <a:t>ganancias</a:t>
            </a:r>
            <a:r>
              <a:rPr lang="en-US" dirty="0">
                <a:solidFill>
                  <a:prstClr val="white"/>
                </a:solidFill>
                <a:latin typeface="Calibri"/>
                <a:cs typeface="Calibri"/>
              </a:rPr>
              <a:t> </a:t>
            </a:r>
            <a:r>
              <a:rPr lang="en-US" dirty="0" err="1">
                <a:solidFill>
                  <a:prstClr val="white"/>
                </a:solidFill>
                <a:latin typeface="Calibri"/>
                <a:cs typeface="Calibri"/>
              </a:rPr>
              <a:t>sólidas</a:t>
            </a:r>
            <a:r>
              <a:rPr lang="en-US" dirty="0">
                <a:solidFill>
                  <a:prstClr val="white"/>
                </a:solidFill>
                <a:latin typeface="Calibri"/>
                <a:cs typeface="Calibri"/>
              </a:rPr>
              <a:t> y de </a:t>
            </a:r>
            <a:r>
              <a:rPr lang="en-US" dirty="0" err="1">
                <a:solidFill>
                  <a:prstClr val="white"/>
                </a:solidFill>
                <a:latin typeface="Calibri"/>
                <a:cs typeface="Calibri"/>
              </a:rPr>
              <a:t>crecimiento</a:t>
            </a:r>
            <a:r>
              <a:rPr lang="en-US" dirty="0">
                <a:solidFill>
                  <a:prstClr val="white"/>
                </a:solidFill>
                <a:latin typeface="Calibri"/>
                <a:cs typeface="Calibri"/>
              </a:rPr>
              <a:t> </a:t>
            </a:r>
            <a:r>
              <a:rPr lang="en-US" dirty="0" err="1">
                <a:solidFill>
                  <a:prstClr val="white"/>
                </a:solidFill>
                <a:latin typeface="Calibri"/>
                <a:cs typeface="Calibri"/>
              </a:rPr>
              <a:t>para</a:t>
            </a:r>
            <a:r>
              <a:rPr lang="en-US" dirty="0">
                <a:solidFill>
                  <a:prstClr val="white"/>
                </a:solidFill>
                <a:latin typeface="Calibri"/>
                <a:cs typeface="Calibri"/>
              </a:rPr>
              <a:t> </a:t>
            </a:r>
            <a:r>
              <a:rPr lang="en-US" dirty="0" err="1">
                <a:solidFill>
                  <a:prstClr val="white"/>
                </a:solidFill>
                <a:latin typeface="Calibri"/>
                <a:cs typeface="Calibri"/>
              </a:rPr>
              <a:t>usted</a:t>
            </a:r>
            <a:r>
              <a:rPr lang="en-US" dirty="0">
                <a:solidFill>
                  <a:prstClr val="white"/>
                </a:solidFill>
                <a:latin typeface="Calibri"/>
                <a:cs typeface="Calibri"/>
              </a:rPr>
              <a:t>, el </a:t>
            </a:r>
            <a:r>
              <a:rPr lang="en-US" dirty="0" err="1">
                <a:solidFill>
                  <a:prstClr val="white"/>
                </a:solidFill>
                <a:latin typeface="Calibri"/>
                <a:cs typeface="Calibri"/>
              </a:rPr>
              <a:t>propietario</a:t>
            </a:r>
            <a:r>
              <a:rPr lang="en-US" dirty="0">
                <a:solidFill>
                  <a:prstClr val="white"/>
                </a:solidFill>
                <a:latin typeface="Calibri"/>
                <a:cs typeface="Calibri"/>
              </a:rPr>
              <a:t> de </a:t>
            </a:r>
            <a:r>
              <a:rPr lang="en-US" dirty="0" smtClean="0">
                <a:solidFill>
                  <a:prstClr val="white"/>
                </a:solidFill>
                <a:latin typeface="Calibri"/>
                <a:cs typeface="Calibri"/>
              </a:rPr>
              <a:t>WebCenter</a:t>
            </a:r>
          </a:p>
          <a:p>
            <a:pPr marL="285750" indent="-285750">
              <a:spcAft>
                <a:spcPts val="1200"/>
              </a:spcAft>
              <a:buFont typeface="Arial"/>
              <a:buChar char="•"/>
            </a:pPr>
            <a:r>
              <a:rPr lang="es-ES" dirty="0" smtClean="0">
                <a:solidFill>
                  <a:prstClr val="white"/>
                </a:solidFill>
                <a:latin typeface="Calibri"/>
                <a:cs typeface="Calibri"/>
              </a:rPr>
              <a:t>Veamos </a:t>
            </a:r>
            <a:r>
              <a:rPr lang="es-ES" dirty="0">
                <a:solidFill>
                  <a:prstClr val="white"/>
                </a:solidFill>
                <a:latin typeface="Calibri"/>
                <a:cs typeface="Calibri"/>
              </a:rPr>
              <a:t>ahora el sistema que respalda el producto y el potencial</a:t>
            </a:r>
            <a:endParaRPr lang="en-US" dirty="0">
              <a:solidFill>
                <a:prstClr val="white"/>
              </a:solidFill>
              <a:latin typeface="Calibri"/>
              <a:cs typeface="Calibri"/>
            </a:endParaRPr>
          </a:p>
        </p:txBody>
      </p:sp>
    </p:spTree>
    <p:extLst>
      <p:ext uri="{BB962C8B-B14F-4D97-AF65-F5344CB8AC3E}">
        <p14:creationId xmlns:p14="http://schemas.microsoft.com/office/powerpoint/2010/main" val="38082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0"/>
            <a:ext cx="4648200" cy="514350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4717981" y="454154"/>
            <a:ext cx="4272474" cy="830997"/>
          </a:xfrm>
          <a:prstGeom prst="rect">
            <a:avLst/>
          </a:prstGeom>
        </p:spPr>
        <p:txBody>
          <a:bodyPr wrap="none">
            <a:spAutoFit/>
          </a:bodyPr>
          <a:lstStyle/>
          <a:p>
            <a:pPr>
              <a:spcAft>
                <a:spcPts val="1200"/>
              </a:spcAft>
            </a:pPr>
            <a:r>
              <a:rPr lang="en-US" sz="2400" dirty="0" smtClean="0">
                <a:solidFill>
                  <a:srgbClr val="FFFFFF"/>
                </a:solidFill>
                <a:latin typeface="Calibri"/>
                <a:cs typeface="Calibri"/>
              </a:rPr>
              <a:t>ASÍ QUE,</a:t>
            </a:r>
            <a:br>
              <a:rPr lang="en-US" sz="2400" dirty="0" smtClean="0">
                <a:solidFill>
                  <a:srgbClr val="FFFFFF"/>
                </a:solidFill>
                <a:latin typeface="Calibri"/>
                <a:cs typeface="Calibri"/>
              </a:rPr>
            </a:br>
            <a:r>
              <a:rPr lang="en-US" sz="2400" dirty="0" smtClean="0">
                <a:solidFill>
                  <a:srgbClr val="FFFFFF"/>
                </a:solidFill>
                <a:latin typeface="Calibri"/>
                <a:cs typeface="Calibri"/>
              </a:rPr>
              <a:t>     ¿QUÉ ESTAMOS VENDIENDO? </a:t>
            </a:r>
            <a:endParaRPr lang="en-US" sz="2400" dirty="0">
              <a:solidFill>
                <a:srgbClr val="FFFFFF"/>
              </a:solidFill>
              <a:latin typeface="Calibri"/>
              <a:cs typeface="Calibri"/>
            </a:endParaRPr>
          </a:p>
        </p:txBody>
      </p:sp>
      <p:sp>
        <p:nvSpPr>
          <p:cNvPr id="8" name="Pentagon 7"/>
          <p:cNvSpPr/>
          <p:nvPr/>
        </p:nvSpPr>
        <p:spPr>
          <a:xfrm>
            <a:off x="4495800" y="1733553"/>
            <a:ext cx="3657600" cy="748336"/>
          </a:xfrm>
          <a:prstGeom prst="homePlate">
            <a:avLst>
              <a:gd name="adj" fmla="val 3060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1200"/>
              </a:spcAft>
            </a:pPr>
            <a:r>
              <a:rPr lang="en-US" sz="2400" dirty="0">
                <a:solidFill>
                  <a:prstClr val="white"/>
                </a:solidFill>
                <a:latin typeface="Calibri"/>
                <a:cs typeface="Calibri"/>
              </a:rPr>
              <a:t>¿</a:t>
            </a:r>
            <a:r>
              <a:rPr lang="en-US" sz="2400" dirty="0" err="1">
                <a:solidFill>
                  <a:prstClr val="white"/>
                </a:solidFill>
                <a:latin typeface="Calibri"/>
                <a:cs typeface="Calibri"/>
              </a:rPr>
              <a:t>Sitios</a:t>
            </a:r>
            <a:r>
              <a:rPr lang="en-US" sz="2400" dirty="0">
                <a:solidFill>
                  <a:prstClr val="white"/>
                </a:solidFill>
                <a:latin typeface="Calibri"/>
                <a:cs typeface="Calibri"/>
              </a:rPr>
              <a:t> web? </a:t>
            </a:r>
          </a:p>
        </p:txBody>
      </p:sp>
      <p:sp>
        <p:nvSpPr>
          <p:cNvPr id="9" name="Pentagon 8"/>
          <p:cNvSpPr/>
          <p:nvPr/>
        </p:nvSpPr>
        <p:spPr>
          <a:xfrm flipH="1">
            <a:off x="5486400" y="2724153"/>
            <a:ext cx="3657600" cy="748336"/>
          </a:xfrm>
          <a:prstGeom prst="homePlate">
            <a:avLst>
              <a:gd name="adj" fmla="val 30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spcAft>
                <a:spcPts val="1200"/>
              </a:spcAft>
            </a:pPr>
            <a:r>
              <a:rPr lang="en-US" sz="2400" dirty="0">
                <a:solidFill>
                  <a:prstClr val="white"/>
                </a:solidFill>
                <a:latin typeface="Calibri"/>
                <a:cs typeface="Calibri"/>
              </a:rPr>
              <a:t>¿</a:t>
            </a:r>
            <a:r>
              <a:rPr lang="en-US" sz="2400" dirty="0" err="1">
                <a:solidFill>
                  <a:prstClr val="white"/>
                </a:solidFill>
                <a:latin typeface="Calibri"/>
                <a:cs typeface="Calibri"/>
              </a:rPr>
              <a:t>Herramientas</a:t>
            </a:r>
            <a:r>
              <a:rPr lang="en-US" sz="2400" dirty="0">
                <a:solidFill>
                  <a:prstClr val="white"/>
                </a:solidFill>
                <a:latin typeface="Calibri"/>
                <a:cs typeface="Calibri"/>
              </a:rPr>
              <a:t> de marketing? </a:t>
            </a:r>
          </a:p>
        </p:txBody>
      </p:sp>
      <p:sp>
        <p:nvSpPr>
          <p:cNvPr id="10" name="Pentagon 9"/>
          <p:cNvSpPr/>
          <p:nvPr/>
        </p:nvSpPr>
        <p:spPr>
          <a:xfrm>
            <a:off x="4503506" y="3714753"/>
            <a:ext cx="3657600" cy="748336"/>
          </a:xfrm>
          <a:prstGeom prst="homePlate">
            <a:avLst>
              <a:gd name="adj" fmla="val 3060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1200"/>
              </a:spcAft>
            </a:pPr>
            <a:r>
              <a:rPr lang="en-US" sz="2400" dirty="0">
                <a:solidFill>
                  <a:prstClr val="white"/>
                </a:solidFill>
                <a:latin typeface="Calibri"/>
                <a:cs typeface="Calibri"/>
              </a:rPr>
              <a:t>¿Ambos?</a:t>
            </a:r>
          </a:p>
        </p:txBody>
      </p:sp>
      <p:sp>
        <p:nvSpPr>
          <p:cNvPr id="4" name="Rectangle 3"/>
          <p:cNvSpPr/>
          <p:nvPr/>
        </p:nvSpPr>
        <p:spPr>
          <a:xfrm>
            <a:off x="0" y="0"/>
            <a:ext cx="4495800"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ectangle 5"/>
          <p:cNvSpPr/>
          <p:nvPr/>
        </p:nvSpPr>
        <p:spPr>
          <a:xfrm>
            <a:off x="451556" y="582303"/>
            <a:ext cx="3358444" cy="4124205"/>
          </a:xfrm>
          <a:prstGeom prst="rect">
            <a:avLst/>
          </a:prstGeom>
        </p:spPr>
        <p:txBody>
          <a:bodyPr wrap="square">
            <a:spAutoFit/>
          </a:bodyPr>
          <a:lstStyle/>
          <a:p>
            <a:pPr>
              <a:spcAft>
                <a:spcPts val="1200"/>
              </a:spcAft>
            </a:pPr>
            <a:r>
              <a:rPr lang="en-US" sz="2200" dirty="0" smtClean="0">
                <a:solidFill>
                  <a:srgbClr val="FFFFFF"/>
                </a:solidFill>
                <a:latin typeface="Calibri"/>
                <a:cs typeface="Calibri"/>
              </a:rPr>
              <a:t>LAS CAPACITACIONES WCT 101 Y 201 CUBREN NUESTRO SISTEMA DE VENTAS A PROFUNDIDAD.</a:t>
            </a:r>
          </a:p>
          <a:p>
            <a:pPr>
              <a:spcAft>
                <a:spcPts val="1200"/>
              </a:spcAft>
            </a:pPr>
            <a:r>
              <a:rPr lang="en-US" sz="2200" dirty="0" smtClean="0">
                <a:solidFill>
                  <a:srgbClr val="FFFFFF"/>
                </a:solidFill>
                <a:latin typeface="Calibri"/>
                <a:cs typeface="Calibri"/>
              </a:rPr>
              <a:t> </a:t>
            </a:r>
          </a:p>
          <a:p>
            <a:pPr>
              <a:spcAft>
                <a:spcPts val="1200"/>
              </a:spcAft>
            </a:pPr>
            <a:r>
              <a:rPr lang="en-US" sz="2200" dirty="0" smtClean="0">
                <a:solidFill>
                  <a:srgbClr val="FFFFFF"/>
                </a:solidFill>
                <a:latin typeface="Calibri"/>
                <a:cs typeface="Calibri"/>
              </a:rPr>
              <a:t>LO QUE QUEREMOS CUBRIR AHORA SON LOS BLOQUES FUNDAMENTALES QUE CONFORMAN NUESTRO SISTEMA DE VENTAS. </a:t>
            </a:r>
            <a:endParaRPr lang="en-US" sz="2200" dirty="0">
              <a:solidFill>
                <a:srgbClr val="FFFFFF"/>
              </a:solidFill>
              <a:latin typeface="Calibri"/>
              <a:cs typeface="Calibri"/>
            </a:endParaRPr>
          </a:p>
        </p:txBody>
      </p:sp>
    </p:spTree>
    <p:extLst>
      <p:ext uri="{BB962C8B-B14F-4D97-AF65-F5344CB8AC3E}">
        <p14:creationId xmlns:p14="http://schemas.microsoft.com/office/powerpoint/2010/main" val="21275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6609"/>
          <a:stretch/>
        </p:blipFill>
        <p:spPr>
          <a:xfrm>
            <a:off x="0" y="0"/>
            <a:ext cx="4824511" cy="5143500"/>
          </a:xfrm>
          <a:prstGeom prst="rect">
            <a:avLst/>
          </a:prstGeom>
          <a:effectLst>
            <a:innerShdw blurRad="63500" dist="50800">
              <a:prstClr val="black">
                <a:alpha val="50000"/>
              </a:prstClr>
            </a:innerShdw>
          </a:effectLst>
        </p:spPr>
      </p:pic>
      <p:sp>
        <p:nvSpPr>
          <p:cNvPr id="5" name="TextBox 4"/>
          <p:cNvSpPr txBox="1"/>
          <p:nvPr/>
        </p:nvSpPr>
        <p:spPr>
          <a:xfrm>
            <a:off x="4648200" y="1468262"/>
            <a:ext cx="4648200" cy="2123658"/>
          </a:xfrm>
          <a:prstGeom prst="rect">
            <a:avLst/>
          </a:prstGeom>
          <a:noFill/>
        </p:spPr>
        <p:txBody>
          <a:bodyPr wrap="square" rtlCol="0">
            <a:spAutoFit/>
          </a:bodyPr>
          <a:lstStyle/>
          <a:p>
            <a:pPr algn="ctr">
              <a:spcAft>
                <a:spcPts val="1200"/>
              </a:spcAft>
            </a:pPr>
            <a:r>
              <a:rPr lang="en-US" sz="4400" b="1" dirty="0" smtClean="0">
                <a:solidFill>
                  <a:srgbClr val="FFFFFF"/>
                </a:solidFill>
                <a:latin typeface="Calibri"/>
              </a:rPr>
              <a:t>NOSOTROS VENDEMOS </a:t>
            </a:r>
            <a:br>
              <a:rPr lang="en-US" sz="4400" b="1" dirty="0" smtClean="0">
                <a:solidFill>
                  <a:srgbClr val="FFFFFF"/>
                </a:solidFill>
                <a:latin typeface="Calibri"/>
              </a:rPr>
            </a:br>
            <a:r>
              <a:rPr lang="en-US" sz="4400" b="1" dirty="0" smtClean="0">
                <a:solidFill>
                  <a:srgbClr val="FFFFFF"/>
                </a:solidFill>
                <a:latin typeface="Calibri"/>
              </a:rPr>
              <a:t>LA CITA</a:t>
            </a:r>
            <a:endParaRPr lang="en-US" sz="4400" b="1" dirty="0">
              <a:solidFill>
                <a:srgbClr val="FFFFFF"/>
              </a:solidFill>
              <a:latin typeface="Calibri"/>
            </a:endParaRPr>
          </a:p>
        </p:txBody>
      </p:sp>
    </p:spTree>
    <p:extLst>
      <p:ext uri="{BB962C8B-B14F-4D97-AF65-F5344CB8AC3E}">
        <p14:creationId xmlns:p14="http://schemas.microsoft.com/office/powerpoint/2010/main" val="411036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5029199" y="0"/>
            <a:ext cx="3687011" cy="5143500"/>
          </a:xfrm>
          <a:prstGeom prst="rect">
            <a:avLst/>
          </a:prstGeom>
          <a:solidFill>
            <a:schemeClr val="accent5">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dirty="0">
              <a:solidFill>
                <a:prstClr val="white"/>
              </a:solidFill>
              <a:latin typeface="Calibri"/>
            </a:endParaRPr>
          </a:p>
        </p:txBody>
      </p:sp>
      <p:sp>
        <p:nvSpPr>
          <p:cNvPr id="5" name="Rectangle 4"/>
          <p:cNvSpPr/>
          <p:nvPr/>
        </p:nvSpPr>
        <p:spPr>
          <a:xfrm>
            <a:off x="5257799" y="1033045"/>
            <a:ext cx="3204411" cy="2862322"/>
          </a:xfrm>
          <a:prstGeom prst="rect">
            <a:avLst/>
          </a:prstGeom>
        </p:spPr>
        <p:txBody>
          <a:bodyPr wrap="square">
            <a:spAutoFit/>
          </a:bodyPr>
          <a:lstStyle/>
          <a:p>
            <a:pPr>
              <a:spcAft>
                <a:spcPts val="1200"/>
              </a:spcAft>
            </a:pPr>
            <a:r>
              <a:rPr lang="en-US" sz="2000" dirty="0" err="1">
                <a:solidFill>
                  <a:srgbClr val="FFFFFF"/>
                </a:solidFill>
                <a:latin typeface="Calibri"/>
                <a:cs typeface="Calibri"/>
              </a:rPr>
              <a:t>Nuestro</a:t>
            </a:r>
            <a:r>
              <a:rPr lang="en-US" sz="2000" dirty="0">
                <a:solidFill>
                  <a:srgbClr val="FFFFFF"/>
                </a:solidFill>
                <a:latin typeface="Calibri"/>
                <a:cs typeface="Calibri"/>
              </a:rPr>
              <a:t> </a:t>
            </a:r>
            <a:r>
              <a:rPr lang="en-US" sz="2000" dirty="0" err="1">
                <a:solidFill>
                  <a:srgbClr val="FFFFFF"/>
                </a:solidFill>
                <a:latin typeface="Calibri"/>
                <a:cs typeface="Calibri"/>
              </a:rPr>
              <a:t>sistema</a:t>
            </a:r>
            <a:r>
              <a:rPr lang="en-US" sz="2000" dirty="0">
                <a:solidFill>
                  <a:srgbClr val="FFFFFF"/>
                </a:solidFill>
                <a:latin typeface="Calibri"/>
                <a:cs typeface="Calibri"/>
              </a:rPr>
              <a:t> se </a:t>
            </a:r>
            <a:r>
              <a:rPr lang="en-US" sz="2000" dirty="0" err="1">
                <a:solidFill>
                  <a:srgbClr val="FFFFFF"/>
                </a:solidFill>
                <a:latin typeface="Calibri"/>
                <a:cs typeface="Calibri"/>
              </a:rPr>
              <a:t>basa</a:t>
            </a:r>
            <a:r>
              <a:rPr lang="en-US" sz="2000" dirty="0">
                <a:solidFill>
                  <a:srgbClr val="FFFFFF"/>
                </a:solidFill>
                <a:latin typeface="Calibri"/>
                <a:cs typeface="Calibri"/>
              </a:rPr>
              <a:t> en la </a:t>
            </a:r>
            <a:r>
              <a:rPr lang="en-US" sz="2000" dirty="0" err="1">
                <a:solidFill>
                  <a:srgbClr val="FFFFFF"/>
                </a:solidFill>
                <a:latin typeface="Calibri"/>
                <a:cs typeface="Calibri"/>
              </a:rPr>
              <a:t>venta</a:t>
            </a:r>
            <a:r>
              <a:rPr lang="en-US" sz="2000" dirty="0">
                <a:solidFill>
                  <a:srgbClr val="FFFFFF"/>
                </a:solidFill>
                <a:latin typeface="Calibri"/>
                <a:cs typeface="Calibri"/>
              </a:rPr>
              <a:t> de </a:t>
            </a:r>
            <a:r>
              <a:rPr lang="en-US" sz="2000" dirty="0" err="1">
                <a:solidFill>
                  <a:srgbClr val="FFFFFF"/>
                </a:solidFill>
                <a:latin typeface="Calibri"/>
                <a:cs typeface="Calibri"/>
              </a:rPr>
              <a:t>las</a:t>
            </a:r>
            <a:r>
              <a:rPr lang="en-US" sz="2000" dirty="0">
                <a:solidFill>
                  <a:srgbClr val="FFFFFF"/>
                </a:solidFill>
                <a:latin typeface="Calibri"/>
                <a:cs typeface="Calibri"/>
              </a:rPr>
              <a:t> </a:t>
            </a:r>
            <a:r>
              <a:rPr lang="en-US" sz="2000" dirty="0" err="1">
                <a:solidFill>
                  <a:srgbClr val="FFFFFF"/>
                </a:solidFill>
                <a:latin typeface="Calibri"/>
                <a:cs typeface="Calibri"/>
              </a:rPr>
              <a:t>citas</a:t>
            </a:r>
            <a:r>
              <a:rPr lang="en-US" sz="2000" dirty="0">
                <a:solidFill>
                  <a:srgbClr val="FFFFFF"/>
                </a:solidFill>
                <a:latin typeface="Calibri"/>
                <a:cs typeface="Calibri"/>
              </a:rPr>
              <a:t> y </a:t>
            </a:r>
            <a:r>
              <a:rPr lang="en-US" sz="2000" dirty="0" err="1">
                <a:solidFill>
                  <a:srgbClr val="FFFFFF"/>
                </a:solidFill>
                <a:latin typeface="Calibri"/>
                <a:cs typeface="Calibri"/>
              </a:rPr>
              <a:t>luego</a:t>
            </a:r>
            <a:r>
              <a:rPr lang="en-US" sz="2000" dirty="0">
                <a:solidFill>
                  <a:srgbClr val="FFFFFF"/>
                </a:solidFill>
                <a:latin typeface="Calibri"/>
                <a:cs typeface="Calibri"/>
              </a:rPr>
              <a:t> </a:t>
            </a:r>
            <a:r>
              <a:rPr lang="en-US" sz="2000" dirty="0" err="1">
                <a:solidFill>
                  <a:srgbClr val="FFFFFF"/>
                </a:solidFill>
                <a:latin typeface="Calibri"/>
                <a:cs typeface="Calibri"/>
              </a:rPr>
              <a:t>aprovechar</a:t>
            </a:r>
            <a:r>
              <a:rPr lang="en-US" sz="2000" dirty="0">
                <a:solidFill>
                  <a:srgbClr val="FFFFFF"/>
                </a:solidFill>
                <a:latin typeface="Calibri"/>
                <a:cs typeface="Calibri"/>
              </a:rPr>
              <a:t> </a:t>
            </a:r>
            <a:r>
              <a:rPr lang="en-US" sz="2000" dirty="0" err="1">
                <a:solidFill>
                  <a:srgbClr val="FFFFFF"/>
                </a:solidFill>
                <a:latin typeface="Calibri"/>
                <a:cs typeface="Calibri"/>
              </a:rPr>
              <a:t>nuestros</a:t>
            </a:r>
            <a:r>
              <a:rPr lang="en-US" sz="2000" dirty="0">
                <a:solidFill>
                  <a:srgbClr val="FFFFFF"/>
                </a:solidFill>
                <a:latin typeface="Calibri"/>
                <a:cs typeface="Calibri"/>
              </a:rPr>
              <a:t> </a:t>
            </a:r>
            <a:r>
              <a:rPr lang="en-US" sz="2000" dirty="0" err="1">
                <a:solidFill>
                  <a:srgbClr val="FFFFFF"/>
                </a:solidFill>
                <a:latin typeface="Calibri"/>
                <a:cs typeface="Calibri"/>
              </a:rPr>
              <a:t>equipos</a:t>
            </a:r>
            <a:r>
              <a:rPr lang="en-US" sz="2000" dirty="0">
                <a:solidFill>
                  <a:srgbClr val="FFFFFF"/>
                </a:solidFill>
                <a:latin typeface="Calibri"/>
                <a:cs typeface="Calibri"/>
              </a:rPr>
              <a:t> de </a:t>
            </a:r>
            <a:r>
              <a:rPr lang="en-US" sz="2000" dirty="0" err="1">
                <a:solidFill>
                  <a:srgbClr val="FFFFFF"/>
                </a:solidFill>
                <a:latin typeface="Calibri"/>
                <a:cs typeface="Calibri"/>
              </a:rPr>
              <a:t>profesionales</a:t>
            </a:r>
            <a:r>
              <a:rPr lang="en-US" sz="2000" dirty="0">
                <a:solidFill>
                  <a:srgbClr val="FFFFFF"/>
                </a:solidFill>
                <a:latin typeface="Calibri"/>
                <a:cs typeface="Calibri"/>
              </a:rPr>
              <a:t> </a:t>
            </a:r>
            <a:r>
              <a:rPr lang="en-US" sz="2000" dirty="0" err="1">
                <a:solidFill>
                  <a:srgbClr val="FFFFFF"/>
                </a:solidFill>
                <a:latin typeface="Calibri"/>
                <a:cs typeface="Calibri"/>
              </a:rPr>
              <a:t>para</a:t>
            </a:r>
            <a:r>
              <a:rPr lang="en-US" sz="2000" dirty="0">
                <a:solidFill>
                  <a:srgbClr val="FFFFFF"/>
                </a:solidFill>
                <a:latin typeface="Calibri"/>
                <a:cs typeface="Calibri"/>
              </a:rPr>
              <a:t> </a:t>
            </a:r>
            <a:r>
              <a:rPr lang="en-US" sz="2000" dirty="0" err="1">
                <a:solidFill>
                  <a:srgbClr val="FFFFFF"/>
                </a:solidFill>
                <a:latin typeface="Calibri"/>
                <a:cs typeface="Calibri"/>
              </a:rPr>
              <a:t>manejar</a:t>
            </a:r>
            <a:r>
              <a:rPr lang="en-US" sz="2000" dirty="0">
                <a:solidFill>
                  <a:srgbClr val="FFFFFF"/>
                </a:solidFill>
                <a:latin typeface="Calibri"/>
                <a:cs typeface="Calibri"/>
              </a:rPr>
              <a:t> </a:t>
            </a:r>
            <a:r>
              <a:rPr lang="en-US" sz="2000" dirty="0" err="1">
                <a:solidFill>
                  <a:srgbClr val="FFFFFF"/>
                </a:solidFill>
                <a:latin typeface="Calibri"/>
                <a:cs typeface="Calibri"/>
              </a:rPr>
              <a:t>todo</a:t>
            </a:r>
            <a:r>
              <a:rPr lang="en-US" sz="2000" dirty="0">
                <a:solidFill>
                  <a:srgbClr val="FFFFFF"/>
                </a:solidFill>
                <a:latin typeface="Calibri"/>
                <a:cs typeface="Calibri"/>
              </a:rPr>
              <a:t> el </a:t>
            </a:r>
            <a:r>
              <a:rPr lang="en-US" sz="2000" dirty="0" err="1">
                <a:solidFill>
                  <a:srgbClr val="FFFFFF"/>
                </a:solidFill>
                <a:latin typeface="Calibri"/>
                <a:cs typeface="Calibri"/>
              </a:rPr>
              <a:t>trabajo</a:t>
            </a:r>
            <a:r>
              <a:rPr lang="en-US" sz="2000" dirty="0">
                <a:solidFill>
                  <a:srgbClr val="FFFFFF"/>
                </a:solidFill>
                <a:latin typeface="Calibri"/>
                <a:cs typeface="Calibri"/>
              </a:rPr>
              <a:t> </a:t>
            </a:r>
            <a:r>
              <a:rPr lang="en-US" sz="2000" dirty="0" err="1">
                <a:solidFill>
                  <a:srgbClr val="FFFFFF"/>
                </a:solidFill>
                <a:latin typeface="Calibri"/>
                <a:cs typeface="Calibri"/>
              </a:rPr>
              <a:t>pesado</a:t>
            </a:r>
            <a:r>
              <a:rPr lang="en-US" sz="2000" dirty="0">
                <a:solidFill>
                  <a:srgbClr val="FFFFFF"/>
                </a:solidFill>
                <a:latin typeface="Calibri"/>
                <a:cs typeface="Calibri"/>
              </a:rPr>
              <a:t> </a:t>
            </a:r>
            <a:r>
              <a:rPr lang="en-US" sz="2000" dirty="0" err="1">
                <a:solidFill>
                  <a:srgbClr val="FFFFFF"/>
                </a:solidFill>
                <a:latin typeface="Calibri"/>
                <a:cs typeface="Calibri"/>
              </a:rPr>
              <a:t>por</a:t>
            </a:r>
            <a:r>
              <a:rPr lang="en-US" sz="2000" dirty="0">
                <a:solidFill>
                  <a:srgbClr val="FFFFFF"/>
                </a:solidFill>
                <a:latin typeface="Calibri"/>
                <a:cs typeface="Calibri"/>
              </a:rPr>
              <a:t> </a:t>
            </a:r>
            <a:r>
              <a:rPr lang="en-US" sz="2000" dirty="0" err="1">
                <a:solidFill>
                  <a:srgbClr val="FFFFFF"/>
                </a:solidFill>
                <a:latin typeface="Calibri"/>
                <a:cs typeface="Calibri"/>
              </a:rPr>
              <a:t>usted</a:t>
            </a:r>
            <a:r>
              <a:rPr lang="en-US" sz="2000" dirty="0">
                <a:solidFill>
                  <a:srgbClr val="FFFFFF"/>
                </a:solidFill>
                <a:latin typeface="Calibri"/>
                <a:cs typeface="Calibri"/>
              </a:rPr>
              <a:t> </a:t>
            </a:r>
            <a:r>
              <a:rPr lang="en-US" sz="2000" dirty="0" err="1">
                <a:solidFill>
                  <a:srgbClr val="FFFFFF"/>
                </a:solidFill>
                <a:latin typeface="Calibri"/>
                <a:cs typeface="Calibri"/>
              </a:rPr>
              <a:t>mientras</a:t>
            </a:r>
            <a:r>
              <a:rPr lang="en-US" sz="2000" dirty="0">
                <a:solidFill>
                  <a:srgbClr val="FFFFFF"/>
                </a:solidFill>
                <a:latin typeface="Calibri"/>
                <a:cs typeface="Calibri"/>
              </a:rPr>
              <a:t> </a:t>
            </a:r>
            <a:r>
              <a:rPr lang="en-US" sz="2000" dirty="0" err="1">
                <a:solidFill>
                  <a:srgbClr val="FFFFFF"/>
                </a:solidFill>
                <a:latin typeface="Calibri"/>
                <a:cs typeface="Calibri"/>
              </a:rPr>
              <a:t>que</a:t>
            </a:r>
            <a:r>
              <a:rPr lang="en-US" sz="2000" dirty="0">
                <a:solidFill>
                  <a:srgbClr val="FFFFFF"/>
                </a:solidFill>
                <a:latin typeface="Calibri"/>
                <a:cs typeface="Calibri"/>
              </a:rPr>
              <a:t> </a:t>
            </a:r>
            <a:r>
              <a:rPr lang="en-US" sz="2000" dirty="0" err="1">
                <a:solidFill>
                  <a:srgbClr val="FFFFFF"/>
                </a:solidFill>
                <a:latin typeface="Calibri"/>
                <a:cs typeface="Calibri"/>
              </a:rPr>
              <a:t>proporciona</a:t>
            </a:r>
            <a:r>
              <a:rPr lang="en-US" sz="2000" dirty="0">
                <a:solidFill>
                  <a:srgbClr val="FFFFFF"/>
                </a:solidFill>
                <a:latin typeface="Calibri"/>
                <a:cs typeface="Calibri"/>
              </a:rPr>
              <a:t> el </a:t>
            </a:r>
            <a:r>
              <a:rPr lang="en-US" sz="2000" dirty="0" err="1">
                <a:solidFill>
                  <a:srgbClr val="FFFFFF"/>
                </a:solidFill>
                <a:latin typeface="Calibri"/>
                <a:cs typeface="Calibri"/>
              </a:rPr>
              <a:t>mejor</a:t>
            </a:r>
            <a:r>
              <a:rPr lang="en-US" sz="2000" dirty="0">
                <a:solidFill>
                  <a:srgbClr val="FFFFFF"/>
                </a:solidFill>
                <a:latin typeface="Calibri"/>
                <a:cs typeface="Calibri"/>
              </a:rPr>
              <a:t> </a:t>
            </a:r>
            <a:r>
              <a:rPr lang="en-US" sz="2000" dirty="0" err="1">
                <a:solidFill>
                  <a:srgbClr val="FFFFFF"/>
                </a:solidFill>
                <a:latin typeface="Calibri"/>
                <a:cs typeface="Calibri"/>
              </a:rPr>
              <a:t>producto</a:t>
            </a:r>
            <a:r>
              <a:rPr lang="en-US" sz="2000" dirty="0">
                <a:solidFill>
                  <a:srgbClr val="FFFFFF"/>
                </a:solidFill>
                <a:latin typeface="Calibri"/>
                <a:cs typeface="Calibri"/>
              </a:rPr>
              <a:t> y </a:t>
            </a:r>
            <a:r>
              <a:rPr lang="en-US" sz="2000" dirty="0" err="1">
                <a:solidFill>
                  <a:srgbClr val="FFFFFF"/>
                </a:solidFill>
                <a:latin typeface="Calibri"/>
                <a:cs typeface="Calibri"/>
              </a:rPr>
              <a:t>servicio</a:t>
            </a:r>
            <a:r>
              <a:rPr lang="en-US" sz="2000" dirty="0">
                <a:solidFill>
                  <a:srgbClr val="FFFFFF"/>
                </a:solidFill>
                <a:latin typeface="Calibri"/>
                <a:cs typeface="Calibri"/>
              </a:rPr>
              <a:t> </a:t>
            </a:r>
            <a:r>
              <a:rPr lang="en-US" sz="2000" dirty="0" err="1">
                <a:solidFill>
                  <a:srgbClr val="FFFFFF"/>
                </a:solidFill>
                <a:latin typeface="Calibri"/>
                <a:cs typeface="Calibri"/>
              </a:rPr>
              <a:t>posible</a:t>
            </a:r>
            <a:r>
              <a:rPr lang="en-US" sz="2000" dirty="0">
                <a:solidFill>
                  <a:srgbClr val="FFFFFF"/>
                </a:solidFill>
                <a:latin typeface="Calibri"/>
                <a:cs typeface="Calibri"/>
              </a:rPr>
              <a:t> a </a:t>
            </a:r>
            <a:r>
              <a:rPr lang="en-US" sz="2000" dirty="0" err="1">
                <a:solidFill>
                  <a:srgbClr val="FFFFFF"/>
                </a:solidFill>
                <a:latin typeface="Calibri"/>
                <a:cs typeface="Calibri"/>
              </a:rPr>
              <a:t>su</a:t>
            </a:r>
            <a:r>
              <a:rPr lang="en-US" sz="2000" dirty="0">
                <a:solidFill>
                  <a:srgbClr val="FFFFFF"/>
                </a:solidFill>
                <a:latin typeface="Calibri"/>
                <a:cs typeface="Calibri"/>
              </a:rPr>
              <a:t> </a:t>
            </a:r>
            <a:r>
              <a:rPr lang="en-US" sz="2000" dirty="0" err="1">
                <a:solidFill>
                  <a:srgbClr val="FFFFFF"/>
                </a:solidFill>
                <a:latin typeface="Calibri"/>
                <a:cs typeface="Calibri"/>
              </a:rPr>
              <a:t>cliente</a:t>
            </a:r>
            <a:endParaRPr lang="en-US" sz="2000" dirty="0">
              <a:solidFill>
                <a:srgbClr val="FFFFFF"/>
              </a:solidFill>
              <a:latin typeface="Calibri"/>
              <a:cs typeface="Calibri"/>
            </a:endParaRPr>
          </a:p>
        </p:txBody>
      </p:sp>
    </p:spTree>
    <p:extLst>
      <p:ext uri="{BB962C8B-B14F-4D97-AF65-F5344CB8AC3E}">
        <p14:creationId xmlns:p14="http://schemas.microsoft.com/office/powerpoint/2010/main" val="49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480600" y="970036"/>
            <a:ext cx="8243638" cy="523220"/>
          </a:xfrm>
          <a:prstGeom prst="rect">
            <a:avLst/>
          </a:prstGeom>
        </p:spPr>
        <p:txBody>
          <a:bodyPr wrap="none">
            <a:spAutoFit/>
          </a:bodyPr>
          <a:lstStyle/>
          <a:p>
            <a:r>
              <a:rPr lang="en-US" sz="2800" b="1" dirty="0" smtClean="0">
                <a:solidFill>
                  <a:srgbClr val="FFFFFF"/>
                </a:solidFill>
                <a:latin typeface="Calibri"/>
              </a:rPr>
              <a:t>LOS ESPECIALISTAS DEL PRODUCTO SE ENCARGAN DE:</a:t>
            </a:r>
            <a:endParaRPr lang="en-US" sz="2800" b="1" dirty="0">
              <a:solidFill>
                <a:srgbClr val="FFFFFF"/>
              </a:solidFill>
              <a:latin typeface="Calibri"/>
            </a:endParaRPr>
          </a:p>
        </p:txBody>
      </p:sp>
      <p:grpSp>
        <p:nvGrpSpPr>
          <p:cNvPr id="12" name="Group 11"/>
          <p:cNvGrpSpPr/>
          <p:nvPr/>
        </p:nvGrpSpPr>
        <p:grpSpPr>
          <a:xfrm>
            <a:off x="3281737" y="2038350"/>
            <a:ext cx="2743200" cy="1981200"/>
            <a:chOff x="3281737" y="2038350"/>
            <a:chExt cx="2743200" cy="1981200"/>
          </a:xfrm>
        </p:grpSpPr>
        <p:sp>
          <p:nvSpPr>
            <p:cNvPr id="6" name="Rectangle 5"/>
            <p:cNvSpPr/>
            <p:nvPr/>
          </p:nvSpPr>
          <p:spPr>
            <a:xfrm>
              <a:off x="3281737" y="2038350"/>
              <a:ext cx="2743200" cy="198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r>
                <a:rPr lang="en-US" b="1" dirty="0" smtClean="0">
                  <a:solidFill>
                    <a:prstClr val="white"/>
                  </a:solidFill>
                  <a:latin typeface="Calibri"/>
                  <a:cs typeface="Calibri"/>
                </a:rPr>
                <a:t>CENTRO DE DISEÑO</a:t>
              </a:r>
              <a:endParaRPr lang="en-US" b="1" dirty="0">
                <a:solidFill>
                  <a:prstClr val="white"/>
                </a:solidFill>
                <a:latin typeface="Calibri"/>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65615" y="2317765"/>
              <a:ext cx="1015985" cy="1015985"/>
            </a:xfrm>
            <a:prstGeom prst="rect">
              <a:avLst/>
            </a:prstGeom>
          </p:spPr>
        </p:pic>
      </p:grpSp>
      <p:grpSp>
        <p:nvGrpSpPr>
          <p:cNvPr id="13" name="Group 12"/>
          <p:cNvGrpSpPr/>
          <p:nvPr/>
        </p:nvGrpSpPr>
        <p:grpSpPr>
          <a:xfrm>
            <a:off x="6177337" y="2038136"/>
            <a:ext cx="2743200" cy="1981200"/>
            <a:chOff x="6177337" y="2038136"/>
            <a:chExt cx="2743200" cy="1981200"/>
          </a:xfrm>
        </p:grpSpPr>
        <p:sp>
          <p:nvSpPr>
            <p:cNvPr id="7" name="Rectangle 6"/>
            <p:cNvSpPr/>
            <p:nvPr/>
          </p:nvSpPr>
          <p:spPr>
            <a:xfrm>
              <a:off x="6177337" y="2038136"/>
              <a:ext cx="2743200" cy="1981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r>
                <a:rPr lang="es-ES" b="1" dirty="0" smtClean="0">
                  <a:solidFill>
                    <a:prstClr val="white"/>
                  </a:solidFill>
                  <a:latin typeface="Calibri"/>
                </a:rPr>
                <a:t>SERVICIO DE ATENCIÓN AL CLIENTE</a:t>
              </a:r>
              <a:endParaRPr lang="en-US" b="1" dirty="0">
                <a:solidFill>
                  <a:prstClr val="white"/>
                </a:solidFill>
                <a:latin typeface="Calibri"/>
              </a:endParaRPr>
            </a:p>
          </p:txBody>
        </p:sp>
        <p:pic>
          <p:nvPicPr>
            <p:cNvPr id="9" name="Picture 3" descr="C:\Users\USER\Downloads\call37.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099193" y="2376015"/>
              <a:ext cx="899488" cy="8994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81000" y="2038350"/>
            <a:ext cx="2743200" cy="1981200"/>
            <a:chOff x="381000" y="2038350"/>
            <a:chExt cx="2743200" cy="1981200"/>
          </a:xfrm>
        </p:grpSpPr>
        <p:sp>
          <p:nvSpPr>
            <p:cNvPr id="5" name="Rectangle 4"/>
            <p:cNvSpPr/>
            <p:nvPr/>
          </p:nvSpPr>
          <p:spPr>
            <a:xfrm>
              <a:off x="381000" y="2038350"/>
              <a:ext cx="2743200" cy="1981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endParaRPr lang="en-US" b="1" cap="all" dirty="0">
                <a:solidFill>
                  <a:prstClr val="white"/>
                </a:solidFill>
                <a:latin typeface="Calibri"/>
              </a:endParaRPr>
            </a:p>
            <a:p>
              <a:pPr marL="0" lvl="1" algn="ctr" defTabSz="914400"/>
              <a:r>
                <a:rPr lang="en-US" b="1" dirty="0" smtClean="0">
                  <a:solidFill>
                    <a:prstClr val="white"/>
                  </a:solidFill>
                  <a:latin typeface="Calibri"/>
                </a:rPr>
                <a:t>ESPECIALISTAS EN EL PRODUCTO</a:t>
              </a:r>
              <a:endParaRPr lang="en-US" b="1" dirty="0">
                <a:solidFill>
                  <a:prstClr val="white"/>
                </a:solidFill>
                <a:latin typeface="Calibri"/>
              </a:endParaRPr>
            </a:p>
          </p:txBody>
        </p:sp>
        <p:pic>
          <p:nvPicPr>
            <p:cNvPr id="10" name="Picture 2" descr="C:\Users\USER\Downloads\important.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13156" y="2419350"/>
              <a:ext cx="876096" cy="876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001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835" r="27928"/>
          <a:stretch/>
        </p:blipFill>
        <p:spPr>
          <a:xfrm>
            <a:off x="0" y="5783"/>
            <a:ext cx="4572000" cy="5143500"/>
          </a:xfrm>
          <a:prstGeom prst="rect">
            <a:avLst/>
          </a:prstGeom>
        </p:spPr>
      </p:pic>
      <p:sp>
        <p:nvSpPr>
          <p:cNvPr id="4" name="Rectangle 3"/>
          <p:cNvSpPr/>
          <p:nvPr/>
        </p:nvSpPr>
        <p:spPr>
          <a:xfrm>
            <a:off x="0" y="2593473"/>
            <a:ext cx="4572000" cy="284413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Rectangle 4"/>
          <p:cNvSpPr/>
          <p:nvPr/>
        </p:nvSpPr>
        <p:spPr>
          <a:xfrm>
            <a:off x="457200" y="3018030"/>
            <a:ext cx="3733800" cy="1754327"/>
          </a:xfrm>
          <a:prstGeom prst="rect">
            <a:avLst/>
          </a:prstGeom>
        </p:spPr>
        <p:txBody>
          <a:bodyPr wrap="square">
            <a:spAutoFit/>
          </a:bodyPr>
          <a:lstStyle/>
          <a:p>
            <a:pPr defTabSz="914400"/>
            <a:r>
              <a:rPr lang="en-US" dirty="0" smtClean="0">
                <a:solidFill>
                  <a:srgbClr val="FFFFFF"/>
                </a:solidFill>
                <a:latin typeface="Calibri"/>
              </a:rPr>
              <a:t>EL CALENDARIO DE VENTAS INTERACTIVO ES UNA DE LAS PIEZAS ESENCIALES DEL WEBCENTER. PERMITE PROGRAMAR UNA CITA CON UNO DE NUESTROS EXPERTOS EN VENTAS DE SITIOS </a:t>
            </a:r>
            <a:endParaRPr lang="en-US" dirty="0">
              <a:solidFill>
                <a:srgbClr val="FFFFFF"/>
              </a:solidFill>
              <a:latin typeface="Calibri"/>
            </a:endParaRPr>
          </a:p>
        </p:txBody>
      </p:sp>
      <p:sp>
        <p:nvSpPr>
          <p:cNvPr id="6" name="Rectangle 5"/>
          <p:cNvSpPr/>
          <p:nvPr/>
        </p:nvSpPr>
        <p:spPr>
          <a:xfrm>
            <a:off x="4572000" y="4"/>
            <a:ext cx="4572000" cy="514927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4732421" y="331315"/>
            <a:ext cx="4411579" cy="4370428"/>
          </a:xfrm>
          <a:prstGeom prst="rect">
            <a:avLst/>
          </a:prstGeom>
        </p:spPr>
        <p:txBody>
          <a:bodyPr wrap="square">
            <a:spAutoFit/>
          </a:bodyPr>
          <a:lstStyle/>
          <a:p>
            <a:pPr lvl="1"/>
            <a:r>
              <a:rPr lang="en-US" sz="2400" dirty="0" smtClean="0">
                <a:solidFill>
                  <a:srgbClr val="FFFFFF"/>
                </a:solidFill>
                <a:latin typeface="Calibri"/>
                <a:cs typeface="Calibri"/>
              </a:rPr>
              <a:t>LOS ESPECIALISTAS DEL PRODUCTO SE ENCARGAN DE:</a:t>
            </a:r>
          </a:p>
          <a:p>
            <a:pPr marL="285750" indent="-285750">
              <a:buFont typeface="Arial"/>
              <a:buChar char="•"/>
            </a:pPr>
            <a:endParaRPr lang="en-US" dirty="0" smtClean="0">
              <a:solidFill>
                <a:srgbClr val="FFFFFF"/>
              </a:solidFill>
              <a:latin typeface="Calibri"/>
              <a:cs typeface="Calibri"/>
            </a:endParaRPr>
          </a:p>
          <a:p>
            <a:pPr marL="285750" indent="-285750">
              <a:spcAft>
                <a:spcPts val="1200"/>
              </a:spcAft>
              <a:buFont typeface="Arial"/>
              <a:buChar char="•"/>
            </a:pPr>
            <a:r>
              <a:rPr lang="en-US" dirty="0" smtClean="0">
                <a:solidFill>
                  <a:srgbClr val="FFFFFF"/>
                </a:solidFill>
                <a:latin typeface="Calibri"/>
                <a:cs typeface="Calibri"/>
              </a:rPr>
              <a:t>Leer </a:t>
            </a:r>
            <a:r>
              <a:rPr lang="en-US" dirty="0">
                <a:solidFill>
                  <a:srgbClr val="FFFFFF"/>
                </a:solidFill>
                <a:latin typeface="Calibri"/>
                <a:cs typeface="Calibri"/>
              </a:rPr>
              <a:t>con </a:t>
            </a:r>
            <a:r>
              <a:rPr lang="en-US" dirty="0" err="1">
                <a:solidFill>
                  <a:srgbClr val="FFFFFF"/>
                </a:solidFill>
                <a:latin typeface="Calibri"/>
                <a:cs typeface="Calibri"/>
              </a:rPr>
              <a:t>usted</a:t>
            </a:r>
            <a:r>
              <a:rPr lang="en-US" dirty="0">
                <a:solidFill>
                  <a:srgbClr val="FFFFFF"/>
                </a:solidFill>
                <a:latin typeface="Calibri"/>
                <a:cs typeface="Calibri"/>
              </a:rPr>
              <a:t> </a:t>
            </a:r>
            <a:r>
              <a:rPr lang="en-US" dirty="0" err="1">
                <a:solidFill>
                  <a:srgbClr val="FFFFFF"/>
                </a:solidFill>
                <a:latin typeface="Calibri"/>
                <a:cs typeface="Calibri"/>
              </a:rPr>
              <a:t>las</a:t>
            </a:r>
            <a:r>
              <a:rPr lang="en-US" dirty="0">
                <a:solidFill>
                  <a:srgbClr val="FFFFFF"/>
                </a:solidFill>
                <a:latin typeface="Calibri"/>
                <a:cs typeface="Calibri"/>
              </a:rPr>
              <a:t> </a:t>
            </a:r>
            <a:r>
              <a:rPr lang="en-US" dirty="0" err="1">
                <a:solidFill>
                  <a:srgbClr val="FFFFFF"/>
                </a:solidFill>
                <a:latin typeface="Calibri"/>
                <a:cs typeface="Calibri"/>
              </a:rPr>
              <a:t>notas</a:t>
            </a:r>
            <a:r>
              <a:rPr lang="en-US" dirty="0">
                <a:solidFill>
                  <a:srgbClr val="FFFFFF"/>
                </a:solidFill>
                <a:latin typeface="Calibri"/>
                <a:cs typeface="Calibri"/>
              </a:rPr>
              <a:t> </a:t>
            </a:r>
            <a:r>
              <a:rPr lang="en-US" dirty="0" err="1">
                <a:solidFill>
                  <a:srgbClr val="FFFFFF"/>
                </a:solidFill>
                <a:latin typeface="Calibri"/>
                <a:cs typeface="Calibri"/>
              </a:rPr>
              <a:t>sobre</a:t>
            </a:r>
            <a:r>
              <a:rPr lang="en-US" dirty="0">
                <a:solidFill>
                  <a:srgbClr val="FFFFFF"/>
                </a:solidFill>
                <a:latin typeface="Calibri"/>
                <a:cs typeface="Calibri"/>
              </a:rPr>
              <a:t> la </a:t>
            </a:r>
            <a:r>
              <a:rPr lang="en-US" dirty="0" err="1">
                <a:solidFill>
                  <a:srgbClr val="FFFFFF"/>
                </a:solidFill>
                <a:latin typeface="Calibri"/>
                <a:cs typeface="Calibri"/>
              </a:rPr>
              <a:t>cita</a:t>
            </a:r>
            <a:r>
              <a:rPr lang="en-US" dirty="0">
                <a:solidFill>
                  <a:srgbClr val="FFFFFF"/>
                </a:solidFill>
                <a:latin typeface="Calibri"/>
                <a:cs typeface="Calibri"/>
              </a:rPr>
              <a:t> </a:t>
            </a:r>
            <a:r>
              <a:rPr lang="en-US" dirty="0" err="1">
                <a:solidFill>
                  <a:srgbClr val="FFFFFF"/>
                </a:solidFill>
                <a:latin typeface="Calibri"/>
                <a:cs typeface="Calibri"/>
              </a:rPr>
              <a:t>programada</a:t>
            </a:r>
            <a:r>
              <a:rPr lang="en-US" dirty="0">
                <a:solidFill>
                  <a:srgbClr val="FFFFFF"/>
                </a:solidFill>
                <a:latin typeface="Calibri"/>
                <a:cs typeface="Calibri"/>
              </a:rPr>
              <a:t>, </a:t>
            </a:r>
            <a:r>
              <a:rPr lang="en-US" dirty="0" err="1">
                <a:solidFill>
                  <a:srgbClr val="FFFFFF"/>
                </a:solidFill>
                <a:latin typeface="Calibri"/>
                <a:cs typeface="Calibri"/>
              </a:rPr>
              <a:t>unos</a:t>
            </a:r>
            <a:r>
              <a:rPr lang="en-US" dirty="0">
                <a:solidFill>
                  <a:srgbClr val="FFFFFF"/>
                </a:solidFill>
                <a:latin typeface="Calibri"/>
                <a:cs typeface="Calibri"/>
              </a:rPr>
              <a:t> 5 </a:t>
            </a:r>
            <a:r>
              <a:rPr lang="en-US" dirty="0" err="1">
                <a:solidFill>
                  <a:srgbClr val="FFFFFF"/>
                </a:solidFill>
                <a:latin typeface="Calibri"/>
                <a:cs typeface="Calibri"/>
              </a:rPr>
              <a:t>minutos</a:t>
            </a:r>
            <a:r>
              <a:rPr lang="en-US" dirty="0">
                <a:solidFill>
                  <a:srgbClr val="FFFFFF"/>
                </a:solidFill>
                <a:latin typeface="Calibri"/>
                <a:cs typeface="Calibri"/>
              </a:rPr>
              <a:t> antes de la </a:t>
            </a:r>
            <a:r>
              <a:rPr lang="en-US" dirty="0" err="1">
                <a:solidFill>
                  <a:srgbClr val="FFFFFF"/>
                </a:solidFill>
                <a:latin typeface="Calibri"/>
                <a:cs typeface="Calibri"/>
              </a:rPr>
              <a:t>cita</a:t>
            </a:r>
            <a:r>
              <a:rPr lang="en-US" dirty="0">
                <a:solidFill>
                  <a:srgbClr val="FFFFFF"/>
                </a:solidFill>
                <a:latin typeface="Calibri"/>
                <a:cs typeface="Calibri"/>
              </a:rPr>
              <a:t>. </a:t>
            </a:r>
          </a:p>
          <a:p>
            <a:pPr marL="285750" indent="-285750">
              <a:spcAft>
                <a:spcPts val="1200"/>
              </a:spcAft>
              <a:buFont typeface="Arial"/>
              <a:buChar char="•"/>
            </a:pPr>
            <a:r>
              <a:rPr lang="en-US" dirty="0" err="1">
                <a:solidFill>
                  <a:srgbClr val="FFFFFF"/>
                </a:solidFill>
                <a:latin typeface="Calibri"/>
                <a:cs typeface="Calibri"/>
              </a:rPr>
              <a:t>Preguntar</a:t>
            </a:r>
            <a:r>
              <a:rPr lang="en-US" dirty="0">
                <a:solidFill>
                  <a:srgbClr val="FFFFFF"/>
                </a:solidFill>
                <a:latin typeface="Calibri"/>
                <a:cs typeface="Calibri"/>
              </a:rPr>
              <a:t> a </a:t>
            </a:r>
            <a:r>
              <a:rPr lang="en-US" dirty="0" err="1">
                <a:solidFill>
                  <a:srgbClr val="FFFFFF"/>
                </a:solidFill>
                <a:latin typeface="Calibri"/>
                <a:cs typeface="Calibri"/>
              </a:rPr>
              <a:t>su</a:t>
            </a:r>
            <a:r>
              <a:rPr lang="en-US" dirty="0">
                <a:solidFill>
                  <a:srgbClr val="FFFFFF"/>
                </a:solidFill>
                <a:latin typeface="Calibri"/>
                <a:cs typeface="Calibri"/>
              </a:rPr>
              <a:t> </a:t>
            </a:r>
            <a:r>
              <a:rPr lang="en-US" dirty="0" err="1">
                <a:solidFill>
                  <a:srgbClr val="FFFFFF"/>
                </a:solidFill>
                <a:latin typeface="Calibri"/>
                <a:cs typeface="Calibri"/>
              </a:rPr>
              <a:t>clientes</a:t>
            </a:r>
            <a:r>
              <a:rPr lang="en-US" dirty="0">
                <a:solidFill>
                  <a:srgbClr val="FFFFFF"/>
                </a:solidFill>
                <a:latin typeface="Calibri"/>
                <a:cs typeface="Calibri"/>
              </a:rPr>
              <a:t> </a:t>
            </a:r>
            <a:r>
              <a:rPr lang="en-US" dirty="0" err="1">
                <a:solidFill>
                  <a:srgbClr val="FFFFFF"/>
                </a:solidFill>
                <a:latin typeface="Calibri"/>
                <a:cs typeface="Calibri"/>
              </a:rPr>
              <a:t>sobre</a:t>
            </a:r>
            <a:r>
              <a:rPr lang="en-US" dirty="0">
                <a:solidFill>
                  <a:srgbClr val="FFFFFF"/>
                </a:solidFill>
                <a:latin typeface="Calibri"/>
                <a:cs typeface="Calibri"/>
              </a:rPr>
              <a:t> </a:t>
            </a:r>
            <a:r>
              <a:rPr lang="en-US" dirty="0" err="1">
                <a:solidFill>
                  <a:srgbClr val="FFFFFF"/>
                </a:solidFill>
                <a:latin typeface="Calibri"/>
                <a:cs typeface="Calibri"/>
              </a:rPr>
              <a:t>sus</a:t>
            </a:r>
            <a:r>
              <a:rPr lang="en-US" dirty="0">
                <a:solidFill>
                  <a:srgbClr val="FFFFFF"/>
                </a:solidFill>
                <a:latin typeface="Calibri"/>
                <a:cs typeface="Calibri"/>
              </a:rPr>
              <a:t> </a:t>
            </a:r>
            <a:r>
              <a:rPr lang="en-US" dirty="0" err="1">
                <a:solidFill>
                  <a:srgbClr val="FFFFFF"/>
                </a:solidFill>
                <a:latin typeface="Calibri"/>
                <a:cs typeface="Calibri"/>
              </a:rPr>
              <a:t>negocios</a:t>
            </a:r>
            <a:r>
              <a:rPr lang="en-US" dirty="0">
                <a:solidFill>
                  <a:srgbClr val="FFFFFF"/>
                </a:solidFill>
                <a:latin typeface="Calibri"/>
                <a:cs typeface="Calibri"/>
              </a:rPr>
              <a:t> </a:t>
            </a:r>
          </a:p>
          <a:p>
            <a:pPr marL="285750" indent="-285750">
              <a:spcAft>
                <a:spcPts val="1200"/>
              </a:spcAft>
              <a:buFont typeface="Arial"/>
              <a:buChar char="•"/>
            </a:pPr>
            <a:r>
              <a:rPr lang="en-US" dirty="0" err="1">
                <a:solidFill>
                  <a:srgbClr val="FFFFFF"/>
                </a:solidFill>
                <a:latin typeface="Calibri"/>
                <a:cs typeface="Calibri"/>
              </a:rPr>
              <a:t>Mostrar</a:t>
            </a:r>
            <a:r>
              <a:rPr lang="en-US" dirty="0">
                <a:solidFill>
                  <a:srgbClr val="FFFFFF"/>
                </a:solidFill>
                <a:latin typeface="Calibri"/>
                <a:cs typeface="Calibri"/>
              </a:rPr>
              <a:t> </a:t>
            </a:r>
            <a:r>
              <a:rPr lang="en-US" dirty="0" err="1">
                <a:solidFill>
                  <a:srgbClr val="FFFFFF"/>
                </a:solidFill>
                <a:latin typeface="Calibri"/>
                <a:cs typeface="Calibri"/>
              </a:rPr>
              <a:t>nuestra</a:t>
            </a:r>
            <a:r>
              <a:rPr lang="en-US" dirty="0">
                <a:solidFill>
                  <a:srgbClr val="FFFFFF"/>
                </a:solidFill>
                <a:latin typeface="Calibri"/>
                <a:cs typeface="Calibri"/>
              </a:rPr>
              <a:t> </a:t>
            </a:r>
            <a:r>
              <a:rPr lang="en-US" dirty="0" err="1">
                <a:solidFill>
                  <a:srgbClr val="FFFFFF"/>
                </a:solidFill>
                <a:latin typeface="Calibri"/>
                <a:cs typeface="Calibri"/>
              </a:rPr>
              <a:t>tecnología</a:t>
            </a:r>
            <a:r>
              <a:rPr lang="en-US" dirty="0">
                <a:solidFill>
                  <a:srgbClr val="FFFFFF"/>
                </a:solidFill>
                <a:latin typeface="Calibri"/>
                <a:cs typeface="Calibri"/>
              </a:rPr>
              <a:t> a </a:t>
            </a:r>
            <a:r>
              <a:rPr lang="en-US" dirty="0" err="1">
                <a:solidFill>
                  <a:srgbClr val="FFFFFF"/>
                </a:solidFill>
                <a:latin typeface="Calibri"/>
                <a:cs typeface="Calibri"/>
              </a:rPr>
              <a:t>su</a:t>
            </a:r>
            <a:r>
              <a:rPr lang="en-US" dirty="0">
                <a:solidFill>
                  <a:srgbClr val="FFFFFF"/>
                </a:solidFill>
                <a:latin typeface="Calibri"/>
                <a:cs typeface="Calibri"/>
              </a:rPr>
              <a:t> </a:t>
            </a:r>
            <a:r>
              <a:rPr lang="en-US" dirty="0" err="1">
                <a:solidFill>
                  <a:srgbClr val="FFFFFF"/>
                </a:solidFill>
                <a:latin typeface="Calibri"/>
                <a:cs typeface="Calibri"/>
              </a:rPr>
              <a:t>cliente</a:t>
            </a:r>
            <a:r>
              <a:rPr lang="en-US" dirty="0">
                <a:solidFill>
                  <a:srgbClr val="FFFFFF"/>
                </a:solidFill>
                <a:latin typeface="Calibri"/>
                <a:cs typeface="Calibri"/>
              </a:rPr>
              <a:t> </a:t>
            </a:r>
          </a:p>
          <a:p>
            <a:pPr marL="285750" indent="-285750">
              <a:spcAft>
                <a:spcPts val="1200"/>
              </a:spcAft>
              <a:buFont typeface="Arial"/>
              <a:buChar char="•"/>
            </a:pPr>
            <a:r>
              <a:rPr lang="en-US" dirty="0">
                <a:solidFill>
                  <a:srgbClr val="FFFFFF"/>
                </a:solidFill>
                <a:latin typeface="Calibri"/>
                <a:cs typeface="Calibri"/>
              </a:rPr>
              <a:t>Responder </a:t>
            </a:r>
            <a:r>
              <a:rPr lang="en-US" dirty="0" err="1">
                <a:solidFill>
                  <a:srgbClr val="FFFFFF"/>
                </a:solidFill>
                <a:latin typeface="Calibri"/>
                <a:cs typeface="Calibri"/>
              </a:rPr>
              <a:t>las</a:t>
            </a:r>
            <a:r>
              <a:rPr lang="en-US" dirty="0">
                <a:solidFill>
                  <a:srgbClr val="FFFFFF"/>
                </a:solidFill>
                <a:latin typeface="Calibri"/>
                <a:cs typeface="Calibri"/>
              </a:rPr>
              <a:t> </a:t>
            </a:r>
            <a:r>
              <a:rPr lang="en-US" dirty="0" err="1">
                <a:solidFill>
                  <a:srgbClr val="FFFFFF"/>
                </a:solidFill>
                <a:latin typeface="Calibri"/>
                <a:cs typeface="Calibri"/>
              </a:rPr>
              <a:t>preguntas</a:t>
            </a:r>
            <a:r>
              <a:rPr lang="en-US" dirty="0">
                <a:solidFill>
                  <a:srgbClr val="FFFFFF"/>
                </a:solidFill>
                <a:latin typeface="Calibri"/>
                <a:cs typeface="Calibri"/>
              </a:rPr>
              <a:t> de </a:t>
            </a:r>
            <a:r>
              <a:rPr lang="en-US" dirty="0" err="1">
                <a:solidFill>
                  <a:srgbClr val="FFFFFF"/>
                </a:solidFill>
                <a:latin typeface="Calibri"/>
                <a:cs typeface="Calibri"/>
              </a:rPr>
              <a:t>su</a:t>
            </a:r>
            <a:r>
              <a:rPr lang="en-US" dirty="0">
                <a:solidFill>
                  <a:srgbClr val="FFFFFF"/>
                </a:solidFill>
                <a:latin typeface="Calibri"/>
                <a:cs typeface="Calibri"/>
              </a:rPr>
              <a:t> </a:t>
            </a:r>
            <a:r>
              <a:rPr lang="en-US" dirty="0" err="1">
                <a:solidFill>
                  <a:srgbClr val="FFFFFF"/>
                </a:solidFill>
                <a:latin typeface="Calibri"/>
                <a:cs typeface="Calibri"/>
              </a:rPr>
              <a:t>cliente</a:t>
            </a:r>
            <a:r>
              <a:rPr lang="en-US" dirty="0">
                <a:solidFill>
                  <a:srgbClr val="FFFFFF"/>
                </a:solidFill>
                <a:latin typeface="Calibri"/>
                <a:cs typeface="Calibri"/>
              </a:rPr>
              <a:t>.</a:t>
            </a:r>
          </a:p>
          <a:p>
            <a:pPr marL="285750" indent="-285750">
              <a:spcAft>
                <a:spcPts val="1200"/>
              </a:spcAft>
              <a:buFont typeface="Arial"/>
              <a:buChar char="•"/>
            </a:pPr>
            <a:r>
              <a:rPr lang="en-US" dirty="0">
                <a:solidFill>
                  <a:srgbClr val="FFFFFF"/>
                </a:solidFill>
                <a:latin typeface="Calibri"/>
                <a:cs typeface="Calibri"/>
              </a:rPr>
              <a:t>¡</a:t>
            </a:r>
            <a:r>
              <a:rPr lang="en-US" dirty="0" err="1">
                <a:solidFill>
                  <a:srgbClr val="FFFFFF"/>
                </a:solidFill>
                <a:latin typeface="Calibri"/>
                <a:cs typeface="Calibri"/>
              </a:rPr>
              <a:t>Hacer</a:t>
            </a:r>
            <a:r>
              <a:rPr lang="en-US" dirty="0">
                <a:solidFill>
                  <a:srgbClr val="FFFFFF"/>
                </a:solidFill>
                <a:latin typeface="Calibri"/>
                <a:cs typeface="Calibri"/>
              </a:rPr>
              <a:t> el </a:t>
            </a:r>
            <a:r>
              <a:rPr lang="en-US" dirty="0" err="1">
                <a:solidFill>
                  <a:srgbClr val="FFFFFF"/>
                </a:solidFill>
                <a:latin typeface="Calibri"/>
                <a:cs typeface="Calibri"/>
              </a:rPr>
              <a:t>seguimiento</a:t>
            </a:r>
            <a:r>
              <a:rPr lang="en-US" dirty="0">
                <a:solidFill>
                  <a:srgbClr val="FFFFFF"/>
                </a:solidFill>
                <a:latin typeface="Calibri"/>
                <a:cs typeface="Calibri"/>
              </a:rPr>
              <a:t> a </a:t>
            </a:r>
            <a:r>
              <a:rPr lang="en-US" dirty="0" err="1">
                <a:solidFill>
                  <a:srgbClr val="FFFFFF"/>
                </a:solidFill>
                <a:latin typeface="Calibri"/>
                <a:cs typeface="Calibri"/>
              </a:rPr>
              <a:t>su</a:t>
            </a:r>
            <a:r>
              <a:rPr lang="en-US" dirty="0">
                <a:solidFill>
                  <a:srgbClr val="FFFFFF"/>
                </a:solidFill>
                <a:latin typeface="Calibri"/>
                <a:cs typeface="Calibri"/>
              </a:rPr>
              <a:t> </a:t>
            </a:r>
            <a:r>
              <a:rPr lang="en-US" dirty="0" err="1">
                <a:solidFill>
                  <a:srgbClr val="FFFFFF"/>
                </a:solidFill>
                <a:latin typeface="Calibri"/>
                <a:cs typeface="Calibri"/>
              </a:rPr>
              <a:t>cliente</a:t>
            </a:r>
            <a:r>
              <a:rPr lang="en-US" dirty="0">
                <a:solidFill>
                  <a:srgbClr val="FFFFFF"/>
                </a:solidFill>
                <a:latin typeface="Calibri"/>
                <a:cs typeface="Calibri"/>
              </a:rPr>
              <a:t> </a:t>
            </a:r>
            <a:r>
              <a:rPr lang="en-US" dirty="0" err="1">
                <a:solidFill>
                  <a:srgbClr val="FFFFFF"/>
                </a:solidFill>
                <a:latin typeface="Calibri"/>
                <a:cs typeface="Calibri"/>
              </a:rPr>
              <a:t>por</a:t>
            </a:r>
            <a:r>
              <a:rPr lang="en-US" dirty="0">
                <a:solidFill>
                  <a:srgbClr val="FFFFFF"/>
                </a:solidFill>
                <a:latin typeface="Calibri"/>
                <a:cs typeface="Calibri"/>
              </a:rPr>
              <a:t> </a:t>
            </a:r>
            <a:r>
              <a:rPr lang="en-US" dirty="0" err="1">
                <a:solidFill>
                  <a:srgbClr val="FFFFFF"/>
                </a:solidFill>
                <a:latin typeface="Calibri"/>
                <a:cs typeface="Calibri"/>
              </a:rPr>
              <a:t>usted</a:t>
            </a:r>
            <a:r>
              <a:rPr lang="en-US" dirty="0">
                <a:solidFill>
                  <a:srgbClr val="FFFFFF"/>
                </a:solidFill>
                <a:latin typeface="Calibri"/>
                <a:cs typeface="Calibri"/>
              </a:rPr>
              <a:t>!</a:t>
            </a:r>
          </a:p>
          <a:p>
            <a:pPr marL="285750" indent="-285750">
              <a:spcAft>
                <a:spcPts val="1200"/>
              </a:spcAft>
              <a:buFont typeface="Arial"/>
              <a:buChar char="•"/>
            </a:pPr>
            <a:r>
              <a:rPr lang="en-US" dirty="0">
                <a:solidFill>
                  <a:srgbClr val="FFFFFF"/>
                </a:solidFill>
                <a:latin typeface="Calibri"/>
                <a:cs typeface="Calibri"/>
              </a:rPr>
              <a:t>¡Vender el </a:t>
            </a:r>
            <a:r>
              <a:rPr lang="en-US" dirty="0" err="1">
                <a:solidFill>
                  <a:srgbClr val="FFFFFF"/>
                </a:solidFill>
                <a:latin typeface="Calibri"/>
                <a:cs typeface="Calibri"/>
              </a:rPr>
              <a:t>sitio</a:t>
            </a:r>
            <a:r>
              <a:rPr lang="en-US" dirty="0">
                <a:solidFill>
                  <a:srgbClr val="FFFFFF"/>
                </a:solidFill>
                <a:latin typeface="Calibri"/>
                <a:cs typeface="Calibri"/>
              </a:rPr>
              <a:t> web </a:t>
            </a:r>
            <a:r>
              <a:rPr lang="en-US" dirty="0" err="1">
                <a:solidFill>
                  <a:srgbClr val="FFFFFF"/>
                </a:solidFill>
                <a:latin typeface="Calibri"/>
                <a:cs typeface="Calibri"/>
              </a:rPr>
              <a:t>por</a:t>
            </a:r>
            <a:r>
              <a:rPr lang="en-US" dirty="0">
                <a:solidFill>
                  <a:srgbClr val="FFFFFF"/>
                </a:solidFill>
                <a:latin typeface="Calibri"/>
                <a:cs typeface="Calibri"/>
              </a:rPr>
              <a:t> </a:t>
            </a:r>
            <a:r>
              <a:rPr lang="en-US" dirty="0" err="1">
                <a:solidFill>
                  <a:srgbClr val="FFFFFF"/>
                </a:solidFill>
                <a:latin typeface="Calibri"/>
                <a:cs typeface="Calibri"/>
              </a:rPr>
              <a:t>usted</a:t>
            </a:r>
            <a:r>
              <a:rPr lang="en-US" dirty="0">
                <a:solidFill>
                  <a:srgbClr val="FFFFFF"/>
                </a:solidFill>
                <a:latin typeface="Calibri"/>
                <a:cs typeface="Calibri"/>
              </a:rPr>
              <a:t>!</a:t>
            </a:r>
          </a:p>
        </p:txBody>
      </p:sp>
    </p:spTree>
    <p:extLst>
      <p:ext uri="{BB962C8B-B14F-4D97-AF65-F5344CB8AC3E}">
        <p14:creationId xmlns:p14="http://schemas.microsoft.com/office/powerpoint/2010/main" val="296724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7432" t="32314"/>
          <a:stretch/>
        </p:blipFill>
        <p:spPr>
          <a:xfrm>
            <a:off x="0" y="0"/>
            <a:ext cx="6274450" cy="5143500"/>
          </a:xfrm>
          <a:prstGeom prst="rect">
            <a:avLst/>
          </a:prstGeom>
        </p:spPr>
      </p:pic>
      <p:sp>
        <p:nvSpPr>
          <p:cNvPr id="18" name="Rectangle 17"/>
          <p:cNvSpPr/>
          <p:nvPr/>
        </p:nvSpPr>
        <p:spPr>
          <a:xfrm>
            <a:off x="8" y="3409950"/>
            <a:ext cx="5304693" cy="12954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9" name="Right Triangle 18"/>
          <p:cNvSpPr/>
          <p:nvPr/>
        </p:nvSpPr>
        <p:spPr>
          <a:xfrm flipH="1" flipV="1">
            <a:off x="4267200" y="4629150"/>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Right Triangle 4"/>
          <p:cNvSpPr/>
          <p:nvPr/>
        </p:nvSpPr>
        <p:spPr>
          <a:xfrm flipH="1" flipV="1">
            <a:off x="4572000" y="36512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ight Triangle 5"/>
          <p:cNvSpPr/>
          <p:nvPr/>
        </p:nvSpPr>
        <p:spPr>
          <a:xfrm flipH="1" flipV="1">
            <a:off x="4897317" y="27114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ight Triangle 6"/>
          <p:cNvSpPr/>
          <p:nvPr/>
        </p:nvSpPr>
        <p:spPr>
          <a:xfrm flipH="1" flipV="1">
            <a:off x="5134709" y="18097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ight Triangle 7"/>
          <p:cNvSpPr/>
          <p:nvPr/>
        </p:nvSpPr>
        <p:spPr>
          <a:xfrm flipH="1" flipV="1">
            <a:off x="5457093" y="958850"/>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9" name="Group 8"/>
          <p:cNvGrpSpPr/>
          <p:nvPr/>
        </p:nvGrpSpPr>
        <p:grpSpPr>
          <a:xfrm>
            <a:off x="4695093" y="0"/>
            <a:ext cx="4448906" cy="5143500"/>
            <a:chOff x="4191000" y="0"/>
            <a:chExt cx="4952999" cy="5143500"/>
          </a:xfr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p:grpSpPr>
        <p:sp>
          <p:nvSpPr>
            <p:cNvPr id="10" name="Rectangle 9"/>
            <p:cNvSpPr/>
            <p:nvPr/>
          </p:nvSpPr>
          <p:spPr>
            <a:xfrm>
              <a:off x="5735514" y="0"/>
              <a:ext cx="3408485"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Parallelogram 10"/>
            <p:cNvSpPr/>
            <p:nvPr/>
          </p:nvSpPr>
          <p:spPr>
            <a:xfrm>
              <a:off x="4191000" y="0"/>
              <a:ext cx="3048000" cy="5143500"/>
            </a:xfrm>
            <a:prstGeom prst="parallelogram">
              <a:avLst>
                <a:gd name="adj" fmla="val 483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12" name="Rectangle 11"/>
          <p:cNvSpPr/>
          <p:nvPr/>
        </p:nvSpPr>
        <p:spPr>
          <a:xfrm>
            <a:off x="5460024" y="285749"/>
            <a:ext cx="3531576"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s-MX" sz="1600" b="1" dirty="0" smtClean="0">
                <a:solidFill>
                  <a:srgbClr val="FFFFFF"/>
                </a:solidFill>
                <a:latin typeface="Calibri"/>
                <a:cs typeface="Calibri"/>
              </a:rPr>
              <a:t>RENTABILIDAD</a:t>
            </a:r>
            <a:br>
              <a:rPr lang="es-MX" sz="1600" b="1" dirty="0" smtClean="0">
                <a:solidFill>
                  <a:srgbClr val="FFFFFF"/>
                </a:solidFill>
                <a:latin typeface="Calibri"/>
                <a:cs typeface="Calibri"/>
              </a:rPr>
            </a:br>
            <a:r>
              <a:rPr lang="es-MX" sz="1400" dirty="0" smtClean="0">
                <a:solidFill>
                  <a:srgbClr val="FFFFFF"/>
                </a:solidFill>
                <a:latin typeface="Calibri"/>
                <a:cs typeface="Calibri"/>
              </a:rPr>
              <a:t>¿</a:t>
            </a:r>
            <a:r>
              <a:rPr lang="es-MX" sz="1400" dirty="0">
                <a:solidFill>
                  <a:srgbClr val="FFFFFF"/>
                </a:solidFill>
                <a:latin typeface="Calibri"/>
                <a:cs typeface="Calibri"/>
              </a:rPr>
              <a:t>Cuál es el potencial detrás de la oportunidad?</a:t>
            </a:r>
          </a:p>
        </p:txBody>
      </p:sp>
      <p:sp>
        <p:nvSpPr>
          <p:cNvPr id="13" name="Rectangle 12"/>
          <p:cNvSpPr/>
          <p:nvPr/>
        </p:nvSpPr>
        <p:spPr>
          <a:xfrm>
            <a:off x="5137640" y="1123950"/>
            <a:ext cx="385396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s-MX" sz="1600" b="1" dirty="0" smtClean="0">
                <a:solidFill>
                  <a:srgbClr val="FFFFFF"/>
                </a:solidFill>
                <a:latin typeface="Calibri"/>
                <a:cs typeface="Calibri"/>
              </a:rPr>
              <a:t>EL PRODUCTO Y EL SERVICIO</a:t>
            </a:r>
            <a:r>
              <a:rPr lang="en" sz="1600" dirty="0" smtClean="0">
                <a:solidFill>
                  <a:srgbClr val="FFFFFF"/>
                </a:solidFill>
                <a:latin typeface="Calibri"/>
                <a:cs typeface="Calibri"/>
              </a:rPr>
              <a:t/>
            </a:r>
            <a:br>
              <a:rPr lang="en" sz="1600" dirty="0" smtClean="0">
                <a:solidFill>
                  <a:srgbClr val="FFFFFF"/>
                </a:solidFill>
                <a:latin typeface="Calibri"/>
                <a:cs typeface="Calibri"/>
              </a:rPr>
            </a:br>
            <a:r>
              <a:rPr lang="es-MX" sz="1400" dirty="0" smtClean="0">
                <a:solidFill>
                  <a:srgbClr val="FFFFFF"/>
                </a:solidFill>
                <a:latin typeface="Calibri"/>
                <a:cs typeface="Calibri"/>
              </a:rPr>
              <a:t>¿</a:t>
            </a:r>
            <a:r>
              <a:rPr lang="es-MX" sz="1400" dirty="0">
                <a:solidFill>
                  <a:srgbClr val="FFFFFF"/>
                </a:solidFill>
                <a:latin typeface="Calibri"/>
                <a:cs typeface="Calibri"/>
              </a:rPr>
              <a:t>Es este un producto/servicio que me gusta y acaso existe un mercado para ello?</a:t>
            </a:r>
          </a:p>
        </p:txBody>
      </p:sp>
      <p:sp>
        <p:nvSpPr>
          <p:cNvPr id="14" name="Rectangle 13"/>
          <p:cNvSpPr/>
          <p:nvPr/>
        </p:nvSpPr>
        <p:spPr>
          <a:xfrm>
            <a:off x="4900248" y="2038350"/>
            <a:ext cx="4091352"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s-MX" sz="1600" b="1" dirty="0" smtClean="0">
                <a:solidFill>
                  <a:srgbClr val="FFFFFF"/>
                </a:solidFill>
                <a:latin typeface="Calibri"/>
                <a:cs typeface="Calibri"/>
              </a:rPr>
              <a:t>EL SISTEMA</a:t>
            </a:r>
            <a:r>
              <a:rPr lang="en" sz="1600" dirty="0" smtClean="0">
                <a:solidFill>
                  <a:srgbClr val="FFFFFF"/>
                </a:solidFill>
                <a:latin typeface="Calibri"/>
                <a:cs typeface="Calibri"/>
              </a:rPr>
              <a:t/>
            </a:r>
            <a:br>
              <a:rPr lang="en" sz="1600" dirty="0" smtClean="0">
                <a:solidFill>
                  <a:srgbClr val="FFFFFF"/>
                </a:solidFill>
                <a:latin typeface="Calibri"/>
                <a:cs typeface="Calibri"/>
              </a:rPr>
            </a:br>
            <a:r>
              <a:rPr lang="es-MX" sz="1400" dirty="0" smtClean="0">
                <a:solidFill>
                  <a:srgbClr val="FFFFFF"/>
                </a:solidFill>
                <a:latin typeface="Calibri"/>
                <a:cs typeface="Calibri"/>
              </a:rPr>
              <a:t>¿</a:t>
            </a:r>
            <a:r>
              <a:rPr lang="es-MX" sz="1400" dirty="0">
                <a:solidFill>
                  <a:srgbClr val="FFFFFF"/>
                </a:solidFill>
                <a:latin typeface="Calibri"/>
                <a:cs typeface="Calibri"/>
              </a:rPr>
              <a:t>Cómo funciona el sistema?</a:t>
            </a:r>
          </a:p>
        </p:txBody>
      </p:sp>
      <p:sp>
        <p:nvSpPr>
          <p:cNvPr id="15" name="Rectangle 14"/>
          <p:cNvSpPr/>
          <p:nvPr/>
        </p:nvSpPr>
        <p:spPr>
          <a:xfrm>
            <a:off x="4574931" y="2978150"/>
            <a:ext cx="441667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s-MX" sz="1600" b="1" dirty="0" smtClean="0">
                <a:solidFill>
                  <a:srgbClr val="FFFFFF"/>
                </a:solidFill>
                <a:latin typeface="Calibri"/>
                <a:cs typeface="Calibri"/>
              </a:rPr>
              <a:t>APOYO</a:t>
            </a:r>
            <a:r>
              <a:rPr lang="en" sz="1600" dirty="0" smtClean="0">
                <a:solidFill>
                  <a:srgbClr val="FFFFFF"/>
                </a:solidFill>
                <a:latin typeface="Calibri"/>
                <a:cs typeface="Calibri"/>
              </a:rPr>
              <a:t/>
            </a:r>
            <a:br>
              <a:rPr lang="en" sz="1600" dirty="0" smtClean="0">
                <a:solidFill>
                  <a:srgbClr val="FFFFFF"/>
                </a:solidFill>
                <a:latin typeface="Calibri"/>
                <a:cs typeface="Calibri"/>
              </a:rPr>
            </a:br>
            <a:r>
              <a:rPr lang="es-MX" sz="1400" dirty="0" smtClean="0">
                <a:solidFill>
                  <a:srgbClr val="FFFFFF"/>
                </a:solidFill>
                <a:latin typeface="Calibri"/>
                <a:cs typeface="Calibri"/>
              </a:rPr>
              <a:t>¿</a:t>
            </a:r>
            <a:r>
              <a:rPr lang="es-MX" sz="1400" dirty="0">
                <a:solidFill>
                  <a:srgbClr val="FFFFFF"/>
                </a:solidFill>
                <a:latin typeface="Calibri"/>
                <a:cs typeface="Calibri"/>
              </a:rPr>
              <a:t>Qué tipo de apoyo tendré disponible para ayudar a que mi negocio crezca?</a:t>
            </a:r>
          </a:p>
        </p:txBody>
      </p:sp>
      <p:sp>
        <p:nvSpPr>
          <p:cNvPr id="17" name="Rectangle 16"/>
          <p:cNvSpPr/>
          <p:nvPr/>
        </p:nvSpPr>
        <p:spPr>
          <a:xfrm>
            <a:off x="152400" y="3389233"/>
            <a:ext cx="4114800" cy="1154162"/>
          </a:xfrm>
          <a:prstGeom prst="rect">
            <a:avLst/>
          </a:prstGeom>
        </p:spPr>
        <p:txBody>
          <a:bodyPr wrap="square">
            <a:spAutoFit/>
          </a:bodyPr>
          <a:lstStyle/>
          <a:p>
            <a:pPr defTabSz="914400"/>
            <a:endParaRPr lang="en-US" sz="900" b="1" cap="all" dirty="0">
              <a:solidFill>
                <a:srgbClr val="FFFFFF"/>
              </a:solidFill>
              <a:latin typeface="Calibri"/>
            </a:endParaRPr>
          </a:p>
          <a:p>
            <a:pPr defTabSz="914400"/>
            <a:r>
              <a:rPr lang="es-MX" sz="2000" b="1" dirty="0" smtClean="0">
                <a:solidFill>
                  <a:srgbClr val="FFFFFF"/>
                </a:solidFill>
                <a:latin typeface="Calibri"/>
              </a:rPr>
              <a:t>ES IMPORTANTE EXPLORAR TODAS LAS ÁREAS PARA TOMAR UNA DECISIÓN INFORMADA AL EM</a:t>
            </a:r>
            <a:endParaRPr lang="en-US" sz="2000" b="1" dirty="0">
              <a:solidFill>
                <a:srgbClr val="FFFFFF"/>
              </a:solidFill>
              <a:latin typeface="Calibri"/>
            </a:endParaRPr>
          </a:p>
        </p:txBody>
      </p:sp>
      <p:sp>
        <p:nvSpPr>
          <p:cNvPr id="20" name="Rectangle 19"/>
          <p:cNvSpPr/>
          <p:nvPr/>
        </p:nvSpPr>
        <p:spPr>
          <a:xfrm>
            <a:off x="4270131" y="3956049"/>
            <a:ext cx="472147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s-MX" sz="1600" b="1" dirty="0" smtClean="0">
                <a:solidFill>
                  <a:srgbClr val="FFFFFF"/>
                </a:solidFill>
                <a:latin typeface="Calibri"/>
                <a:cs typeface="Calibri"/>
              </a:rPr>
              <a:t>CÓMO COMENZAR</a:t>
            </a:r>
            <a:br>
              <a:rPr lang="es-MX" sz="1600" b="1" dirty="0" smtClean="0">
                <a:solidFill>
                  <a:srgbClr val="FFFFFF"/>
                </a:solidFill>
                <a:latin typeface="Calibri"/>
                <a:cs typeface="Calibri"/>
              </a:rPr>
            </a:br>
            <a:r>
              <a:rPr lang="es-MX" sz="1400" dirty="0" smtClean="0">
                <a:solidFill>
                  <a:srgbClr val="FFFFFF"/>
                </a:solidFill>
                <a:latin typeface="Calibri"/>
                <a:cs typeface="Calibri"/>
              </a:rPr>
              <a:t>¿</a:t>
            </a:r>
            <a:r>
              <a:rPr lang="es-MX" sz="1400" dirty="0">
                <a:solidFill>
                  <a:srgbClr val="FFFFFF"/>
                </a:solidFill>
                <a:latin typeface="Calibri"/>
                <a:cs typeface="Calibri"/>
              </a:rPr>
              <a:t>Cuáles son mis opciones para ponerme en marcha?</a:t>
            </a:r>
          </a:p>
        </p:txBody>
      </p:sp>
    </p:spTree>
    <p:extLst>
      <p:ext uri="{BB962C8B-B14F-4D97-AF65-F5344CB8AC3E}">
        <p14:creationId xmlns:p14="http://schemas.microsoft.com/office/powerpoint/2010/main" val="352787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4"/>
            <a:ext cx="4572000" cy="5149279"/>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Content Placeholder 2"/>
          <p:cNvSpPr>
            <a:spLocks noGrp="1"/>
          </p:cNvSpPr>
          <p:nvPr>
            <p:ph sz="quarter" idx="4294967295"/>
          </p:nvPr>
        </p:nvSpPr>
        <p:spPr>
          <a:xfrm>
            <a:off x="4724399" y="361949"/>
            <a:ext cx="4272547" cy="4787333"/>
          </a:xfrm>
          <a:prstGeom prst="rect">
            <a:avLst/>
          </a:prstGeom>
        </p:spPr>
        <p:txBody>
          <a:bodyPr>
            <a:normAutofit fontScale="92500" lnSpcReduction="20000"/>
          </a:bodyPr>
          <a:lstStyle/>
          <a:p>
            <a:pPr marL="287338" indent="0">
              <a:buNone/>
            </a:pPr>
            <a:r>
              <a:rPr lang="en-US" sz="1400" dirty="0" smtClean="0">
                <a:solidFill>
                  <a:schemeClr val="bg1"/>
                </a:solidFill>
              </a:rPr>
              <a:t/>
            </a:r>
            <a:br>
              <a:rPr lang="en-US" sz="1400" dirty="0" smtClean="0">
                <a:solidFill>
                  <a:schemeClr val="bg1"/>
                </a:solidFill>
              </a:rPr>
            </a:br>
            <a:r>
              <a:rPr lang="en-US" sz="2800" dirty="0" smtClean="0">
                <a:solidFill>
                  <a:srgbClr val="FFFFFF"/>
                </a:solidFill>
                <a:cs typeface="Calibri"/>
              </a:rPr>
              <a:t>CENTRO DE DISEÑO</a:t>
            </a:r>
            <a:r>
              <a:rPr lang="en-US" sz="2800" b="1" dirty="0" smtClean="0">
                <a:solidFill>
                  <a:srgbClr val="FFFFFF"/>
                </a:solidFill>
              </a:rPr>
              <a:t/>
            </a:r>
            <a:br>
              <a:rPr lang="en-US" sz="2800" b="1" dirty="0" smtClean="0">
                <a:solidFill>
                  <a:srgbClr val="FFFFFF"/>
                </a:solidFill>
              </a:rPr>
            </a:br>
            <a:endParaRPr lang="en-US" sz="2800" dirty="0" smtClean="0">
              <a:solidFill>
                <a:srgbClr val="FFFFFF"/>
              </a:solidFill>
            </a:endParaRPr>
          </a:p>
          <a:p>
            <a:pPr>
              <a:spcAft>
                <a:spcPts val="1200"/>
              </a:spcAft>
            </a:pPr>
            <a:r>
              <a:rPr lang="en-US" sz="1800" dirty="0" err="1" smtClean="0">
                <a:solidFill>
                  <a:srgbClr val="FFFFFF"/>
                </a:solidFill>
                <a:cs typeface="Calibri"/>
              </a:rPr>
              <a:t>Una</a:t>
            </a:r>
            <a:r>
              <a:rPr lang="en-US" sz="1800" dirty="0" smtClean="0">
                <a:solidFill>
                  <a:srgbClr val="FFFFFF"/>
                </a:solidFill>
                <a:cs typeface="Calibri"/>
              </a:rPr>
              <a:t> </a:t>
            </a:r>
            <a:r>
              <a:rPr lang="en-US" sz="1800" dirty="0" err="1">
                <a:solidFill>
                  <a:srgbClr val="FFFFFF"/>
                </a:solidFill>
                <a:cs typeface="Calibri"/>
              </a:rPr>
              <a:t>vez</a:t>
            </a:r>
            <a:r>
              <a:rPr lang="en-US" sz="1800" dirty="0">
                <a:solidFill>
                  <a:srgbClr val="FFFFFF"/>
                </a:solidFill>
                <a:cs typeface="Calibri"/>
              </a:rPr>
              <a:t> </a:t>
            </a:r>
            <a:r>
              <a:rPr lang="en-US" sz="1800" dirty="0" err="1">
                <a:solidFill>
                  <a:srgbClr val="FFFFFF"/>
                </a:solidFill>
                <a:cs typeface="Calibri"/>
              </a:rPr>
              <a:t>que</a:t>
            </a:r>
            <a:r>
              <a:rPr lang="en-US" sz="1800" dirty="0">
                <a:solidFill>
                  <a:srgbClr val="FFFFFF"/>
                </a:solidFill>
                <a:cs typeface="Calibri"/>
              </a:rPr>
              <a:t> el </a:t>
            </a:r>
            <a:r>
              <a:rPr lang="en-US" sz="1800" dirty="0" err="1">
                <a:solidFill>
                  <a:srgbClr val="FFFFFF"/>
                </a:solidFill>
                <a:cs typeface="Calibri"/>
              </a:rPr>
              <a:t>paquete</a:t>
            </a:r>
            <a:r>
              <a:rPr lang="en-US" sz="1800" dirty="0">
                <a:solidFill>
                  <a:srgbClr val="FFFFFF"/>
                </a:solidFill>
                <a:cs typeface="Calibri"/>
              </a:rPr>
              <a:t> de </a:t>
            </a:r>
            <a:r>
              <a:rPr lang="en-US" sz="1800" dirty="0" err="1">
                <a:solidFill>
                  <a:srgbClr val="FFFFFF"/>
                </a:solidFill>
                <a:cs typeface="Calibri"/>
              </a:rPr>
              <a:t>diseño</a:t>
            </a:r>
            <a:r>
              <a:rPr lang="en-US" sz="1800" dirty="0">
                <a:solidFill>
                  <a:srgbClr val="FFFFFF"/>
                </a:solidFill>
                <a:cs typeface="Calibri"/>
              </a:rPr>
              <a:t> </a:t>
            </a:r>
            <a:r>
              <a:rPr lang="en-US" sz="1800" dirty="0" err="1">
                <a:solidFill>
                  <a:srgbClr val="FFFFFF"/>
                </a:solidFill>
                <a:cs typeface="Calibri"/>
              </a:rPr>
              <a:t>es</a:t>
            </a:r>
            <a:r>
              <a:rPr lang="en-US" sz="1800" dirty="0">
                <a:solidFill>
                  <a:srgbClr val="FFFFFF"/>
                </a:solidFill>
                <a:cs typeface="Calibri"/>
              </a:rPr>
              <a:t> </a:t>
            </a:r>
            <a:r>
              <a:rPr lang="en-US" sz="1800" dirty="0" err="1">
                <a:solidFill>
                  <a:srgbClr val="FFFFFF"/>
                </a:solidFill>
                <a:cs typeface="Calibri"/>
              </a:rPr>
              <a:t>vendido</a:t>
            </a:r>
            <a:r>
              <a:rPr lang="en-US" sz="1800" dirty="0">
                <a:solidFill>
                  <a:srgbClr val="FFFFFF"/>
                </a:solidFill>
                <a:cs typeface="Calibri"/>
              </a:rPr>
              <a:t>, el </a:t>
            </a:r>
            <a:r>
              <a:rPr lang="en-US" sz="1800" dirty="0" err="1">
                <a:solidFill>
                  <a:srgbClr val="FFFFFF"/>
                </a:solidFill>
                <a:cs typeface="Calibri"/>
              </a:rPr>
              <a:t>cliente</a:t>
            </a:r>
            <a:r>
              <a:rPr lang="en-US" sz="1800" dirty="0">
                <a:solidFill>
                  <a:srgbClr val="FFFFFF"/>
                </a:solidFill>
                <a:cs typeface="Calibri"/>
              </a:rPr>
              <a:t> </a:t>
            </a:r>
            <a:r>
              <a:rPr lang="en-US" sz="1800" dirty="0" err="1">
                <a:solidFill>
                  <a:srgbClr val="FFFFFF"/>
                </a:solidFill>
                <a:cs typeface="Calibri"/>
              </a:rPr>
              <a:t>que</a:t>
            </a:r>
            <a:r>
              <a:rPr lang="en-US" sz="1800" dirty="0">
                <a:solidFill>
                  <a:srgbClr val="FFFFFF"/>
                </a:solidFill>
                <a:cs typeface="Calibri"/>
              </a:rPr>
              <a:t> </a:t>
            </a:r>
            <a:r>
              <a:rPr lang="en-US" sz="1800" dirty="0" err="1">
                <a:solidFill>
                  <a:srgbClr val="FFFFFF"/>
                </a:solidFill>
                <a:cs typeface="Calibri"/>
              </a:rPr>
              <a:t>compró</a:t>
            </a:r>
            <a:r>
              <a:rPr lang="en-US" sz="1800" dirty="0">
                <a:solidFill>
                  <a:srgbClr val="FFFFFF"/>
                </a:solidFill>
                <a:cs typeface="Calibri"/>
              </a:rPr>
              <a:t> se pone en </a:t>
            </a:r>
            <a:r>
              <a:rPr lang="en-US" sz="1800" dirty="0" err="1">
                <a:solidFill>
                  <a:srgbClr val="FFFFFF"/>
                </a:solidFill>
                <a:cs typeface="Calibri"/>
              </a:rPr>
              <a:t>contacto</a:t>
            </a:r>
            <a:r>
              <a:rPr lang="en-US" sz="1800" dirty="0">
                <a:solidFill>
                  <a:srgbClr val="FFFFFF"/>
                </a:solidFill>
                <a:cs typeface="Calibri"/>
              </a:rPr>
              <a:t> </a:t>
            </a:r>
            <a:r>
              <a:rPr lang="en-US" sz="1800" dirty="0" err="1">
                <a:solidFill>
                  <a:srgbClr val="FFFFFF"/>
                </a:solidFill>
                <a:cs typeface="Calibri"/>
              </a:rPr>
              <a:t>por</a:t>
            </a:r>
            <a:r>
              <a:rPr lang="en-US" sz="1800" dirty="0">
                <a:solidFill>
                  <a:srgbClr val="FFFFFF"/>
                </a:solidFill>
                <a:cs typeface="Calibri"/>
              </a:rPr>
              <a:t> </a:t>
            </a:r>
            <a:r>
              <a:rPr lang="en-US" sz="1800" dirty="0" err="1">
                <a:solidFill>
                  <a:srgbClr val="FFFFFF"/>
                </a:solidFill>
                <a:cs typeface="Calibri"/>
              </a:rPr>
              <a:t>teléfono</a:t>
            </a:r>
            <a:r>
              <a:rPr lang="en-US" sz="1800" dirty="0">
                <a:solidFill>
                  <a:srgbClr val="FFFFFF"/>
                </a:solidFill>
                <a:cs typeface="Calibri"/>
              </a:rPr>
              <a:t> </a:t>
            </a:r>
            <a:r>
              <a:rPr lang="en-US" sz="1800" dirty="0" err="1">
                <a:solidFill>
                  <a:srgbClr val="FFFFFF"/>
                </a:solidFill>
                <a:cs typeface="Calibri"/>
              </a:rPr>
              <a:t>dentro</a:t>
            </a:r>
            <a:r>
              <a:rPr lang="en-US" sz="1800" dirty="0">
                <a:solidFill>
                  <a:srgbClr val="FFFFFF"/>
                </a:solidFill>
                <a:cs typeface="Calibri"/>
              </a:rPr>
              <a:t> de 2 </a:t>
            </a:r>
            <a:r>
              <a:rPr lang="en-US" sz="1800" dirty="0" err="1">
                <a:solidFill>
                  <a:srgbClr val="FFFFFF"/>
                </a:solidFill>
                <a:cs typeface="Calibri"/>
              </a:rPr>
              <a:t>días</a:t>
            </a:r>
            <a:r>
              <a:rPr lang="en-US" sz="1800" dirty="0">
                <a:solidFill>
                  <a:srgbClr val="FFFFFF"/>
                </a:solidFill>
                <a:cs typeface="Calibri"/>
              </a:rPr>
              <a:t> </a:t>
            </a:r>
            <a:r>
              <a:rPr lang="en-US" sz="1800" dirty="0" err="1">
                <a:solidFill>
                  <a:srgbClr val="FFFFFF"/>
                </a:solidFill>
                <a:cs typeface="Calibri"/>
              </a:rPr>
              <a:t>laborales</a:t>
            </a:r>
            <a:r>
              <a:rPr lang="en-US" sz="1800" dirty="0">
                <a:solidFill>
                  <a:srgbClr val="FFFFFF"/>
                </a:solidFill>
                <a:cs typeface="Calibri"/>
              </a:rPr>
              <a:t> </a:t>
            </a:r>
            <a:r>
              <a:rPr lang="en-US" sz="1800" dirty="0" err="1">
                <a:solidFill>
                  <a:srgbClr val="FFFFFF"/>
                </a:solidFill>
                <a:cs typeface="Calibri"/>
              </a:rPr>
              <a:t>por</a:t>
            </a:r>
            <a:r>
              <a:rPr lang="en-US" sz="1800" dirty="0">
                <a:solidFill>
                  <a:srgbClr val="FFFFFF"/>
                </a:solidFill>
                <a:cs typeface="Calibri"/>
              </a:rPr>
              <a:t> el director del </a:t>
            </a:r>
            <a:r>
              <a:rPr lang="en-US" sz="1800" dirty="0" err="1">
                <a:solidFill>
                  <a:srgbClr val="FFFFFF"/>
                </a:solidFill>
                <a:cs typeface="Calibri"/>
              </a:rPr>
              <a:t>proyecto</a:t>
            </a:r>
            <a:r>
              <a:rPr lang="en-US" sz="1800" dirty="0">
                <a:solidFill>
                  <a:srgbClr val="FFFFFF"/>
                </a:solidFill>
                <a:cs typeface="Calibri"/>
              </a:rPr>
              <a:t> </a:t>
            </a:r>
            <a:r>
              <a:rPr lang="en-US" sz="1800" dirty="0" err="1">
                <a:solidFill>
                  <a:srgbClr val="FFFFFF"/>
                </a:solidFill>
                <a:cs typeface="Calibri"/>
              </a:rPr>
              <a:t>asociado</a:t>
            </a:r>
            <a:r>
              <a:rPr lang="en-US" sz="1800" dirty="0">
                <a:solidFill>
                  <a:srgbClr val="FFFFFF"/>
                </a:solidFill>
                <a:cs typeface="Calibri"/>
              </a:rPr>
              <a:t> a </a:t>
            </a:r>
            <a:r>
              <a:rPr lang="en-US" sz="1800" dirty="0" err="1">
                <a:solidFill>
                  <a:srgbClr val="FFFFFF"/>
                </a:solidFill>
                <a:cs typeface="Calibri"/>
              </a:rPr>
              <a:t>su</a:t>
            </a:r>
            <a:r>
              <a:rPr lang="en-US" sz="1800" dirty="0">
                <a:solidFill>
                  <a:srgbClr val="FFFFFF"/>
                </a:solidFill>
                <a:cs typeface="Calibri"/>
              </a:rPr>
              <a:t> </a:t>
            </a:r>
            <a:r>
              <a:rPr lang="en-US" sz="1800" dirty="0" err="1">
                <a:solidFill>
                  <a:srgbClr val="FFFFFF"/>
                </a:solidFill>
                <a:cs typeface="Calibri"/>
              </a:rPr>
              <a:t>proyecto</a:t>
            </a:r>
            <a:r>
              <a:rPr lang="en-US" sz="1800" dirty="0">
                <a:solidFill>
                  <a:srgbClr val="FFFFFF"/>
                </a:solidFill>
                <a:cs typeface="Calibri"/>
              </a:rPr>
              <a:t> </a:t>
            </a:r>
            <a:r>
              <a:rPr lang="en-US" sz="1800" dirty="0" err="1">
                <a:solidFill>
                  <a:srgbClr val="FFFFFF"/>
                </a:solidFill>
                <a:cs typeface="Calibri"/>
              </a:rPr>
              <a:t>para</a:t>
            </a:r>
            <a:r>
              <a:rPr lang="en-US" sz="1800" dirty="0">
                <a:solidFill>
                  <a:srgbClr val="FFFFFF"/>
                </a:solidFill>
                <a:cs typeface="Calibri"/>
              </a:rPr>
              <a:t> </a:t>
            </a:r>
            <a:r>
              <a:rPr lang="en-US" sz="1800" dirty="0" err="1">
                <a:solidFill>
                  <a:srgbClr val="FFFFFF"/>
                </a:solidFill>
                <a:cs typeface="Calibri"/>
              </a:rPr>
              <a:t>comenzar</a:t>
            </a:r>
            <a:r>
              <a:rPr lang="en-US" sz="1800" dirty="0">
                <a:solidFill>
                  <a:srgbClr val="FFFFFF"/>
                </a:solidFill>
                <a:cs typeface="Calibri"/>
              </a:rPr>
              <a:t>.</a:t>
            </a:r>
          </a:p>
          <a:p>
            <a:pPr>
              <a:spcAft>
                <a:spcPts val="1200"/>
              </a:spcAft>
            </a:pPr>
            <a:r>
              <a:rPr lang="en-US" sz="1800" dirty="0">
                <a:solidFill>
                  <a:srgbClr val="FFFFFF"/>
                </a:solidFill>
                <a:cs typeface="Calibri"/>
              </a:rPr>
              <a:t>A </a:t>
            </a:r>
            <a:r>
              <a:rPr lang="en-US" sz="1800" dirty="0" err="1">
                <a:solidFill>
                  <a:srgbClr val="FFFFFF"/>
                </a:solidFill>
                <a:cs typeface="Calibri"/>
              </a:rPr>
              <a:t>partir</a:t>
            </a:r>
            <a:r>
              <a:rPr lang="en-US" sz="1800" dirty="0">
                <a:solidFill>
                  <a:srgbClr val="FFFFFF"/>
                </a:solidFill>
                <a:cs typeface="Calibri"/>
              </a:rPr>
              <a:t> de </a:t>
            </a:r>
            <a:r>
              <a:rPr lang="en-US" sz="1800" dirty="0" err="1">
                <a:solidFill>
                  <a:srgbClr val="FFFFFF"/>
                </a:solidFill>
                <a:cs typeface="Calibri"/>
              </a:rPr>
              <a:t>ahí</a:t>
            </a:r>
            <a:r>
              <a:rPr lang="en-US" sz="1800" dirty="0">
                <a:solidFill>
                  <a:srgbClr val="FFFFFF"/>
                </a:solidFill>
                <a:cs typeface="Calibri"/>
              </a:rPr>
              <a:t>, </a:t>
            </a:r>
            <a:r>
              <a:rPr lang="en-US" sz="1800" dirty="0" err="1">
                <a:solidFill>
                  <a:srgbClr val="FFFFFF"/>
                </a:solidFill>
                <a:cs typeface="Calibri"/>
              </a:rPr>
              <a:t>es</a:t>
            </a:r>
            <a:r>
              <a:rPr lang="en-US" sz="1800" dirty="0">
                <a:solidFill>
                  <a:srgbClr val="FFFFFF"/>
                </a:solidFill>
                <a:cs typeface="Calibri"/>
              </a:rPr>
              <a:t> </a:t>
            </a:r>
            <a:r>
              <a:rPr lang="en-US" sz="1800" dirty="0" err="1">
                <a:solidFill>
                  <a:srgbClr val="FFFFFF"/>
                </a:solidFill>
                <a:cs typeface="Calibri"/>
              </a:rPr>
              <a:t>sólo</a:t>
            </a:r>
            <a:r>
              <a:rPr lang="en-US" sz="1800" dirty="0">
                <a:solidFill>
                  <a:srgbClr val="FFFFFF"/>
                </a:solidFill>
                <a:cs typeface="Calibri"/>
              </a:rPr>
              <a:t> </a:t>
            </a:r>
            <a:r>
              <a:rPr lang="en-US" sz="1800" dirty="0" err="1">
                <a:solidFill>
                  <a:srgbClr val="FFFFFF"/>
                </a:solidFill>
                <a:cs typeface="Calibri"/>
              </a:rPr>
              <a:t>una</a:t>
            </a:r>
            <a:r>
              <a:rPr lang="en-US" sz="1800" dirty="0">
                <a:solidFill>
                  <a:srgbClr val="FFFFFF"/>
                </a:solidFill>
                <a:cs typeface="Calibri"/>
              </a:rPr>
              <a:t> </a:t>
            </a:r>
            <a:r>
              <a:rPr lang="en-US" sz="1800" dirty="0" err="1">
                <a:solidFill>
                  <a:srgbClr val="FFFFFF"/>
                </a:solidFill>
                <a:cs typeface="Calibri"/>
              </a:rPr>
              <a:t>cuestión</a:t>
            </a:r>
            <a:r>
              <a:rPr lang="en-US" sz="1800" dirty="0">
                <a:solidFill>
                  <a:srgbClr val="FFFFFF"/>
                </a:solidFill>
                <a:cs typeface="Calibri"/>
              </a:rPr>
              <a:t> de </a:t>
            </a:r>
            <a:r>
              <a:rPr lang="en-US" sz="1800" dirty="0" err="1">
                <a:solidFill>
                  <a:srgbClr val="FFFFFF"/>
                </a:solidFill>
                <a:cs typeface="Calibri"/>
              </a:rPr>
              <a:t>conseguir</a:t>
            </a:r>
            <a:r>
              <a:rPr lang="en-US" sz="1800" dirty="0">
                <a:solidFill>
                  <a:srgbClr val="FFFFFF"/>
                </a:solidFill>
                <a:cs typeface="Calibri"/>
              </a:rPr>
              <a:t> la </a:t>
            </a:r>
            <a:r>
              <a:rPr lang="en-US" sz="1800" dirty="0" err="1">
                <a:solidFill>
                  <a:srgbClr val="FFFFFF"/>
                </a:solidFill>
                <a:cs typeface="Calibri"/>
              </a:rPr>
              <a:t>información</a:t>
            </a:r>
            <a:r>
              <a:rPr lang="en-US" sz="1800" dirty="0">
                <a:solidFill>
                  <a:srgbClr val="FFFFFF"/>
                </a:solidFill>
                <a:cs typeface="Calibri"/>
              </a:rPr>
              <a:t>, </a:t>
            </a:r>
            <a:r>
              <a:rPr lang="en-US" sz="1800" dirty="0" err="1">
                <a:solidFill>
                  <a:srgbClr val="FFFFFF"/>
                </a:solidFill>
                <a:cs typeface="Calibri"/>
              </a:rPr>
              <a:t>documentos</a:t>
            </a:r>
            <a:r>
              <a:rPr lang="en-US" sz="1800" dirty="0">
                <a:solidFill>
                  <a:srgbClr val="FFFFFF"/>
                </a:solidFill>
                <a:cs typeface="Calibri"/>
              </a:rPr>
              <a:t>, </a:t>
            </a:r>
            <a:r>
              <a:rPr lang="en-US" sz="1800" dirty="0" err="1">
                <a:solidFill>
                  <a:srgbClr val="FFFFFF"/>
                </a:solidFill>
                <a:cs typeface="Calibri"/>
              </a:rPr>
              <a:t>imágenes</a:t>
            </a:r>
            <a:r>
              <a:rPr lang="en-US" sz="1800" dirty="0">
                <a:solidFill>
                  <a:srgbClr val="FFFFFF"/>
                </a:solidFill>
                <a:cs typeface="Calibri"/>
              </a:rPr>
              <a:t>, y </a:t>
            </a:r>
            <a:r>
              <a:rPr lang="en-US" sz="1800" dirty="0" err="1">
                <a:solidFill>
                  <a:srgbClr val="FFFFFF"/>
                </a:solidFill>
                <a:cs typeface="Calibri"/>
              </a:rPr>
              <a:t>las</a:t>
            </a:r>
            <a:r>
              <a:rPr lang="en-US" sz="1800" dirty="0">
                <a:solidFill>
                  <a:srgbClr val="FFFFFF"/>
                </a:solidFill>
                <a:cs typeface="Calibri"/>
              </a:rPr>
              <a:t> </a:t>
            </a:r>
            <a:r>
              <a:rPr lang="en-US" sz="1800" dirty="0" err="1">
                <a:solidFill>
                  <a:srgbClr val="FFFFFF"/>
                </a:solidFill>
                <a:cs typeface="Calibri"/>
              </a:rPr>
              <a:t>autorizaciones</a:t>
            </a:r>
            <a:r>
              <a:rPr lang="en-US" sz="1800" dirty="0">
                <a:solidFill>
                  <a:srgbClr val="FFFFFF"/>
                </a:solidFill>
                <a:cs typeface="Calibri"/>
              </a:rPr>
              <a:t>, </a:t>
            </a:r>
            <a:r>
              <a:rPr lang="en-US" sz="1800" dirty="0" err="1">
                <a:solidFill>
                  <a:srgbClr val="FFFFFF"/>
                </a:solidFill>
                <a:cs typeface="Calibri"/>
              </a:rPr>
              <a:t>para</a:t>
            </a:r>
            <a:r>
              <a:rPr lang="en-US" sz="1800" dirty="0">
                <a:solidFill>
                  <a:srgbClr val="FFFFFF"/>
                </a:solidFill>
                <a:cs typeface="Calibri"/>
              </a:rPr>
              <a:t> </a:t>
            </a:r>
            <a:r>
              <a:rPr lang="en-US" sz="1800" dirty="0" err="1">
                <a:solidFill>
                  <a:srgbClr val="FFFFFF"/>
                </a:solidFill>
                <a:cs typeface="Calibri"/>
              </a:rPr>
              <a:t>que</a:t>
            </a:r>
            <a:r>
              <a:rPr lang="en-US" sz="1800" dirty="0">
                <a:solidFill>
                  <a:srgbClr val="FFFFFF"/>
                </a:solidFill>
                <a:cs typeface="Calibri"/>
              </a:rPr>
              <a:t> el </a:t>
            </a:r>
            <a:r>
              <a:rPr lang="en-US" sz="1800" dirty="0" err="1">
                <a:solidFill>
                  <a:srgbClr val="FFFFFF"/>
                </a:solidFill>
                <a:cs typeface="Calibri"/>
              </a:rPr>
              <a:t>proyecto</a:t>
            </a:r>
            <a:r>
              <a:rPr lang="en-US" sz="1800" dirty="0">
                <a:solidFill>
                  <a:srgbClr val="FFFFFF"/>
                </a:solidFill>
                <a:cs typeface="Calibri"/>
              </a:rPr>
              <a:t> </a:t>
            </a:r>
            <a:r>
              <a:rPr lang="en-US" sz="1800" dirty="0" err="1">
                <a:solidFill>
                  <a:srgbClr val="FFFFFF"/>
                </a:solidFill>
                <a:cs typeface="Calibri"/>
              </a:rPr>
              <a:t>avance</a:t>
            </a:r>
            <a:r>
              <a:rPr lang="en-US" sz="1800" dirty="0">
                <a:solidFill>
                  <a:srgbClr val="FFFFFF"/>
                </a:solidFill>
                <a:cs typeface="Calibri"/>
              </a:rPr>
              <a:t>. </a:t>
            </a:r>
          </a:p>
          <a:p>
            <a:pPr>
              <a:spcAft>
                <a:spcPts val="1200"/>
              </a:spcAft>
            </a:pPr>
            <a:r>
              <a:rPr lang="en-US" sz="1800" dirty="0" err="1">
                <a:solidFill>
                  <a:srgbClr val="FFFFFF"/>
                </a:solidFill>
                <a:cs typeface="Calibri"/>
              </a:rPr>
              <a:t>Fases</a:t>
            </a:r>
            <a:r>
              <a:rPr lang="en-US" sz="1800" dirty="0">
                <a:solidFill>
                  <a:srgbClr val="FFFFFF"/>
                </a:solidFill>
                <a:cs typeface="Calibri"/>
              </a:rPr>
              <a:t>: </a:t>
            </a:r>
            <a:r>
              <a:rPr lang="en-US" sz="1800" dirty="0" err="1">
                <a:solidFill>
                  <a:srgbClr val="FFFFFF"/>
                </a:solidFill>
                <a:cs typeface="Calibri"/>
              </a:rPr>
              <a:t>Concepto</a:t>
            </a:r>
            <a:r>
              <a:rPr lang="en-US" sz="1800" dirty="0">
                <a:solidFill>
                  <a:srgbClr val="FFFFFF"/>
                </a:solidFill>
                <a:cs typeface="Calibri"/>
              </a:rPr>
              <a:t>, </a:t>
            </a:r>
            <a:r>
              <a:rPr lang="en-US" sz="1800" dirty="0" err="1">
                <a:solidFill>
                  <a:srgbClr val="FFFFFF"/>
                </a:solidFill>
                <a:cs typeface="Calibri"/>
              </a:rPr>
              <a:t>Integración</a:t>
            </a:r>
            <a:r>
              <a:rPr lang="en-US" sz="1800" dirty="0">
                <a:solidFill>
                  <a:srgbClr val="FFFFFF"/>
                </a:solidFill>
                <a:cs typeface="Calibri"/>
              </a:rPr>
              <a:t>, ¡</a:t>
            </a:r>
            <a:r>
              <a:rPr lang="en-US" sz="1800" dirty="0" err="1">
                <a:solidFill>
                  <a:srgbClr val="FFFFFF"/>
                </a:solidFill>
                <a:cs typeface="Calibri"/>
              </a:rPr>
              <a:t>Lanzamiento</a:t>
            </a:r>
            <a:r>
              <a:rPr lang="en-US" sz="1800" dirty="0">
                <a:solidFill>
                  <a:srgbClr val="FFFFFF"/>
                </a:solidFill>
                <a:cs typeface="Calibri"/>
              </a:rPr>
              <a:t>! </a:t>
            </a:r>
          </a:p>
          <a:p>
            <a:pPr>
              <a:spcAft>
                <a:spcPts val="1200"/>
              </a:spcAft>
            </a:pPr>
            <a:r>
              <a:rPr lang="en-US" sz="1800" dirty="0" err="1">
                <a:solidFill>
                  <a:srgbClr val="FFFFFF"/>
                </a:solidFill>
                <a:cs typeface="Calibri"/>
              </a:rPr>
              <a:t>Nuestro</a:t>
            </a:r>
            <a:r>
              <a:rPr lang="en-US" sz="1800" dirty="0">
                <a:solidFill>
                  <a:srgbClr val="FFFFFF"/>
                </a:solidFill>
                <a:cs typeface="Calibri"/>
              </a:rPr>
              <a:t> </a:t>
            </a:r>
            <a:r>
              <a:rPr lang="en-US" sz="1800" dirty="0" err="1">
                <a:solidFill>
                  <a:srgbClr val="FFFFFF"/>
                </a:solidFill>
                <a:cs typeface="Calibri"/>
              </a:rPr>
              <a:t>equipo</a:t>
            </a:r>
            <a:r>
              <a:rPr lang="en-US" sz="1800" dirty="0">
                <a:solidFill>
                  <a:srgbClr val="FFFFFF"/>
                </a:solidFill>
                <a:cs typeface="Calibri"/>
              </a:rPr>
              <a:t> </a:t>
            </a:r>
            <a:r>
              <a:rPr lang="en-US" sz="1800" dirty="0" err="1">
                <a:solidFill>
                  <a:srgbClr val="FFFFFF"/>
                </a:solidFill>
                <a:cs typeface="Calibri"/>
              </a:rPr>
              <a:t>hace</a:t>
            </a:r>
            <a:r>
              <a:rPr lang="en-US" sz="1800" dirty="0">
                <a:solidFill>
                  <a:srgbClr val="FFFFFF"/>
                </a:solidFill>
                <a:cs typeface="Calibri"/>
              </a:rPr>
              <a:t> un </a:t>
            </a:r>
            <a:r>
              <a:rPr lang="en-US" sz="1800" dirty="0" err="1">
                <a:solidFill>
                  <a:srgbClr val="FFFFFF"/>
                </a:solidFill>
                <a:cs typeface="Calibri"/>
              </a:rPr>
              <a:t>excelente</a:t>
            </a:r>
            <a:r>
              <a:rPr lang="en-US" sz="1800" dirty="0">
                <a:solidFill>
                  <a:srgbClr val="FFFFFF"/>
                </a:solidFill>
                <a:cs typeface="Calibri"/>
              </a:rPr>
              <a:t> </a:t>
            </a:r>
            <a:r>
              <a:rPr lang="en-US" sz="1800" dirty="0" err="1">
                <a:solidFill>
                  <a:srgbClr val="FFFFFF"/>
                </a:solidFill>
                <a:cs typeface="Calibri"/>
              </a:rPr>
              <a:t>trabajo</a:t>
            </a:r>
            <a:r>
              <a:rPr lang="en-US" sz="1800" dirty="0">
                <a:solidFill>
                  <a:srgbClr val="FFFFFF"/>
                </a:solidFill>
                <a:cs typeface="Calibri"/>
              </a:rPr>
              <a:t> </a:t>
            </a:r>
            <a:r>
              <a:rPr lang="en-US" sz="1800" dirty="0" err="1">
                <a:solidFill>
                  <a:srgbClr val="FFFFFF"/>
                </a:solidFill>
                <a:cs typeface="Calibri"/>
              </a:rPr>
              <a:t>para</a:t>
            </a:r>
            <a:r>
              <a:rPr lang="en-US" sz="1800" dirty="0">
                <a:solidFill>
                  <a:srgbClr val="FFFFFF"/>
                </a:solidFill>
                <a:cs typeface="Calibri"/>
              </a:rPr>
              <a:t> </a:t>
            </a:r>
            <a:r>
              <a:rPr lang="en-US" sz="1800" dirty="0" err="1">
                <a:solidFill>
                  <a:srgbClr val="FFFFFF"/>
                </a:solidFill>
                <a:cs typeface="Calibri"/>
              </a:rPr>
              <a:t>segurarse</a:t>
            </a:r>
            <a:r>
              <a:rPr lang="en-US" sz="1800" dirty="0">
                <a:solidFill>
                  <a:srgbClr val="FFFFFF"/>
                </a:solidFill>
                <a:cs typeface="Calibri"/>
              </a:rPr>
              <a:t> de </a:t>
            </a:r>
            <a:r>
              <a:rPr lang="en-US" sz="1800" dirty="0" err="1">
                <a:solidFill>
                  <a:srgbClr val="FFFFFF"/>
                </a:solidFill>
                <a:cs typeface="Calibri"/>
              </a:rPr>
              <a:t>que</a:t>
            </a:r>
            <a:r>
              <a:rPr lang="en-US" sz="1800" dirty="0">
                <a:solidFill>
                  <a:srgbClr val="FFFFFF"/>
                </a:solidFill>
                <a:cs typeface="Calibri"/>
              </a:rPr>
              <a:t> los </a:t>
            </a:r>
            <a:r>
              <a:rPr lang="en-US" sz="1800" dirty="0" err="1">
                <a:solidFill>
                  <a:srgbClr val="FFFFFF"/>
                </a:solidFill>
                <a:cs typeface="Calibri"/>
              </a:rPr>
              <a:t>proyectos</a:t>
            </a:r>
            <a:r>
              <a:rPr lang="en-US" sz="1800" dirty="0">
                <a:solidFill>
                  <a:srgbClr val="FFFFFF"/>
                </a:solidFill>
                <a:cs typeface="Calibri"/>
              </a:rPr>
              <a:t> </a:t>
            </a:r>
            <a:r>
              <a:rPr lang="en-US" sz="1800" dirty="0" err="1">
                <a:solidFill>
                  <a:srgbClr val="FFFFFF"/>
                </a:solidFill>
                <a:cs typeface="Calibri"/>
              </a:rPr>
              <a:t>avancen</a:t>
            </a:r>
            <a:r>
              <a:rPr lang="en-US" sz="1800" dirty="0">
                <a:solidFill>
                  <a:srgbClr val="FFFFFF"/>
                </a:solidFill>
                <a:cs typeface="Calibri"/>
              </a:rPr>
              <a:t> y de </a:t>
            </a:r>
            <a:r>
              <a:rPr lang="en-US" sz="1800" dirty="0" err="1">
                <a:solidFill>
                  <a:srgbClr val="FFFFFF"/>
                </a:solidFill>
                <a:cs typeface="Calibri"/>
              </a:rPr>
              <a:t>que</a:t>
            </a:r>
            <a:r>
              <a:rPr lang="en-US" sz="1800" dirty="0">
                <a:solidFill>
                  <a:srgbClr val="FFFFFF"/>
                </a:solidFill>
                <a:cs typeface="Calibri"/>
              </a:rPr>
              <a:t> los </a:t>
            </a:r>
            <a:r>
              <a:rPr lang="en-US" sz="1800" dirty="0" err="1">
                <a:solidFill>
                  <a:srgbClr val="FFFFFF"/>
                </a:solidFill>
                <a:cs typeface="Calibri"/>
              </a:rPr>
              <a:t>clientes</a:t>
            </a:r>
            <a:r>
              <a:rPr lang="en-US" sz="1800" dirty="0">
                <a:solidFill>
                  <a:srgbClr val="FFFFFF"/>
                </a:solidFill>
                <a:cs typeface="Calibri"/>
              </a:rPr>
              <a:t> </a:t>
            </a:r>
            <a:r>
              <a:rPr lang="en-US" sz="1800" dirty="0" err="1">
                <a:solidFill>
                  <a:srgbClr val="FFFFFF"/>
                </a:solidFill>
                <a:cs typeface="Calibri"/>
              </a:rPr>
              <a:t>queden</a:t>
            </a:r>
            <a:r>
              <a:rPr lang="en-US" sz="1800" dirty="0">
                <a:solidFill>
                  <a:srgbClr val="FFFFFF"/>
                </a:solidFill>
                <a:cs typeface="Calibri"/>
              </a:rPr>
              <a:t> </a:t>
            </a:r>
            <a:r>
              <a:rPr lang="en-US" sz="1800" dirty="0" err="1">
                <a:solidFill>
                  <a:srgbClr val="FFFFFF"/>
                </a:solidFill>
                <a:cs typeface="Calibri"/>
              </a:rPr>
              <a:t>satisfechos</a:t>
            </a:r>
            <a:r>
              <a:rPr lang="en-US" sz="1800" dirty="0">
                <a:solidFill>
                  <a:srgbClr val="FFFFFF"/>
                </a:solidFill>
                <a:cs typeface="Calibri"/>
              </a:rPr>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810" r="25948"/>
          <a:stretch/>
        </p:blipFill>
        <p:spPr>
          <a:xfrm>
            <a:off x="0" y="0"/>
            <a:ext cx="4572000" cy="5143500"/>
          </a:xfrm>
          <a:prstGeom prst="rect">
            <a:avLst/>
          </a:prstGeom>
        </p:spPr>
      </p:pic>
    </p:spTree>
    <p:extLst>
      <p:ext uri="{BB962C8B-B14F-4D97-AF65-F5344CB8AC3E}">
        <p14:creationId xmlns:p14="http://schemas.microsoft.com/office/powerpoint/2010/main" val="274252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965223" y="0"/>
            <a:ext cx="5178778"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Rectangle 4"/>
          <p:cNvSpPr/>
          <p:nvPr/>
        </p:nvSpPr>
        <p:spPr>
          <a:xfrm>
            <a:off x="0" y="3524"/>
            <a:ext cx="3838222" cy="769441"/>
          </a:xfrm>
          <a:prstGeom prst="rect">
            <a:avLst/>
          </a:prstGeom>
          <a:solidFill>
            <a:srgbClr val="00B0F0">
              <a:alpha val="71000"/>
            </a:srgbClr>
          </a:solidFill>
        </p:spPr>
        <p:txBody>
          <a:bodyPr wrap="square">
            <a:spAutoFit/>
          </a:bodyPr>
          <a:lstStyle/>
          <a:p>
            <a:pPr algn="ctr"/>
            <a:r>
              <a:rPr lang="en-US" sz="2200" b="1" dirty="0" smtClean="0">
                <a:solidFill>
                  <a:prstClr val="black"/>
                </a:solidFill>
                <a:latin typeface="Calibri"/>
              </a:rPr>
              <a:t>CONSTANTE </a:t>
            </a:r>
            <a:r>
              <a:rPr lang="en-US" sz="2200" b="1" dirty="0">
                <a:solidFill>
                  <a:prstClr val="black"/>
                </a:solidFill>
                <a:latin typeface="Calibri"/>
              </a:rPr>
              <a:t>APOYO PARA SUS </a:t>
            </a:r>
            <a:r>
              <a:rPr lang="en-US" sz="2200" b="1" dirty="0" smtClean="0">
                <a:solidFill>
                  <a:prstClr val="black"/>
                </a:solidFill>
                <a:latin typeface="Calibri"/>
              </a:rPr>
              <a:t>CLIENTES</a:t>
            </a:r>
            <a:endParaRPr lang="en-US" sz="2200" b="1" dirty="0">
              <a:solidFill>
                <a:prstClr val="black"/>
              </a:solidFill>
              <a:latin typeface="Calibri"/>
            </a:endParaRPr>
          </a:p>
        </p:txBody>
      </p:sp>
      <p:sp>
        <p:nvSpPr>
          <p:cNvPr id="6" name="Rectangle 5"/>
          <p:cNvSpPr/>
          <p:nvPr/>
        </p:nvSpPr>
        <p:spPr>
          <a:xfrm>
            <a:off x="3965222" y="45857"/>
            <a:ext cx="5178778" cy="4985981"/>
          </a:xfrm>
          <a:prstGeom prst="rect">
            <a:avLst/>
          </a:prstGeom>
        </p:spPr>
        <p:txBody>
          <a:bodyPr wrap="square">
            <a:spAutoFit/>
          </a:bodyPr>
          <a:lstStyle/>
          <a:p>
            <a:pPr algn="ctr"/>
            <a:r>
              <a:rPr lang="en-US" b="1" dirty="0" smtClean="0">
                <a:solidFill>
                  <a:srgbClr val="FFFFFF"/>
                </a:solidFill>
                <a:latin typeface="Calibri"/>
                <a:cs typeface="Calibri"/>
              </a:rPr>
              <a:t>CONSEJOS PARA APROVECHAR A </a:t>
            </a:r>
            <a:br>
              <a:rPr lang="en-US" b="1" dirty="0" smtClean="0">
                <a:solidFill>
                  <a:srgbClr val="FFFFFF"/>
                </a:solidFill>
                <a:latin typeface="Calibri"/>
                <a:cs typeface="Calibri"/>
              </a:rPr>
            </a:br>
            <a:r>
              <a:rPr lang="en-US" b="1" dirty="0" smtClean="0">
                <a:solidFill>
                  <a:srgbClr val="FFFFFF"/>
                </a:solidFill>
                <a:latin typeface="Calibri"/>
                <a:cs typeface="Calibri"/>
              </a:rPr>
              <a:t>LA ASISTENCIA TÉCNICA</a:t>
            </a:r>
            <a:br>
              <a:rPr lang="en-US" b="1" dirty="0" smtClean="0">
                <a:solidFill>
                  <a:srgbClr val="FFFFFF"/>
                </a:solidFill>
                <a:latin typeface="Calibri"/>
                <a:cs typeface="Calibri"/>
              </a:rPr>
            </a:br>
            <a:endParaRPr lang="en-US" b="1" dirty="0" smtClean="0">
              <a:solidFill>
                <a:srgbClr val="FFFFFF"/>
              </a:solidFill>
              <a:latin typeface="Calibri"/>
              <a:cs typeface="Calibri"/>
            </a:endParaRPr>
          </a:p>
          <a:p>
            <a:pPr marL="285750" indent="-285750">
              <a:spcAft>
                <a:spcPts val="1200"/>
              </a:spcAft>
              <a:buFont typeface="Arial"/>
              <a:buChar char="•"/>
            </a:pPr>
            <a:r>
              <a:rPr lang="en-US" sz="1600" dirty="0" err="1" smtClean="0">
                <a:solidFill>
                  <a:srgbClr val="FFFFFF"/>
                </a:solidFill>
                <a:latin typeface="Calibri"/>
                <a:cs typeface="Calibri"/>
              </a:rPr>
              <a:t>Asegúrese</a:t>
            </a:r>
            <a:r>
              <a:rPr lang="en-US" sz="1600" dirty="0" smtClean="0">
                <a:solidFill>
                  <a:srgbClr val="FFFFFF"/>
                </a:solidFill>
                <a:latin typeface="Calibri"/>
                <a:cs typeface="Calibri"/>
              </a:rPr>
              <a:t> </a:t>
            </a:r>
            <a:r>
              <a:rPr lang="en-US" sz="1600" dirty="0">
                <a:solidFill>
                  <a:srgbClr val="FFFFFF"/>
                </a:solidFill>
                <a:latin typeface="Calibri"/>
                <a:cs typeface="Calibri"/>
              </a:rPr>
              <a:t>de </a:t>
            </a:r>
            <a:r>
              <a:rPr lang="en-US" sz="1600" dirty="0" err="1">
                <a:solidFill>
                  <a:srgbClr val="FFFFFF"/>
                </a:solidFill>
                <a:latin typeface="Calibri"/>
                <a:cs typeface="Calibri"/>
              </a:rPr>
              <a:t>poner</a:t>
            </a:r>
            <a:r>
              <a:rPr lang="en-US" sz="1600" dirty="0">
                <a:solidFill>
                  <a:srgbClr val="FFFFFF"/>
                </a:solidFill>
                <a:latin typeface="Calibri"/>
                <a:cs typeface="Calibri"/>
              </a:rPr>
              <a:t> de relieve el valor de la </a:t>
            </a:r>
            <a:r>
              <a:rPr lang="en-US" sz="1600" dirty="0" err="1">
                <a:solidFill>
                  <a:srgbClr val="FFFFFF"/>
                </a:solidFill>
                <a:latin typeface="Calibri"/>
                <a:cs typeface="Calibri"/>
              </a:rPr>
              <a:t>asistencia</a:t>
            </a:r>
            <a:r>
              <a:rPr lang="en-US" sz="1600" dirty="0">
                <a:solidFill>
                  <a:srgbClr val="FFFFFF"/>
                </a:solidFill>
                <a:latin typeface="Calibri"/>
                <a:cs typeface="Calibri"/>
              </a:rPr>
              <a:t> </a:t>
            </a:r>
            <a:r>
              <a:rPr lang="en-US" sz="1600" dirty="0" err="1">
                <a:solidFill>
                  <a:srgbClr val="FFFFFF"/>
                </a:solidFill>
                <a:latin typeface="Calibri"/>
                <a:cs typeface="Calibri"/>
              </a:rPr>
              <a:t>técnica</a:t>
            </a:r>
            <a:r>
              <a:rPr lang="en-US" sz="1600" dirty="0">
                <a:solidFill>
                  <a:srgbClr val="FFFFFF"/>
                </a:solidFill>
                <a:latin typeface="Calibri"/>
                <a:cs typeface="Calibri"/>
              </a:rPr>
              <a:t> al </a:t>
            </a:r>
            <a:r>
              <a:rPr lang="en-US" sz="1600" dirty="0" err="1">
                <a:solidFill>
                  <a:srgbClr val="FFFFFF"/>
                </a:solidFill>
                <a:latin typeface="Calibri"/>
                <a:cs typeface="Calibri"/>
              </a:rPr>
              <a:t>establecer</a:t>
            </a:r>
            <a:r>
              <a:rPr lang="en-US" sz="1600" dirty="0">
                <a:solidFill>
                  <a:srgbClr val="FFFFFF"/>
                </a:solidFill>
                <a:latin typeface="Calibri"/>
                <a:cs typeface="Calibri"/>
              </a:rPr>
              <a:t> </a:t>
            </a:r>
            <a:r>
              <a:rPr lang="en-US" sz="1600" dirty="0" err="1">
                <a:solidFill>
                  <a:srgbClr val="FFFFFF"/>
                </a:solidFill>
                <a:latin typeface="Calibri"/>
                <a:cs typeface="Calibri"/>
              </a:rPr>
              <a:t>citas</a:t>
            </a:r>
            <a:r>
              <a:rPr lang="en-US" sz="1600" dirty="0">
                <a:solidFill>
                  <a:srgbClr val="FFFFFF"/>
                </a:solidFill>
                <a:latin typeface="Calibri"/>
                <a:cs typeface="Calibri"/>
              </a:rPr>
              <a:t> con </a:t>
            </a:r>
            <a:r>
              <a:rPr lang="en-US" sz="1600" dirty="0" err="1">
                <a:solidFill>
                  <a:srgbClr val="FFFFFF"/>
                </a:solidFill>
                <a:latin typeface="Calibri"/>
                <a:cs typeface="Calibri"/>
              </a:rPr>
              <a:t>clientes</a:t>
            </a:r>
            <a:r>
              <a:rPr lang="en-US" sz="1600" dirty="0">
                <a:solidFill>
                  <a:srgbClr val="FFFFFF"/>
                </a:solidFill>
                <a:latin typeface="Calibri"/>
                <a:cs typeface="Calibri"/>
              </a:rPr>
              <a:t> </a:t>
            </a:r>
            <a:r>
              <a:rPr lang="en-US" sz="1600" dirty="0" err="1">
                <a:solidFill>
                  <a:srgbClr val="FFFFFF"/>
                </a:solidFill>
                <a:latin typeface="Calibri"/>
                <a:cs typeface="Calibri"/>
              </a:rPr>
              <a:t>potenciales</a:t>
            </a:r>
            <a:r>
              <a:rPr lang="en-US" sz="1600" dirty="0">
                <a:solidFill>
                  <a:srgbClr val="FFFFFF"/>
                </a:solidFill>
                <a:latin typeface="Calibri"/>
                <a:cs typeface="Calibri"/>
              </a:rPr>
              <a:t>. </a:t>
            </a:r>
            <a:endParaRPr lang="en-US" sz="1600" dirty="0" smtClean="0">
              <a:solidFill>
                <a:srgbClr val="FFFFFF"/>
              </a:solidFill>
              <a:latin typeface="Calibri"/>
              <a:cs typeface="Calibri"/>
            </a:endParaRPr>
          </a:p>
          <a:p>
            <a:pPr marL="285750" indent="-285750">
              <a:spcAft>
                <a:spcPts val="1200"/>
              </a:spcAft>
              <a:buFont typeface="Arial"/>
              <a:buChar char="•"/>
            </a:pPr>
            <a:r>
              <a:rPr lang="en-US" sz="1600" dirty="0" err="1" smtClean="0">
                <a:solidFill>
                  <a:srgbClr val="FFFFFF"/>
                </a:solidFill>
                <a:latin typeface="Calibri"/>
                <a:cs typeface="Calibri"/>
              </a:rPr>
              <a:t>Cuando</a:t>
            </a:r>
            <a:r>
              <a:rPr lang="en-US" sz="1600" dirty="0" smtClean="0">
                <a:solidFill>
                  <a:srgbClr val="FFFFFF"/>
                </a:solidFill>
                <a:latin typeface="Calibri"/>
                <a:cs typeface="Calibri"/>
              </a:rPr>
              <a:t> </a:t>
            </a:r>
            <a:r>
              <a:rPr lang="en-US" sz="1600" dirty="0" err="1">
                <a:solidFill>
                  <a:srgbClr val="FFFFFF"/>
                </a:solidFill>
                <a:latin typeface="Calibri"/>
                <a:cs typeface="Calibri"/>
              </a:rPr>
              <a:t>usted</a:t>
            </a:r>
            <a:r>
              <a:rPr lang="en-US" sz="1600" dirty="0">
                <a:solidFill>
                  <a:srgbClr val="FFFFFF"/>
                </a:solidFill>
                <a:latin typeface="Calibri"/>
                <a:cs typeface="Calibri"/>
              </a:rPr>
              <a:t> </a:t>
            </a:r>
            <a:r>
              <a:rPr lang="en-US" sz="1600" dirty="0" err="1">
                <a:solidFill>
                  <a:srgbClr val="FFFFFF"/>
                </a:solidFill>
                <a:latin typeface="Calibri"/>
                <a:cs typeface="Calibri"/>
              </a:rPr>
              <a:t>vende</a:t>
            </a:r>
            <a:r>
              <a:rPr lang="en-US" sz="1600" dirty="0">
                <a:solidFill>
                  <a:srgbClr val="FFFFFF"/>
                </a:solidFill>
                <a:latin typeface="Calibri"/>
                <a:cs typeface="Calibri"/>
              </a:rPr>
              <a:t> un </a:t>
            </a:r>
            <a:r>
              <a:rPr lang="en-US" sz="1600" dirty="0" err="1">
                <a:solidFill>
                  <a:srgbClr val="FFFFFF"/>
                </a:solidFill>
                <a:latin typeface="Calibri"/>
                <a:cs typeface="Calibri"/>
              </a:rPr>
              <a:t>sitio</a:t>
            </a:r>
            <a:r>
              <a:rPr lang="en-US" sz="1600" dirty="0">
                <a:solidFill>
                  <a:srgbClr val="FFFFFF"/>
                </a:solidFill>
                <a:latin typeface="Calibri"/>
                <a:cs typeface="Calibri"/>
              </a:rPr>
              <a:t>, </a:t>
            </a:r>
            <a:r>
              <a:rPr lang="en-US" sz="1600" dirty="0" err="1">
                <a:solidFill>
                  <a:srgbClr val="FFFFFF"/>
                </a:solidFill>
                <a:latin typeface="Calibri"/>
                <a:cs typeface="Calibri"/>
              </a:rPr>
              <a:t>tómese</a:t>
            </a:r>
            <a:r>
              <a:rPr lang="en-US" sz="1600" dirty="0">
                <a:solidFill>
                  <a:srgbClr val="FFFFFF"/>
                </a:solidFill>
                <a:latin typeface="Calibri"/>
                <a:cs typeface="Calibri"/>
              </a:rPr>
              <a:t> </a:t>
            </a:r>
            <a:r>
              <a:rPr lang="en-US" sz="1600" dirty="0" err="1">
                <a:solidFill>
                  <a:srgbClr val="FFFFFF"/>
                </a:solidFill>
                <a:latin typeface="Calibri"/>
                <a:cs typeface="Calibri"/>
              </a:rPr>
              <a:t>unos</a:t>
            </a:r>
            <a:r>
              <a:rPr lang="en-US" sz="1600" dirty="0">
                <a:solidFill>
                  <a:srgbClr val="FFFFFF"/>
                </a:solidFill>
                <a:latin typeface="Calibri"/>
                <a:cs typeface="Calibri"/>
              </a:rPr>
              <a:t> </a:t>
            </a:r>
            <a:r>
              <a:rPr lang="en-US" sz="1600" dirty="0" err="1">
                <a:solidFill>
                  <a:srgbClr val="FFFFFF"/>
                </a:solidFill>
                <a:latin typeface="Calibri"/>
                <a:cs typeface="Calibri"/>
              </a:rPr>
              <a:t>minutos</a:t>
            </a:r>
            <a:r>
              <a:rPr lang="en-US" sz="1600" dirty="0">
                <a:solidFill>
                  <a:srgbClr val="FFFFFF"/>
                </a:solidFill>
                <a:latin typeface="Calibri"/>
                <a:cs typeface="Calibri"/>
              </a:rPr>
              <a:t> </a:t>
            </a:r>
            <a:r>
              <a:rPr lang="en-US" sz="1600" dirty="0" err="1">
                <a:solidFill>
                  <a:srgbClr val="FFFFFF"/>
                </a:solidFill>
                <a:latin typeface="Calibri"/>
                <a:cs typeface="Calibri"/>
              </a:rPr>
              <a:t>para</a:t>
            </a:r>
            <a:r>
              <a:rPr lang="en-US" sz="1600" dirty="0">
                <a:solidFill>
                  <a:srgbClr val="FFFFFF"/>
                </a:solidFill>
                <a:latin typeface="Calibri"/>
                <a:cs typeface="Calibri"/>
              </a:rPr>
              <a:t> </a:t>
            </a:r>
            <a:r>
              <a:rPr lang="en-US" sz="1600" dirty="0" err="1">
                <a:solidFill>
                  <a:srgbClr val="FFFFFF"/>
                </a:solidFill>
                <a:latin typeface="Calibri"/>
                <a:cs typeface="Calibri"/>
              </a:rPr>
              <a:t>mostrar</a:t>
            </a:r>
            <a:r>
              <a:rPr lang="en-US" sz="1600" dirty="0">
                <a:solidFill>
                  <a:srgbClr val="FFFFFF"/>
                </a:solidFill>
                <a:latin typeface="Calibri"/>
                <a:cs typeface="Calibri"/>
              </a:rPr>
              <a:t> a </a:t>
            </a:r>
            <a:r>
              <a:rPr lang="en-US" sz="1600" dirty="0" err="1">
                <a:solidFill>
                  <a:srgbClr val="FFFFFF"/>
                </a:solidFill>
                <a:latin typeface="Calibri"/>
                <a:cs typeface="Calibri"/>
              </a:rPr>
              <a:t>su</a:t>
            </a:r>
            <a:r>
              <a:rPr lang="en-US" sz="1600" dirty="0">
                <a:solidFill>
                  <a:srgbClr val="FFFFFF"/>
                </a:solidFill>
                <a:latin typeface="Calibri"/>
                <a:cs typeface="Calibri"/>
              </a:rPr>
              <a:t> </a:t>
            </a:r>
            <a:r>
              <a:rPr lang="en-US" sz="1600" dirty="0" err="1">
                <a:solidFill>
                  <a:srgbClr val="FFFFFF"/>
                </a:solidFill>
                <a:latin typeface="Calibri"/>
                <a:cs typeface="Calibri"/>
              </a:rPr>
              <a:t>cliente</a:t>
            </a:r>
            <a:r>
              <a:rPr lang="en-US" sz="1600" dirty="0">
                <a:solidFill>
                  <a:srgbClr val="FFFFFF"/>
                </a:solidFill>
                <a:latin typeface="Calibri"/>
                <a:cs typeface="Calibri"/>
              </a:rPr>
              <a:t> </a:t>
            </a:r>
            <a:r>
              <a:rPr lang="en-US" sz="1600" dirty="0" err="1">
                <a:solidFill>
                  <a:srgbClr val="FFFFFF"/>
                </a:solidFill>
                <a:latin typeface="Calibri"/>
                <a:cs typeface="Calibri"/>
              </a:rPr>
              <a:t>cómo</a:t>
            </a:r>
            <a:r>
              <a:rPr lang="en-US" sz="1600" dirty="0">
                <a:solidFill>
                  <a:srgbClr val="FFFFFF"/>
                </a:solidFill>
                <a:latin typeface="Calibri"/>
                <a:cs typeface="Calibri"/>
              </a:rPr>
              <a:t> </a:t>
            </a:r>
            <a:r>
              <a:rPr lang="en-US" sz="1600" dirty="0" err="1">
                <a:solidFill>
                  <a:srgbClr val="FFFFFF"/>
                </a:solidFill>
                <a:latin typeface="Calibri"/>
                <a:cs typeface="Calibri"/>
              </a:rPr>
              <a:t>pueden</a:t>
            </a:r>
            <a:r>
              <a:rPr lang="en-US" sz="1600" dirty="0">
                <a:solidFill>
                  <a:srgbClr val="FFFFFF"/>
                </a:solidFill>
                <a:latin typeface="Calibri"/>
                <a:cs typeface="Calibri"/>
              </a:rPr>
              <a:t> </a:t>
            </a:r>
            <a:r>
              <a:rPr lang="en-US" sz="1600" dirty="0" err="1">
                <a:solidFill>
                  <a:srgbClr val="FFFFFF"/>
                </a:solidFill>
                <a:latin typeface="Calibri"/>
                <a:cs typeface="Calibri"/>
              </a:rPr>
              <a:t>acceder</a:t>
            </a:r>
            <a:r>
              <a:rPr lang="en-US" sz="1600" dirty="0">
                <a:solidFill>
                  <a:srgbClr val="FFFFFF"/>
                </a:solidFill>
                <a:latin typeface="Calibri"/>
                <a:cs typeface="Calibri"/>
              </a:rPr>
              <a:t> a la </a:t>
            </a:r>
            <a:r>
              <a:rPr lang="en-US" sz="1600" dirty="0" err="1">
                <a:solidFill>
                  <a:srgbClr val="FFFFFF"/>
                </a:solidFill>
                <a:latin typeface="Calibri"/>
                <a:cs typeface="Calibri"/>
              </a:rPr>
              <a:t>asistencia</a:t>
            </a:r>
            <a:r>
              <a:rPr lang="en-US" sz="1600" dirty="0">
                <a:solidFill>
                  <a:srgbClr val="FFFFFF"/>
                </a:solidFill>
                <a:latin typeface="Calibri"/>
                <a:cs typeface="Calibri"/>
              </a:rPr>
              <a:t> </a:t>
            </a:r>
            <a:r>
              <a:rPr lang="en-US" sz="1600" dirty="0" err="1">
                <a:solidFill>
                  <a:srgbClr val="FFFFFF"/>
                </a:solidFill>
                <a:latin typeface="Calibri"/>
                <a:cs typeface="Calibri"/>
              </a:rPr>
              <a:t>técnica</a:t>
            </a:r>
            <a:r>
              <a:rPr lang="en-US" sz="1600" dirty="0">
                <a:solidFill>
                  <a:srgbClr val="FFFFFF"/>
                </a:solidFill>
                <a:latin typeface="Calibri"/>
                <a:cs typeface="Calibri"/>
              </a:rPr>
              <a:t>. </a:t>
            </a:r>
            <a:endParaRPr lang="en-US" sz="1600" dirty="0" smtClean="0">
              <a:solidFill>
                <a:srgbClr val="FFFFFF"/>
              </a:solidFill>
              <a:latin typeface="Calibri"/>
              <a:cs typeface="Calibri"/>
            </a:endParaRPr>
          </a:p>
          <a:p>
            <a:pPr marL="285750" indent="-285750">
              <a:spcAft>
                <a:spcPts val="1200"/>
              </a:spcAft>
              <a:buFont typeface="Arial"/>
              <a:buChar char="•"/>
            </a:pPr>
            <a:r>
              <a:rPr lang="en-US" sz="1600" dirty="0" err="1" smtClean="0">
                <a:solidFill>
                  <a:srgbClr val="FFFFFF"/>
                </a:solidFill>
                <a:latin typeface="Calibri"/>
                <a:cs typeface="Calibri"/>
              </a:rPr>
              <a:t>Cuando</a:t>
            </a:r>
            <a:r>
              <a:rPr lang="en-US" sz="1600" dirty="0" smtClean="0">
                <a:solidFill>
                  <a:srgbClr val="FFFFFF"/>
                </a:solidFill>
                <a:latin typeface="Calibri"/>
                <a:cs typeface="Calibri"/>
              </a:rPr>
              <a:t> </a:t>
            </a:r>
            <a:r>
              <a:rPr lang="en-US" sz="1600" dirty="0" err="1">
                <a:solidFill>
                  <a:srgbClr val="FFFFFF"/>
                </a:solidFill>
                <a:latin typeface="Calibri"/>
                <a:cs typeface="Calibri"/>
              </a:rPr>
              <a:t>haya</a:t>
            </a:r>
            <a:r>
              <a:rPr lang="en-US" sz="1600" dirty="0">
                <a:solidFill>
                  <a:srgbClr val="FFFFFF"/>
                </a:solidFill>
                <a:latin typeface="Calibri"/>
                <a:cs typeface="Calibri"/>
              </a:rPr>
              <a:t> </a:t>
            </a:r>
            <a:r>
              <a:rPr lang="en-US" sz="1600" dirty="0" err="1">
                <a:solidFill>
                  <a:srgbClr val="FFFFFF"/>
                </a:solidFill>
                <a:latin typeface="Calibri"/>
                <a:cs typeface="Calibri"/>
              </a:rPr>
              <a:t>seguimiento</a:t>
            </a:r>
            <a:r>
              <a:rPr lang="en-US" sz="1600" dirty="0">
                <a:solidFill>
                  <a:srgbClr val="FFFFFF"/>
                </a:solidFill>
                <a:latin typeface="Calibri"/>
                <a:cs typeface="Calibri"/>
              </a:rPr>
              <a:t> con los </a:t>
            </a:r>
            <a:r>
              <a:rPr lang="en-US" sz="1600" dirty="0" err="1">
                <a:solidFill>
                  <a:srgbClr val="FFFFFF"/>
                </a:solidFill>
                <a:latin typeface="Calibri"/>
                <a:cs typeface="Calibri"/>
              </a:rPr>
              <a:t>clientes</a:t>
            </a:r>
            <a:r>
              <a:rPr lang="en-US" sz="1600" dirty="0">
                <a:solidFill>
                  <a:srgbClr val="FFFFFF"/>
                </a:solidFill>
                <a:latin typeface="Calibri"/>
                <a:cs typeface="Calibri"/>
              </a:rPr>
              <a:t> </a:t>
            </a:r>
            <a:r>
              <a:rPr lang="en-US" sz="1600" dirty="0" err="1">
                <a:solidFill>
                  <a:srgbClr val="FFFFFF"/>
                </a:solidFill>
                <a:latin typeface="Calibri"/>
                <a:cs typeface="Calibri"/>
              </a:rPr>
              <a:t>existentes</a:t>
            </a:r>
            <a:r>
              <a:rPr lang="en-US" sz="1600" dirty="0">
                <a:solidFill>
                  <a:srgbClr val="FFFFFF"/>
                </a:solidFill>
                <a:latin typeface="Calibri"/>
                <a:cs typeface="Calibri"/>
              </a:rPr>
              <a:t>, </a:t>
            </a:r>
            <a:r>
              <a:rPr lang="en-US" sz="1600" dirty="0" err="1">
                <a:solidFill>
                  <a:srgbClr val="FFFFFF"/>
                </a:solidFill>
                <a:latin typeface="Calibri"/>
                <a:cs typeface="Calibri"/>
              </a:rPr>
              <a:t>pregúnteles</a:t>
            </a:r>
            <a:r>
              <a:rPr lang="en-US" sz="1600" dirty="0">
                <a:solidFill>
                  <a:srgbClr val="FFFFFF"/>
                </a:solidFill>
                <a:latin typeface="Calibri"/>
                <a:cs typeface="Calibri"/>
              </a:rPr>
              <a:t> </a:t>
            </a:r>
            <a:r>
              <a:rPr lang="en-US" sz="1600" dirty="0" err="1">
                <a:solidFill>
                  <a:srgbClr val="FFFFFF"/>
                </a:solidFill>
                <a:latin typeface="Calibri"/>
                <a:cs typeface="Calibri"/>
              </a:rPr>
              <a:t>si</a:t>
            </a:r>
            <a:r>
              <a:rPr lang="en-US" sz="1600" dirty="0">
                <a:solidFill>
                  <a:srgbClr val="FFFFFF"/>
                </a:solidFill>
                <a:latin typeface="Calibri"/>
                <a:cs typeface="Calibri"/>
              </a:rPr>
              <a:t> </a:t>
            </a:r>
            <a:r>
              <a:rPr lang="en-US" sz="1600" dirty="0" err="1">
                <a:solidFill>
                  <a:srgbClr val="FFFFFF"/>
                </a:solidFill>
                <a:latin typeface="Calibri"/>
                <a:cs typeface="Calibri"/>
              </a:rPr>
              <a:t>están</a:t>
            </a:r>
            <a:r>
              <a:rPr lang="en-US" sz="1600" dirty="0">
                <a:solidFill>
                  <a:srgbClr val="FFFFFF"/>
                </a:solidFill>
                <a:latin typeface="Calibri"/>
                <a:cs typeface="Calibri"/>
              </a:rPr>
              <a:t> </a:t>
            </a:r>
            <a:r>
              <a:rPr lang="en-US" sz="1600" dirty="0" err="1">
                <a:solidFill>
                  <a:srgbClr val="FFFFFF"/>
                </a:solidFill>
                <a:latin typeface="Calibri"/>
                <a:cs typeface="Calibri"/>
              </a:rPr>
              <a:t>utilizando</a:t>
            </a:r>
            <a:r>
              <a:rPr lang="en-US" sz="1600" dirty="0">
                <a:solidFill>
                  <a:srgbClr val="FFFFFF"/>
                </a:solidFill>
                <a:latin typeface="Calibri"/>
                <a:cs typeface="Calibri"/>
              </a:rPr>
              <a:t> la </a:t>
            </a:r>
            <a:r>
              <a:rPr lang="en-US" sz="1600" dirty="0" err="1">
                <a:solidFill>
                  <a:srgbClr val="FFFFFF"/>
                </a:solidFill>
                <a:latin typeface="Calibri"/>
                <a:cs typeface="Calibri"/>
              </a:rPr>
              <a:t>ventaja</a:t>
            </a:r>
            <a:r>
              <a:rPr lang="en-US" sz="1600" dirty="0">
                <a:solidFill>
                  <a:srgbClr val="FFFFFF"/>
                </a:solidFill>
                <a:latin typeface="Calibri"/>
                <a:cs typeface="Calibri"/>
              </a:rPr>
              <a:t> de la </a:t>
            </a:r>
            <a:r>
              <a:rPr lang="en-US" sz="1600" dirty="0" err="1">
                <a:solidFill>
                  <a:srgbClr val="FFFFFF"/>
                </a:solidFill>
                <a:latin typeface="Calibri"/>
                <a:cs typeface="Calibri"/>
              </a:rPr>
              <a:t>ayuda</a:t>
            </a:r>
            <a:r>
              <a:rPr lang="en-US" sz="1600" dirty="0">
                <a:solidFill>
                  <a:srgbClr val="FFFFFF"/>
                </a:solidFill>
                <a:latin typeface="Calibri"/>
                <a:cs typeface="Calibri"/>
              </a:rPr>
              <a:t> de </a:t>
            </a:r>
            <a:r>
              <a:rPr lang="en-US" sz="1600" dirty="0" err="1">
                <a:solidFill>
                  <a:srgbClr val="FFFFFF"/>
                </a:solidFill>
                <a:latin typeface="Calibri"/>
                <a:cs typeface="Calibri"/>
              </a:rPr>
              <a:t>soporte</a:t>
            </a:r>
            <a:r>
              <a:rPr lang="en-US" sz="1600" dirty="0">
                <a:solidFill>
                  <a:srgbClr val="FFFFFF"/>
                </a:solidFill>
                <a:latin typeface="Calibri"/>
                <a:cs typeface="Calibri"/>
              </a:rPr>
              <a:t> </a:t>
            </a:r>
            <a:r>
              <a:rPr lang="en-US" sz="1600" dirty="0" err="1">
                <a:solidFill>
                  <a:srgbClr val="FFFFFF"/>
                </a:solidFill>
                <a:latin typeface="Calibri"/>
                <a:cs typeface="Calibri"/>
              </a:rPr>
              <a:t>técnico</a:t>
            </a:r>
            <a:r>
              <a:rPr lang="en-US" sz="1600" dirty="0">
                <a:solidFill>
                  <a:srgbClr val="FFFFFF"/>
                </a:solidFill>
                <a:latin typeface="Calibri"/>
                <a:cs typeface="Calibri"/>
              </a:rPr>
              <a:t>. </a:t>
            </a:r>
            <a:endParaRPr lang="en-US" sz="1600" dirty="0" smtClean="0">
              <a:solidFill>
                <a:srgbClr val="FFFFFF"/>
              </a:solidFill>
              <a:latin typeface="Calibri"/>
              <a:cs typeface="Calibri"/>
            </a:endParaRPr>
          </a:p>
          <a:p>
            <a:pPr marL="285750" indent="-285750">
              <a:spcAft>
                <a:spcPts val="1200"/>
              </a:spcAft>
              <a:buFont typeface="Arial"/>
              <a:buChar char="•"/>
            </a:pPr>
            <a:r>
              <a:rPr lang="en-US" sz="1600" dirty="0" err="1" smtClean="0">
                <a:solidFill>
                  <a:srgbClr val="FFFFFF"/>
                </a:solidFill>
                <a:latin typeface="Calibri"/>
                <a:cs typeface="Calibri"/>
              </a:rPr>
              <a:t>Incluya</a:t>
            </a:r>
            <a:r>
              <a:rPr lang="en-US" sz="1600" dirty="0" smtClean="0">
                <a:solidFill>
                  <a:srgbClr val="FFFFFF"/>
                </a:solidFill>
                <a:latin typeface="Calibri"/>
                <a:cs typeface="Calibri"/>
              </a:rPr>
              <a:t> </a:t>
            </a:r>
            <a:r>
              <a:rPr lang="en-US" sz="1600" dirty="0">
                <a:solidFill>
                  <a:srgbClr val="FFFFFF"/>
                </a:solidFill>
                <a:latin typeface="Calibri"/>
                <a:cs typeface="Calibri"/>
              </a:rPr>
              <a:t>la </a:t>
            </a:r>
            <a:r>
              <a:rPr lang="en-US" sz="1600" dirty="0" err="1">
                <a:solidFill>
                  <a:srgbClr val="FFFFFF"/>
                </a:solidFill>
                <a:latin typeface="Calibri"/>
                <a:cs typeface="Calibri"/>
              </a:rPr>
              <a:t>información</a:t>
            </a:r>
            <a:r>
              <a:rPr lang="en-US" sz="1600" dirty="0">
                <a:solidFill>
                  <a:srgbClr val="FFFFFF"/>
                </a:solidFill>
                <a:latin typeface="Calibri"/>
                <a:cs typeface="Calibri"/>
              </a:rPr>
              <a:t> de </a:t>
            </a:r>
            <a:r>
              <a:rPr lang="en-US" sz="1600" dirty="0" err="1">
                <a:solidFill>
                  <a:srgbClr val="FFFFFF"/>
                </a:solidFill>
                <a:latin typeface="Calibri"/>
                <a:cs typeface="Calibri"/>
              </a:rPr>
              <a:t>atención</a:t>
            </a:r>
            <a:r>
              <a:rPr lang="en-US" sz="1600" dirty="0">
                <a:solidFill>
                  <a:srgbClr val="FFFFFF"/>
                </a:solidFill>
                <a:latin typeface="Calibri"/>
                <a:cs typeface="Calibri"/>
              </a:rPr>
              <a:t> al </a:t>
            </a:r>
            <a:r>
              <a:rPr lang="en-US" sz="1600" dirty="0" err="1">
                <a:solidFill>
                  <a:srgbClr val="FFFFFF"/>
                </a:solidFill>
                <a:latin typeface="Calibri"/>
                <a:cs typeface="Calibri"/>
              </a:rPr>
              <a:t>cliente</a:t>
            </a:r>
            <a:r>
              <a:rPr lang="en-US" sz="1600" dirty="0">
                <a:solidFill>
                  <a:srgbClr val="FFFFFF"/>
                </a:solidFill>
                <a:latin typeface="Calibri"/>
                <a:cs typeface="Calibri"/>
              </a:rPr>
              <a:t> en </a:t>
            </a:r>
            <a:r>
              <a:rPr lang="en-US" sz="1600" dirty="0" err="1">
                <a:solidFill>
                  <a:srgbClr val="FFFFFF"/>
                </a:solidFill>
                <a:latin typeface="Calibri"/>
                <a:cs typeface="Calibri"/>
              </a:rPr>
              <a:t>sus</a:t>
            </a:r>
            <a:r>
              <a:rPr lang="en-US" sz="1600" dirty="0">
                <a:solidFill>
                  <a:srgbClr val="FFFFFF"/>
                </a:solidFill>
                <a:latin typeface="Calibri"/>
                <a:cs typeface="Calibri"/>
              </a:rPr>
              <a:t> </a:t>
            </a:r>
            <a:r>
              <a:rPr lang="en-US" sz="1600" dirty="0" err="1">
                <a:solidFill>
                  <a:srgbClr val="FFFFFF"/>
                </a:solidFill>
                <a:latin typeface="Calibri"/>
                <a:cs typeface="Calibri"/>
              </a:rPr>
              <a:t>tarjetas</a:t>
            </a:r>
            <a:r>
              <a:rPr lang="en-US" sz="1600" dirty="0">
                <a:solidFill>
                  <a:srgbClr val="FFFFFF"/>
                </a:solidFill>
                <a:latin typeface="Calibri"/>
                <a:cs typeface="Calibri"/>
              </a:rPr>
              <a:t> de </a:t>
            </a:r>
            <a:r>
              <a:rPr lang="en-US" sz="1600" dirty="0" err="1">
                <a:solidFill>
                  <a:srgbClr val="FFFFFF"/>
                </a:solidFill>
                <a:latin typeface="Calibri"/>
                <a:cs typeface="Calibri"/>
              </a:rPr>
              <a:t>negocios</a:t>
            </a:r>
            <a:r>
              <a:rPr lang="en-US" sz="1600" dirty="0">
                <a:solidFill>
                  <a:srgbClr val="FFFFFF"/>
                </a:solidFill>
                <a:latin typeface="Calibri"/>
                <a:cs typeface="Calibri"/>
              </a:rPr>
              <a:t>, </a:t>
            </a:r>
            <a:r>
              <a:rPr lang="en-US" sz="1600" dirty="0" err="1">
                <a:solidFill>
                  <a:srgbClr val="FFFFFF"/>
                </a:solidFill>
                <a:latin typeface="Calibri"/>
                <a:cs typeface="Calibri"/>
              </a:rPr>
              <a:t>su</a:t>
            </a:r>
            <a:r>
              <a:rPr lang="en-US" sz="1600" dirty="0">
                <a:solidFill>
                  <a:srgbClr val="FFFFFF"/>
                </a:solidFill>
                <a:latin typeface="Calibri"/>
                <a:cs typeface="Calibri"/>
              </a:rPr>
              <a:t> firma de </a:t>
            </a:r>
            <a:r>
              <a:rPr lang="en-US" sz="1600" dirty="0" err="1">
                <a:solidFill>
                  <a:srgbClr val="FFFFFF"/>
                </a:solidFill>
                <a:latin typeface="Calibri"/>
                <a:cs typeface="Calibri"/>
              </a:rPr>
              <a:t>correo</a:t>
            </a:r>
            <a:r>
              <a:rPr lang="en-US" sz="1600" dirty="0">
                <a:solidFill>
                  <a:srgbClr val="FFFFFF"/>
                </a:solidFill>
                <a:latin typeface="Calibri"/>
                <a:cs typeface="Calibri"/>
              </a:rPr>
              <a:t> </a:t>
            </a:r>
            <a:r>
              <a:rPr lang="en-US" sz="1600" dirty="0" err="1">
                <a:solidFill>
                  <a:srgbClr val="FFFFFF"/>
                </a:solidFill>
                <a:latin typeface="Calibri"/>
                <a:cs typeface="Calibri"/>
              </a:rPr>
              <a:t>electrónico</a:t>
            </a:r>
            <a:r>
              <a:rPr lang="en-US" sz="1600" dirty="0">
                <a:solidFill>
                  <a:srgbClr val="FFFFFF"/>
                </a:solidFill>
                <a:latin typeface="Calibri"/>
                <a:cs typeface="Calibri"/>
              </a:rPr>
              <a:t>, en </a:t>
            </a:r>
            <a:r>
              <a:rPr lang="en-US" sz="1600" dirty="0" err="1">
                <a:solidFill>
                  <a:srgbClr val="FFFFFF"/>
                </a:solidFill>
                <a:latin typeface="Calibri"/>
                <a:cs typeface="Calibri"/>
              </a:rPr>
              <a:t>sus</a:t>
            </a:r>
            <a:r>
              <a:rPr lang="en-US" sz="1600" dirty="0">
                <a:solidFill>
                  <a:srgbClr val="FFFFFF"/>
                </a:solidFill>
                <a:latin typeface="Calibri"/>
                <a:cs typeface="Calibri"/>
              </a:rPr>
              <a:t> </a:t>
            </a:r>
            <a:r>
              <a:rPr lang="en-US" sz="1600" dirty="0" err="1">
                <a:solidFill>
                  <a:srgbClr val="FFFFFF"/>
                </a:solidFill>
                <a:latin typeface="Calibri"/>
                <a:cs typeface="Calibri"/>
              </a:rPr>
              <a:t>cuentas</a:t>
            </a:r>
            <a:r>
              <a:rPr lang="en-US" sz="1600" dirty="0">
                <a:solidFill>
                  <a:srgbClr val="FFFFFF"/>
                </a:solidFill>
                <a:latin typeface="Calibri"/>
                <a:cs typeface="Calibri"/>
              </a:rPr>
              <a:t> de </a:t>
            </a:r>
            <a:r>
              <a:rPr lang="en-US" sz="1600" dirty="0" err="1">
                <a:solidFill>
                  <a:srgbClr val="FFFFFF"/>
                </a:solidFill>
                <a:latin typeface="Calibri"/>
                <a:cs typeface="Calibri"/>
              </a:rPr>
              <a:t>medios</a:t>
            </a:r>
            <a:r>
              <a:rPr lang="en-US" sz="1600" dirty="0">
                <a:solidFill>
                  <a:srgbClr val="FFFFFF"/>
                </a:solidFill>
                <a:latin typeface="Calibri"/>
                <a:cs typeface="Calibri"/>
              </a:rPr>
              <a:t> </a:t>
            </a:r>
            <a:r>
              <a:rPr lang="en-US" sz="1600" dirty="0" err="1">
                <a:solidFill>
                  <a:srgbClr val="FFFFFF"/>
                </a:solidFill>
                <a:latin typeface="Calibri"/>
                <a:cs typeface="Calibri"/>
              </a:rPr>
              <a:t>sociales</a:t>
            </a:r>
            <a:r>
              <a:rPr lang="en-US" sz="1600" dirty="0">
                <a:solidFill>
                  <a:srgbClr val="FFFFFF"/>
                </a:solidFill>
                <a:latin typeface="Calibri"/>
                <a:cs typeface="Calibri"/>
              </a:rPr>
              <a:t> </a:t>
            </a:r>
            <a:r>
              <a:rPr lang="en-US" sz="1600" dirty="0" err="1">
                <a:solidFill>
                  <a:srgbClr val="FFFFFF"/>
                </a:solidFill>
                <a:latin typeface="Calibri"/>
                <a:cs typeface="Calibri"/>
              </a:rPr>
              <a:t>para</a:t>
            </a:r>
            <a:r>
              <a:rPr lang="en-US" sz="1600" dirty="0">
                <a:solidFill>
                  <a:srgbClr val="FFFFFF"/>
                </a:solidFill>
                <a:latin typeface="Calibri"/>
                <a:cs typeface="Calibri"/>
              </a:rPr>
              <a:t> </a:t>
            </a:r>
            <a:r>
              <a:rPr lang="en-US" sz="1600" dirty="0" err="1">
                <a:solidFill>
                  <a:srgbClr val="FFFFFF"/>
                </a:solidFill>
                <a:latin typeface="Calibri"/>
                <a:cs typeface="Calibri"/>
              </a:rPr>
              <a:t>su</a:t>
            </a:r>
            <a:r>
              <a:rPr lang="en-US" sz="1600" dirty="0">
                <a:solidFill>
                  <a:srgbClr val="FFFFFF"/>
                </a:solidFill>
                <a:latin typeface="Calibri"/>
                <a:cs typeface="Calibri"/>
              </a:rPr>
              <a:t> WebCenter, </a:t>
            </a:r>
            <a:r>
              <a:rPr lang="en-US" sz="1600" dirty="0" err="1">
                <a:solidFill>
                  <a:srgbClr val="FFFFFF"/>
                </a:solidFill>
                <a:latin typeface="Calibri"/>
                <a:cs typeface="Calibri"/>
              </a:rPr>
              <a:t>teléfono</a:t>
            </a:r>
            <a:r>
              <a:rPr lang="en-US" sz="1600" dirty="0">
                <a:solidFill>
                  <a:srgbClr val="FFFFFF"/>
                </a:solidFill>
                <a:latin typeface="Calibri"/>
                <a:cs typeface="Calibri"/>
              </a:rPr>
              <a:t>, </a:t>
            </a:r>
            <a:r>
              <a:rPr lang="en-US" sz="1600" dirty="0" smtClean="0">
                <a:solidFill>
                  <a:srgbClr val="FFFFFF"/>
                </a:solidFill>
                <a:latin typeface="Calibri"/>
                <a:cs typeface="Calibri"/>
              </a:rPr>
              <a:t>etc.</a:t>
            </a:r>
          </a:p>
          <a:p>
            <a:pPr marL="285750" indent="-285750">
              <a:spcAft>
                <a:spcPts val="1200"/>
              </a:spcAft>
              <a:buFont typeface="Arial"/>
              <a:buChar char="•"/>
            </a:pPr>
            <a:r>
              <a:rPr lang="en-US" sz="1600" dirty="0" err="1" smtClean="0">
                <a:solidFill>
                  <a:srgbClr val="FFFFFF"/>
                </a:solidFill>
                <a:latin typeface="Calibri"/>
                <a:cs typeface="Calibri"/>
              </a:rPr>
              <a:t>Enseñe</a:t>
            </a:r>
            <a:r>
              <a:rPr lang="en-US" sz="1600" dirty="0" smtClean="0">
                <a:solidFill>
                  <a:srgbClr val="FFFFFF"/>
                </a:solidFill>
                <a:latin typeface="Calibri"/>
                <a:cs typeface="Calibri"/>
              </a:rPr>
              <a:t> </a:t>
            </a:r>
            <a:r>
              <a:rPr lang="en-US" sz="1600" dirty="0">
                <a:solidFill>
                  <a:srgbClr val="FFFFFF"/>
                </a:solidFill>
                <a:latin typeface="Calibri"/>
                <a:cs typeface="Calibri"/>
              </a:rPr>
              <a:t>a </a:t>
            </a:r>
            <a:r>
              <a:rPr lang="en-US" sz="1600" dirty="0" err="1">
                <a:solidFill>
                  <a:srgbClr val="FFFFFF"/>
                </a:solidFill>
                <a:latin typeface="Calibri"/>
                <a:cs typeface="Calibri"/>
              </a:rPr>
              <a:t>sus</a:t>
            </a:r>
            <a:r>
              <a:rPr lang="en-US" sz="1600" dirty="0">
                <a:solidFill>
                  <a:srgbClr val="FFFFFF"/>
                </a:solidFill>
                <a:latin typeface="Calibri"/>
                <a:cs typeface="Calibri"/>
              </a:rPr>
              <a:t> </a:t>
            </a:r>
            <a:r>
              <a:rPr lang="en-US" sz="1600" dirty="0" err="1">
                <a:solidFill>
                  <a:srgbClr val="FFFFFF"/>
                </a:solidFill>
                <a:latin typeface="Calibri"/>
                <a:cs typeface="Calibri"/>
              </a:rPr>
              <a:t>clientes</a:t>
            </a:r>
            <a:r>
              <a:rPr lang="en-US" sz="1600" dirty="0">
                <a:solidFill>
                  <a:srgbClr val="FFFFFF"/>
                </a:solidFill>
                <a:latin typeface="Calibri"/>
                <a:cs typeface="Calibri"/>
              </a:rPr>
              <a:t> </a:t>
            </a:r>
            <a:r>
              <a:rPr lang="en-US" sz="1600" dirty="0" err="1">
                <a:solidFill>
                  <a:srgbClr val="FFFFFF"/>
                </a:solidFill>
                <a:latin typeface="Calibri"/>
                <a:cs typeface="Calibri"/>
              </a:rPr>
              <a:t>cómo</a:t>
            </a:r>
            <a:r>
              <a:rPr lang="en-US" sz="1600" dirty="0">
                <a:solidFill>
                  <a:srgbClr val="FFFFFF"/>
                </a:solidFill>
                <a:latin typeface="Calibri"/>
                <a:cs typeface="Calibri"/>
              </a:rPr>
              <a:t> </a:t>
            </a:r>
            <a:r>
              <a:rPr lang="en-US" sz="1600" dirty="0" err="1">
                <a:solidFill>
                  <a:srgbClr val="FFFFFF"/>
                </a:solidFill>
                <a:latin typeface="Calibri"/>
                <a:cs typeface="Calibri"/>
              </a:rPr>
              <a:t>utilizar</a:t>
            </a:r>
            <a:r>
              <a:rPr lang="en-US" sz="1600" dirty="0">
                <a:solidFill>
                  <a:srgbClr val="FFFFFF"/>
                </a:solidFill>
                <a:latin typeface="Calibri"/>
                <a:cs typeface="Calibri"/>
              </a:rPr>
              <a:t> a la </a:t>
            </a:r>
            <a:r>
              <a:rPr lang="en-US" sz="1600" dirty="0" err="1">
                <a:solidFill>
                  <a:srgbClr val="FFFFFF"/>
                </a:solidFill>
                <a:latin typeface="Calibri"/>
                <a:cs typeface="Calibri"/>
              </a:rPr>
              <a:t>asistencia</a:t>
            </a:r>
            <a:r>
              <a:rPr lang="en-US" sz="1600" dirty="0">
                <a:solidFill>
                  <a:srgbClr val="FFFFFF"/>
                </a:solidFill>
                <a:latin typeface="Calibri"/>
                <a:cs typeface="Calibri"/>
              </a:rPr>
              <a:t> </a:t>
            </a:r>
            <a:r>
              <a:rPr lang="en-US" sz="1600" dirty="0" err="1">
                <a:solidFill>
                  <a:srgbClr val="FFFFFF"/>
                </a:solidFill>
                <a:latin typeface="Calibri"/>
                <a:cs typeface="Calibri"/>
              </a:rPr>
              <a:t>técnica</a:t>
            </a:r>
            <a:r>
              <a:rPr lang="en-US" sz="1600" dirty="0">
                <a:solidFill>
                  <a:srgbClr val="FFFFFF"/>
                </a:solidFill>
                <a:latin typeface="Calibri"/>
                <a:cs typeface="Calibri"/>
              </a:rPr>
              <a:t>.</a:t>
            </a:r>
          </a:p>
        </p:txBody>
      </p:sp>
    </p:spTree>
    <p:extLst>
      <p:ext uri="{BB962C8B-B14F-4D97-AF65-F5344CB8AC3E}">
        <p14:creationId xmlns:p14="http://schemas.microsoft.com/office/powerpoint/2010/main" val="136938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1"/>
            <a:ext cx="9151822" cy="5143500"/>
          </a:xfrm>
          <a:prstGeom prst="rect">
            <a:avLst/>
          </a:prstGeom>
        </p:spPr>
      </p:pic>
      <p:sp>
        <p:nvSpPr>
          <p:cNvPr id="2" name="Rectangle 1"/>
          <p:cNvSpPr/>
          <p:nvPr/>
        </p:nvSpPr>
        <p:spPr>
          <a:xfrm>
            <a:off x="0" y="1"/>
            <a:ext cx="9144000" cy="5143499"/>
          </a:xfrm>
          <a:prstGeom prst="rect">
            <a:avLst/>
          </a:prstGeom>
          <a:solidFill>
            <a:srgbClr val="000000">
              <a:alpha val="5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1219200" y="550333"/>
            <a:ext cx="3124200" cy="202141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smtClean="0">
                <a:solidFill>
                  <a:prstClr val="white"/>
                </a:solidFill>
                <a:latin typeface="Calibri"/>
                <a:cs typeface="Calibri"/>
              </a:rPr>
              <a:t>USTED PROGRAMA UNA CITA CON UN CANDIDATO. </a:t>
            </a:r>
            <a:endParaRPr lang="en-US" dirty="0">
              <a:solidFill>
                <a:prstClr val="white"/>
              </a:solidFill>
              <a:latin typeface="Calibri"/>
              <a:cs typeface="Calibri"/>
            </a:endParaRPr>
          </a:p>
        </p:txBody>
      </p:sp>
      <p:sp>
        <p:nvSpPr>
          <p:cNvPr id="5" name="Rectangle 4"/>
          <p:cNvSpPr/>
          <p:nvPr/>
        </p:nvSpPr>
        <p:spPr>
          <a:xfrm>
            <a:off x="4648200" y="550333"/>
            <a:ext cx="3124200" cy="202141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smtClean="0">
                <a:solidFill>
                  <a:prstClr val="white"/>
                </a:solidFill>
                <a:latin typeface="Calibri"/>
                <a:cs typeface="Calibri"/>
              </a:rPr>
              <a:t>ASISTENCIA A LAS VENTAS LE AYUDA A VENDER EL SITIO WEB POR USTED.</a:t>
            </a:r>
            <a:endParaRPr lang="en-US" dirty="0">
              <a:solidFill>
                <a:prstClr val="white"/>
              </a:solidFill>
              <a:latin typeface="Calibri"/>
              <a:cs typeface="Calibri"/>
            </a:endParaRPr>
          </a:p>
        </p:txBody>
      </p:sp>
      <p:sp>
        <p:nvSpPr>
          <p:cNvPr id="6" name="Rectangle 5"/>
          <p:cNvSpPr/>
          <p:nvPr/>
        </p:nvSpPr>
        <p:spPr>
          <a:xfrm>
            <a:off x="1216631" y="2800349"/>
            <a:ext cx="3124200" cy="211031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smtClean="0">
                <a:solidFill>
                  <a:prstClr val="white"/>
                </a:solidFill>
                <a:latin typeface="Calibri"/>
                <a:cs typeface="Calibri"/>
              </a:rPr>
              <a:t>EL CENTRO DE DISEÑO PUEDE DISEÑAR EL SITIO PARA SU CLIENTE. </a:t>
            </a:r>
            <a:endParaRPr lang="en-US" dirty="0">
              <a:solidFill>
                <a:prstClr val="white"/>
              </a:solidFill>
              <a:latin typeface="Calibri"/>
              <a:cs typeface="Calibri"/>
            </a:endParaRPr>
          </a:p>
        </p:txBody>
      </p:sp>
      <p:sp>
        <p:nvSpPr>
          <p:cNvPr id="7" name="Rectangle 6"/>
          <p:cNvSpPr/>
          <p:nvPr/>
        </p:nvSpPr>
        <p:spPr>
          <a:xfrm>
            <a:off x="4645631" y="2800349"/>
            <a:ext cx="3124200" cy="211031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smtClean="0">
                <a:solidFill>
                  <a:prstClr val="white"/>
                </a:solidFill>
                <a:latin typeface="Calibri"/>
                <a:cs typeface="Calibri"/>
              </a:rPr>
              <a:t>ATENCIÓN AL CLIENTE LE AYUDARÁ A MANTENER EL SITIO PARA SU CLIENTE Y PROPORCIONAR APOYO PARA EL USO DE  TODAS NUESTRAS HERRAMIENTAS DE MARKETING.</a:t>
            </a:r>
            <a:endParaRPr lang="en-US" dirty="0">
              <a:solidFill>
                <a:prstClr val="white"/>
              </a:solidFill>
              <a:latin typeface="Calibri"/>
              <a:cs typeface="Calibri"/>
            </a:endParaRPr>
          </a:p>
        </p:txBody>
      </p:sp>
    </p:spTree>
    <p:extLst>
      <p:ext uri="{BB962C8B-B14F-4D97-AF65-F5344CB8AC3E}">
        <p14:creationId xmlns:p14="http://schemas.microsoft.com/office/powerpoint/2010/main" val="335787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2302" y="2486232"/>
            <a:ext cx="3451302" cy="17753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600" dirty="0" smtClean="0">
              <a:solidFill>
                <a:srgbClr val="FFFFFF"/>
              </a:solidFill>
              <a:latin typeface="Calibri"/>
            </a:endParaRPr>
          </a:p>
          <a:p>
            <a:pPr>
              <a:spcAft>
                <a:spcPts val="1200"/>
              </a:spcAft>
            </a:pPr>
            <a:r>
              <a:rPr lang="en-US" sz="1600" dirty="0" smtClean="0">
                <a:solidFill>
                  <a:prstClr val="white"/>
                </a:solidFill>
                <a:latin typeface="Calibri"/>
                <a:cs typeface="Calibri"/>
              </a:rPr>
              <a:t>EJ: SU RESTAURANTE FAVORITO. ES TAN SIMPLE COMO HACER UNA LLAMADA TELEFÓNICA O DIRECTAMENTE IR Y HACER ALGUNAS PREGUNTAS.</a:t>
            </a:r>
          </a:p>
          <a:p>
            <a:pPr>
              <a:spcAft>
                <a:spcPts val="1200"/>
              </a:spcAft>
            </a:pPr>
            <a:endParaRPr lang="en-US" sz="1600" dirty="0">
              <a:solidFill>
                <a:prstClr val="white"/>
              </a:solidFill>
              <a:latin typeface="Calibri"/>
              <a:cs typeface="Calibri"/>
            </a:endParaRPr>
          </a:p>
        </p:txBody>
      </p:sp>
      <p:sp>
        <p:nvSpPr>
          <p:cNvPr id="7" name="Rectangle 6"/>
          <p:cNvSpPr/>
          <p:nvPr/>
        </p:nvSpPr>
        <p:spPr>
          <a:xfrm>
            <a:off x="-22302" y="120316"/>
            <a:ext cx="3451302" cy="1841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dirty="0" smtClean="0">
                <a:solidFill>
                  <a:prstClr val="white"/>
                </a:solidFill>
                <a:latin typeface="Calibri"/>
              </a:rPr>
              <a:t>¡</a:t>
            </a:r>
            <a:r>
              <a:rPr lang="en-US" sz="1600" dirty="0" smtClean="0">
                <a:solidFill>
                  <a:prstClr val="white"/>
                </a:solidFill>
                <a:latin typeface="Calibri"/>
                <a:cs typeface="Calibri"/>
              </a:rPr>
              <a:t>PIENSE EN TODOS LOS DUEÑOS DE NEGOCIOS QUE YA CONOCE!</a:t>
            </a:r>
          </a:p>
          <a:p>
            <a:pPr>
              <a:spcAft>
                <a:spcPts val="1200"/>
              </a:spcAft>
            </a:pPr>
            <a:r>
              <a:rPr lang="en-US" sz="1600" dirty="0" smtClean="0">
                <a:solidFill>
                  <a:prstClr val="white"/>
                </a:solidFill>
                <a:latin typeface="Calibri"/>
                <a:cs typeface="Calibri"/>
              </a:rPr>
              <a:t> Y EN LOS ESTABLECIMIENTOS CON LOS QUE YA HACE NEGOCIOS.</a:t>
            </a:r>
            <a:endParaRPr lang="en-US" sz="1600" dirty="0">
              <a:solidFill>
                <a:prstClr val="white"/>
              </a:solidFill>
              <a:latin typeface="Calibri"/>
              <a:cs typeface="Calibri"/>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123" r="16682"/>
          <a:stretch/>
        </p:blipFill>
        <p:spPr>
          <a:xfrm>
            <a:off x="2819408" y="272485"/>
            <a:ext cx="2955073" cy="4869846"/>
          </a:xfrm>
          <a:prstGeom prst="rect">
            <a:avLst/>
          </a:prstGeom>
        </p:spPr>
      </p:pic>
      <p:sp>
        <p:nvSpPr>
          <p:cNvPr id="5" name="Rectangle 4"/>
          <p:cNvSpPr/>
          <p:nvPr/>
        </p:nvSpPr>
        <p:spPr>
          <a:xfrm>
            <a:off x="147052" y="2250584"/>
            <a:ext cx="2650045" cy="369332"/>
          </a:xfrm>
          <a:prstGeom prst="rect">
            <a:avLst/>
          </a:prstGeom>
        </p:spPr>
        <p:txBody>
          <a:bodyPr wrap="square">
            <a:spAutoFit/>
          </a:bodyPr>
          <a:lstStyle/>
          <a:p>
            <a:pPr defTabSz="914400"/>
            <a:endParaRPr lang="en-US" b="1" cap="all" dirty="0">
              <a:solidFill>
                <a:srgbClr val="0070C0"/>
              </a:solidFill>
              <a:latin typeface="Calibri"/>
            </a:endParaRPr>
          </a:p>
        </p:txBody>
      </p:sp>
      <p:sp>
        <p:nvSpPr>
          <p:cNvPr id="6" name="Rounded Rectangular Callout 5"/>
          <p:cNvSpPr/>
          <p:nvPr/>
        </p:nvSpPr>
        <p:spPr>
          <a:xfrm>
            <a:off x="5715000" y="819150"/>
            <a:ext cx="2819400" cy="3581400"/>
          </a:xfrm>
          <a:prstGeom prst="wedgeRoundRectCallout">
            <a:avLst>
              <a:gd name="adj1" fmla="val -72713"/>
              <a:gd name="adj2" fmla="val -29872"/>
              <a:gd name="adj3" fmla="val 16667"/>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spcAft>
                <a:spcPts val="1200"/>
              </a:spcAft>
            </a:pPr>
            <a:r>
              <a:rPr lang="en-US" sz="2000" dirty="0" smtClean="0">
                <a:solidFill>
                  <a:prstClr val="white"/>
                </a:solidFill>
                <a:latin typeface="Calibri"/>
                <a:cs typeface="Calibri"/>
              </a:rPr>
              <a:t/>
            </a:r>
            <a:br>
              <a:rPr lang="en-US" sz="2000" dirty="0" smtClean="0">
                <a:solidFill>
                  <a:prstClr val="white"/>
                </a:solidFill>
                <a:latin typeface="Calibri"/>
                <a:cs typeface="Calibri"/>
              </a:rPr>
            </a:br>
            <a:r>
              <a:rPr lang="en-US" sz="2000" dirty="0" smtClean="0">
                <a:solidFill>
                  <a:prstClr val="white"/>
                </a:solidFill>
                <a:latin typeface="Calibri"/>
                <a:cs typeface="Calibri"/>
              </a:rPr>
              <a:t>"</a:t>
            </a:r>
            <a:r>
              <a:rPr lang="en-US" sz="2000" dirty="0">
                <a:solidFill>
                  <a:prstClr val="white"/>
                </a:solidFill>
                <a:latin typeface="Calibri"/>
                <a:cs typeface="Calibri"/>
              </a:rPr>
              <a:t>Hey Joanne! Soy Laura, soy </a:t>
            </a:r>
            <a:r>
              <a:rPr lang="en-US" sz="2000" dirty="0" err="1">
                <a:solidFill>
                  <a:prstClr val="white"/>
                </a:solidFill>
                <a:latin typeface="Calibri"/>
                <a:cs typeface="Calibri"/>
              </a:rPr>
              <a:t>una</a:t>
            </a:r>
            <a:r>
              <a:rPr lang="en-US" sz="2000" dirty="0">
                <a:solidFill>
                  <a:prstClr val="white"/>
                </a:solidFill>
                <a:latin typeface="Calibri"/>
                <a:cs typeface="Calibri"/>
              </a:rPr>
              <a:t> gran fan de </a:t>
            </a:r>
            <a:r>
              <a:rPr lang="en-US" sz="2000" dirty="0" err="1">
                <a:solidFill>
                  <a:prstClr val="white"/>
                </a:solidFill>
                <a:latin typeface="Calibri"/>
                <a:cs typeface="Calibri"/>
              </a:rPr>
              <a:t>tu</a:t>
            </a:r>
            <a:r>
              <a:rPr lang="en-US" sz="2000" dirty="0">
                <a:solidFill>
                  <a:prstClr val="white"/>
                </a:solidFill>
                <a:latin typeface="Calibri"/>
                <a:cs typeface="Calibri"/>
              </a:rPr>
              <a:t> </a:t>
            </a:r>
            <a:r>
              <a:rPr lang="en-US" sz="2000" dirty="0" err="1">
                <a:solidFill>
                  <a:prstClr val="white"/>
                </a:solidFill>
                <a:latin typeface="Calibri"/>
                <a:cs typeface="Calibri"/>
              </a:rPr>
              <a:t>restaurante</a:t>
            </a:r>
            <a:r>
              <a:rPr lang="en-US" sz="2000" dirty="0">
                <a:solidFill>
                  <a:prstClr val="white"/>
                </a:solidFill>
                <a:latin typeface="Calibri"/>
                <a:cs typeface="Calibri"/>
              </a:rPr>
              <a:t>. </a:t>
            </a:r>
            <a:r>
              <a:rPr lang="en-US" sz="2000" dirty="0" err="1">
                <a:solidFill>
                  <a:prstClr val="white"/>
                </a:solidFill>
                <a:latin typeface="Calibri"/>
                <a:cs typeface="Calibri"/>
              </a:rPr>
              <a:t>Escucha</a:t>
            </a:r>
            <a:r>
              <a:rPr lang="en-US" sz="2000" dirty="0">
                <a:solidFill>
                  <a:prstClr val="white"/>
                </a:solidFill>
                <a:latin typeface="Calibri"/>
                <a:cs typeface="Calibri"/>
              </a:rPr>
              <a:t>, </a:t>
            </a:r>
            <a:r>
              <a:rPr lang="en-US" sz="2000" dirty="0" err="1">
                <a:solidFill>
                  <a:prstClr val="white"/>
                </a:solidFill>
                <a:latin typeface="Calibri"/>
                <a:cs typeface="Calibri"/>
              </a:rPr>
              <a:t>yo</a:t>
            </a:r>
            <a:r>
              <a:rPr lang="en-US" sz="2000" dirty="0">
                <a:solidFill>
                  <a:prstClr val="white"/>
                </a:solidFill>
                <a:latin typeface="Calibri"/>
                <a:cs typeface="Calibri"/>
              </a:rPr>
              <a:t> </a:t>
            </a:r>
            <a:r>
              <a:rPr lang="en-US" sz="2000" dirty="0" err="1">
                <a:solidFill>
                  <a:prstClr val="white"/>
                </a:solidFill>
                <a:latin typeface="Calibri"/>
                <a:cs typeface="Calibri"/>
              </a:rPr>
              <a:t>iba</a:t>
            </a:r>
            <a:r>
              <a:rPr lang="en-US" sz="2000" dirty="0">
                <a:solidFill>
                  <a:prstClr val="white"/>
                </a:solidFill>
                <a:latin typeface="Calibri"/>
                <a:cs typeface="Calibri"/>
              </a:rPr>
              <a:t> a </a:t>
            </a:r>
            <a:r>
              <a:rPr lang="en-US" sz="2000" dirty="0" err="1">
                <a:solidFill>
                  <a:prstClr val="white"/>
                </a:solidFill>
                <a:latin typeface="Calibri"/>
                <a:cs typeface="Calibri"/>
              </a:rPr>
              <a:t>pasar</a:t>
            </a:r>
            <a:r>
              <a:rPr lang="en-US" sz="2000" dirty="0">
                <a:solidFill>
                  <a:prstClr val="white"/>
                </a:solidFill>
                <a:latin typeface="Calibri"/>
                <a:cs typeface="Calibri"/>
              </a:rPr>
              <a:t> </a:t>
            </a:r>
            <a:r>
              <a:rPr lang="en-US" sz="2000" dirty="0" err="1">
                <a:solidFill>
                  <a:prstClr val="white"/>
                </a:solidFill>
                <a:latin typeface="Calibri"/>
                <a:cs typeface="Calibri"/>
              </a:rPr>
              <a:t>tu</a:t>
            </a:r>
            <a:r>
              <a:rPr lang="en-US" sz="2000" dirty="0">
                <a:solidFill>
                  <a:prstClr val="white"/>
                </a:solidFill>
                <a:latin typeface="Calibri"/>
                <a:cs typeface="Calibri"/>
              </a:rPr>
              <a:t> </a:t>
            </a:r>
            <a:r>
              <a:rPr lang="en-US" sz="2000" dirty="0" err="1">
                <a:solidFill>
                  <a:prstClr val="white"/>
                </a:solidFill>
                <a:latin typeface="Calibri"/>
                <a:cs typeface="Calibri"/>
              </a:rPr>
              <a:t>sitio</a:t>
            </a:r>
            <a:r>
              <a:rPr lang="en-US" sz="2000" dirty="0">
                <a:solidFill>
                  <a:prstClr val="white"/>
                </a:solidFill>
                <a:latin typeface="Calibri"/>
                <a:cs typeface="Calibri"/>
              </a:rPr>
              <a:t> web a un amigo, </a:t>
            </a:r>
            <a:r>
              <a:rPr lang="en-US" sz="2000" dirty="0" err="1">
                <a:solidFill>
                  <a:prstClr val="white"/>
                </a:solidFill>
                <a:latin typeface="Calibri"/>
                <a:cs typeface="Calibri"/>
              </a:rPr>
              <a:t>pero</a:t>
            </a:r>
            <a:r>
              <a:rPr lang="en-US" sz="2000" dirty="0">
                <a:solidFill>
                  <a:prstClr val="white"/>
                </a:solidFill>
                <a:latin typeface="Calibri"/>
                <a:cs typeface="Calibri"/>
              </a:rPr>
              <a:t> no lo </a:t>
            </a:r>
            <a:r>
              <a:rPr lang="en-US" sz="2000" dirty="0" err="1">
                <a:solidFill>
                  <a:prstClr val="white"/>
                </a:solidFill>
                <a:latin typeface="Calibri"/>
                <a:cs typeface="Calibri"/>
              </a:rPr>
              <a:t>encontré</a:t>
            </a:r>
            <a:r>
              <a:rPr lang="en-US" sz="2000" dirty="0">
                <a:solidFill>
                  <a:prstClr val="white"/>
                </a:solidFill>
                <a:latin typeface="Calibri"/>
                <a:cs typeface="Calibri"/>
              </a:rPr>
              <a:t>. ¿</a:t>
            </a:r>
            <a:r>
              <a:rPr lang="en-US" sz="2000" dirty="0" err="1">
                <a:solidFill>
                  <a:prstClr val="white"/>
                </a:solidFill>
                <a:latin typeface="Calibri"/>
                <a:cs typeface="Calibri"/>
              </a:rPr>
              <a:t>Tienes</a:t>
            </a:r>
            <a:r>
              <a:rPr lang="en-US" sz="2000" dirty="0">
                <a:solidFill>
                  <a:prstClr val="white"/>
                </a:solidFill>
                <a:latin typeface="Calibri"/>
                <a:cs typeface="Calibri"/>
              </a:rPr>
              <a:t> un </a:t>
            </a:r>
            <a:r>
              <a:rPr lang="en-US" sz="2000" dirty="0" err="1">
                <a:solidFill>
                  <a:prstClr val="white"/>
                </a:solidFill>
                <a:latin typeface="Calibri"/>
                <a:cs typeface="Calibri"/>
              </a:rPr>
              <a:t>sitio</a:t>
            </a:r>
            <a:r>
              <a:rPr lang="en-US" sz="2000" dirty="0">
                <a:solidFill>
                  <a:prstClr val="white"/>
                </a:solidFill>
                <a:latin typeface="Calibri"/>
                <a:cs typeface="Calibri"/>
              </a:rPr>
              <a:t> web? ¿En </a:t>
            </a:r>
            <a:r>
              <a:rPr lang="en-US" sz="2000" dirty="0" err="1">
                <a:solidFill>
                  <a:prstClr val="white"/>
                </a:solidFill>
                <a:latin typeface="Calibri"/>
                <a:cs typeface="Calibri"/>
              </a:rPr>
              <a:t>serio</a:t>
            </a:r>
            <a:r>
              <a:rPr lang="en-US" sz="2000" dirty="0">
                <a:solidFill>
                  <a:prstClr val="white"/>
                </a:solidFill>
                <a:latin typeface="Calibri"/>
                <a:cs typeface="Calibri"/>
              </a:rPr>
              <a:t>? </a:t>
            </a:r>
            <a:r>
              <a:rPr lang="en-US" sz="2000" dirty="0" err="1">
                <a:solidFill>
                  <a:prstClr val="white"/>
                </a:solidFill>
                <a:latin typeface="Calibri"/>
                <a:cs typeface="Calibri"/>
              </a:rPr>
              <a:t>Bueno</a:t>
            </a:r>
            <a:r>
              <a:rPr lang="en-US" sz="2000" dirty="0">
                <a:solidFill>
                  <a:prstClr val="white"/>
                </a:solidFill>
                <a:latin typeface="Calibri"/>
                <a:cs typeface="Calibri"/>
              </a:rPr>
              <a:t>…"</a:t>
            </a:r>
          </a:p>
          <a:p>
            <a:pPr defTabSz="914400">
              <a:spcAft>
                <a:spcPts val="1200"/>
              </a:spcAft>
            </a:pPr>
            <a:endParaRPr lang="en-US" sz="2000" dirty="0">
              <a:solidFill>
                <a:prstClr val="white"/>
              </a:solidFill>
              <a:latin typeface="Calibri"/>
            </a:endParaRPr>
          </a:p>
        </p:txBody>
      </p:sp>
    </p:spTree>
    <p:extLst>
      <p:ext uri="{BB962C8B-B14F-4D97-AF65-F5344CB8AC3E}">
        <p14:creationId xmlns:p14="http://schemas.microsoft.com/office/powerpoint/2010/main" val="307273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ctangle 3"/>
          <p:cNvSpPr/>
          <p:nvPr/>
        </p:nvSpPr>
        <p:spPr>
          <a:xfrm>
            <a:off x="609600" y="518550"/>
            <a:ext cx="7924800" cy="4278094"/>
          </a:xfrm>
          <a:prstGeom prst="rect">
            <a:avLst/>
          </a:prstGeom>
        </p:spPr>
        <p:txBody>
          <a:bodyPr wrap="square">
            <a:spAutoFit/>
          </a:bodyPr>
          <a:lstStyle/>
          <a:p>
            <a:pPr algn="ctr" defTabSz="914400">
              <a:spcAft>
                <a:spcPts val="1200"/>
              </a:spcAft>
            </a:pPr>
            <a:r>
              <a:rPr lang="en-US" dirty="0" err="1">
                <a:solidFill>
                  <a:prstClr val="white"/>
                </a:solidFill>
                <a:latin typeface="Calibri"/>
                <a:cs typeface="Calibri"/>
              </a:rPr>
              <a:t>Ahora</a:t>
            </a:r>
            <a:r>
              <a:rPr lang="en-US" dirty="0">
                <a:solidFill>
                  <a:prstClr val="white"/>
                </a:solidFill>
                <a:latin typeface="Calibri"/>
                <a:cs typeface="Calibri"/>
              </a:rPr>
              <a:t> </a:t>
            </a:r>
            <a:r>
              <a:rPr lang="en-US" dirty="0" err="1">
                <a:solidFill>
                  <a:prstClr val="white"/>
                </a:solidFill>
                <a:latin typeface="Calibri"/>
                <a:cs typeface="Calibri"/>
              </a:rPr>
              <a:t>aquí</a:t>
            </a:r>
            <a:r>
              <a:rPr lang="en-US" dirty="0">
                <a:solidFill>
                  <a:prstClr val="white"/>
                </a:solidFill>
                <a:latin typeface="Calibri"/>
                <a:cs typeface="Calibri"/>
              </a:rPr>
              <a:t> </a:t>
            </a:r>
            <a:r>
              <a:rPr lang="en-US" dirty="0" err="1">
                <a:solidFill>
                  <a:prstClr val="white"/>
                </a:solidFill>
                <a:latin typeface="Calibri"/>
                <a:cs typeface="Calibri"/>
              </a:rPr>
              <a:t>está</a:t>
            </a:r>
            <a:r>
              <a:rPr lang="en-US" dirty="0">
                <a:solidFill>
                  <a:prstClr val="white"/>
                </a:solidFill>
                <a:latin typeface="Calibri"/>
                <a:cs typeface="Calibri"/>
              </a:rPr>
              <a:t> la parte </a:t>
            </a:r>
            <a:r>
              <a:rPr lang="en-US" dirty="0" err="1">
                <a:solidFill>
                  <a:prstClr val="white"/>
                </a:solidFill>
                <a:latin typeface="Calibri"/>
                <a:cs typeface="Calibri"/>
              </a:rPr>
              <a:t>mágica</a:t>
            </a:r>
            <a:r>
              <a:rPr lang="en-US" dirty="0">
                <a:solidFill>
                  <a:prstClr val="white"/>
                </a:solidFill>
                <a:latin typeface="Calibri"/>
                <a:cs typeface="Calibri"/>
              </a:rPr>
              <a:t> en la </a:t>
            </a:r>
            <a:r>
              <a:rPr lang="en-US" dirty="0" err="1">
                <a:solidFill>
                  <a:prstClr val="white"/>
                </a:solidFill>
                <a:latin typeface="Calibri"/>
                <a:cs typeface="Calibri"/>
              </a:rPr>
              <a:t>que</a:t>
            </a:r>
            <a:r>
              <a:rPr lang="en-US" dirty="0">
                <a:solidFill>
                  <a:prstClr val="white"/>
                </a:solidFill>
                <a:latin typeface="Calibri"/>
                <a:cs typeface="Calibri"/>
              </a:rPr>
              <a:t> </a:t>
            </a:r>
            <a:r>
              <a:rPr lang="en-US" dirty="0" err="1">
                <a:solidFill>
                  <a:prstClr val="white"/>
                </a:solidFill>
                <a:latin typeface="Calibri"/>
                <a:cs typeface="Calibri"/>
              </a:rPr>
              <a:t>simplemente</a:t>
            </a:r>
            <a:r>
              <a:rPr lang="en-US" dirty="0">
                <a:solidFill>
                  <a:prstClr val="white"/>
                </a:solidFill>
                <a:latin typeface="Calibri"/>
                <a:cs typeface="Calibri"/>
              </a:rPr>
              <a:t> </a:t>
            </a:r>
            <a:r>
              <a:rPr lang="en-US" dirty="0" err="1">
                <a:solidFill>
                  <a:prstClr val="white"/>
                </a:solidFill>
                <a:latin typeface="Calibri"/>
                <a:cs typeface="Calibri"/>
              </a:rPr>
              <a:t>promueve</a:t>
            </a:r>
            <a:r>
              <a:rPr lang="en-US" dirty="0">
                <a:solidFill>
                  <a:prstClr val="white"/>
                </a:solidFill>
                <a:latin typeface="Calibri"/>
                <a:cs typeface="Calibri"/>
              </a:rPr>
              <a:t> a los </a:t>
            </a:r>
            <a:r>
              <a:rPr lang="en-US" dirty="0" err="1">
                <a:solidFill>
                  <a:prstClr val="white"/>
                </a:solidFill>
                <a:latin typeface="Calibri"/>
                <a:cs typeface="Calibri"/>
              </a:rPr>
              <a:t>equipos</a:t>
            </a:r>
            <a:r>
              <a:rPr lang="en-US" dirty="0">
                <a:solidFill>
                  <a:prstClr val="white"/>
                </a:solidFill>
                <a:latin typeface="Calibri"/>
                <a:cs typeface="Calibri"/>
              </a:rPr>
              <a:t> de </a:t>
            </a:r>
            <a:r>
              <a:rPr lang="en-US" dirty="0" err="1">
                <a:solidFill>
                  <a:prstClr val="white"/>
                </a:solidFill>
                <a:latin typeface="Calibri"/>
                <a:cs typeface="Calibri"/>
              </a:rPr>
              <a:t>profesionales</a:t>
            </a:r>
            <a:r>
              <a:rPr lang="en-US" dirty="0">
                <a:solidFill>
                  <a:prstClr val="white"/>
                </a:solidFill>
                <a:latin typeface="Calibri"/>
                <a:cs typeface="Calibri"/>
              </a:rPr>
              <a:t> y </a:t>
            </a:r>
            <a:r>
              <a:rPr lang="en-US" dirty="0" err="1">
                <a:solidFill>
                  <a:prstClr val="white"/>
                </a:solidFill>
                <a:latin typeface="Calibri"/>
                <a:cs typeface="Calibri"/>
              </a:rPr>
              <a:t>establece</a:t>
            </a:r>
            <a:r>
              <a:rPr lang="en-US" dirty="0">
                <a:solidFill>
                  <a:prstClr val="white"/>
                </a:solidFill>
                <a:latin typeface="Calibri"/>
                <a:cs typeface="Calibri"/>
              </a:rPr>
              <a:t> </a:t>
            </a:r>
            <a:r>
              <a:rPr lang="en-US" dirty="0" err="1">
                <a:solidFill>
                  <a:prstClr val="white"/>
                </a:solidFill>
                <a:latin typeface="Calibri"/>
                <a:cs typeface="Calibri"/>
              </a:rPr>
              <a:t>una</a:t>
            </a:r>
            <a:r>
              <a:rPr lang="en-US" dirty="0">
                <a:solidFill>
                  <a:prstClr val="white"/>
                </a:solidFill>
                <a:latin typeface="Calibri"/>
                <a:cs typeface="Calibri"/>
              </a:rPr>
              <a:t> </a:t>
            </a:r>
            <a:r>
              <a:rPr lang="en-US" dirty="0" err="1">
                <a:solidFill>
                  <a:prstClr val="white"/>
                </a:solidFill>
                <a:latin typeface="Calibri"/>
                <a:cs typeface="Calibri"/>
              </a:rPr>
              <a:t>cita</a:t>
            </a:r>
            <a:r>
              <a:rPr lang="en-US" dirty="0">
                <a:solidFill>
                  <a:prstClr val="white"/>
                </a:solidFill>
                <a:latin typeface="Calibri"/>
                <a:cs typeface="Calibri"/>
              </a:rPr>
              <a:t>.</a:t>
            </a:r>
          </a:p>
          <a:p>
            <a:pPr algn="ctr" defTabSz="914400">
              <a:spcAft>
                <a:spcPts val="1200"/>
              </a:spcAft>
            </a:pPr>
            <a:r>
              <a:rPr lang="en-US" dirty="0" smtClean="0">
                <a:solidFill>
                  <a:prstClr val="white"/>
                </a:solidFill>
                <a:latin typeface="Calibri"/>
              </a:rPr>
              <a:t> </a:t>
            </a:r>
            <a:r>
              <a:rPr lang="es-ES" sz="3200" dirty="0">
                <a:solidFill>
                  <a:prstClr val="white"/>
                </a:solidFill>
                <a:latin typeface="Calibri"/>
              </a:rPr>
              <a:t>Se establece el CITA </a:t>
            </a:r>
            <a:endParaRPr lang="es-ES" sz="3200" dirty="0" smtClean="0">
              <a:solidFill>
                <a:prstClr val="white"/>
              </a:solidFill>
              <a:latin typeface="Calibri"/>
            </a:endParaRPr>
          </a:p>
          <a:p>
            <a:pPr algn="ctr">
              <a:spcAft>
                <a:spcPts val="1200"/>
              </a:spcAft>
            </a:pPr>
            <a:r>
              <a:rPr lang="en-US" dirty="0">
                <a:solidFill>
                  <a:prstClr val="white"/>
                </a:solidFill>
                <a:latin typeface="Calibri"/>
                <a:cs typeface="Calibri"/>
              </a:rPr>
              <a:t>"</a:t>
            </a:r>
            <a:r>
              <a:rPr lang="en-US" dirty="0" err="1">
                <a:solidFill>
                  <a:prstClr val="white"/>
                </a:solidFill>
                <a:latin typeface="Calibri"/>
                <a:cs typeface="Calibri"/>
              </a:rPr>
              <a:t>Sabes</a:t>
            </a:r>
            <a:r>
              <a:rPr lang="en-US" dirty="0">
                <a:solidFill>
                  <a:prstClr val="white"/>
                </a:solidFill>
                <a:latin typeface="Calibri"/>
                <a:cs typeface="Calibri"/>
              </a:rPr>
              <a:t>, Joanne, </a:t>
            </a:r>
            <a:r>
              <a:rPr lang="en-US" dirty="0" err="1">
                <a:solidFill>
                  <a:prstClr val="white"/>
                </a:solidFill>
                <a:latin typeface="Calibri"/>
                <a:cs typeface="Calibri"/>
              </a:rPr>
              <a:t>trabajo</a:t>
            </a:r>
            <a:r>
              <a:rPr lang="en-US" dirty="0">
                <a:solidFill>
                  <a:prstClr val="white"/>
                </a:solidFill>
                <a:latin typeface="Calibri"/>
                <a:cs typeface="Calibri"/>
              </a:rPr>
              <a:t> con </a:t>
            </a:r>
            <a:r>
              <a:rPr lang="en-US" dirty="0" err="1">
                <a:solidFill>
                  <a:prstClr val="white"/>
                </a:solidFill>
                <a:latin typeface="Calibri"/>
                <a:cs typeface="Calibri"/>
              </a:rPr>
              <a:t>una</a:t>
            </a:r>
            <a:r>
              <a:rPr lang="en-US" dirty="0">
                <a:solidFill>
                  <a:prstClr val="white"/>
                </a:solidFill>
                <a:latin typeface="Calibri"/>
                <a:cs typeface="Calibri"/>
              </a:rPr>
              <a:t> gran </a:t>
            </a:r>
            <a:r>
              <a:rPr lang="en-US" dirty="0" err="1">
                <a:solidFill>
                  <a:prstClr val="white"/>
                </a:solidFill>
                <a:latin typeface="Calibri"/>
                <a:cs typeface="Calibri"/>
              </a:rPr>
              <a:t>empresa</a:t>
            </a:r>
            <a:r>
              <a:rPr lang="en-US" dirty="0">
                <a:solidFill>
                  <a:prstClr val="white"/>
                </a:solidFill>
                <a:latin typeface="Calibri"/>
                <a:cs typeface="Calibri"/>
              </a:rPr>
              <a:t> </a:t>
            </a:r>
            <a:r>
              <a:rPr lang="en-US" dirty="0" err="1">
                <a:solidFill>
                  <a:prstClr val="white"/>
                </a:solidFill>
                <a:latin typeface="Calibri"/>
                <a:cs typeface="Calibri"/>
              </a:rPr>
              <a:t>que</a:t>
            </a:r>
            <a:r>
              <a:rPr lang="en-US" dirty="0">
                <a:solidFill>
                  <a:prstClr val="white"/>
                </a:solidFill>
                <a:latin typeface="Calibri"/>
                <a:cs typeface="Calibri"/>
              </a:rPr>
              <a:t> </a:t>
            </a:r>
            <a:r>
              <a:rPr lang="en-US" dirty="0" err="1">
                <a:solidFill>
                  <a:prstClr val="white"/>
                </a:solidFill>
                <a:latin typeface="Calibri"/>
                <a:cs typeface="Calibri"/>
              </a:rPr>
              <a:t>tiene</a:t>
            </a:r>
            <a:r>
              <a:rPr lang="en-US" dirty="0">
                <a:solidFill>
                  <a:prstClr val="white"/>
                </a:solidFill>
                <a:latin typeface="Calibri"/>
                <a:cs typeface="Calibri"/>
              </a:rPr>
              <a:t> </a:t>
            </a:r>
            <a:r>
              <a:rPr lang="en-US" dirty="0" err="1">
                <a:solidFill>
                  <a:prstClr val="white"/>
                </a:solidFill>
                <a:latin typeface="Calibri"/>
                <a:cs typeface="Calibri"/>
              </a:rPr>
              <a:t>toda</a:t>
            </a:r>
            <a:r>
              <a:rPr lang="en-US" dirty="0">
                <a:solidFill>
                  <a:prstClr val="white"/>
                </a:solidFill>
                <a:latin typeface="Calibri"/>
                <a:cs typeface="Calibri"/>
              </a:rPr>
              <a:t> </a:t>
            </a:r>
            <a:r>
              <a:rPr lang="en-US" dirty="0" err="1">
                <a:solidFill>
                  <a:prstClr val="white"/>
                </a:solidFill>
                <a:latin typeface="Calibri"/>
                <a:cs typeface="Calibri"/>
              </a:rPr>
              <a:t>una</a:t>
            </a:r>
            <a:r>
              <a:rPr lang="en-US" dirty="0">
                <a:solidFill>
                  <a:prstClr val="white"/>
                </a:solidFill>
                <a:latin typeface="Calibri"/>
                <a:cs typeface="Calibri"/>
              </a:rPr>
              <a:t> </a:t>
            </a:r>
            <a:r>
              <a:rPr lang="en-US" dirty="0" err="1">
                <a:solidFill>
                  <a:prstClr val="white"/>
                </a:solidFill>
                <a:latin typeface="Calibri"/>
                <a:cs typeface="Calibri"/>
              </a:rPr>
              <a:t>división</a:t>
            </a:r>
            <a:r>
              <a:rPr lang="en-US" dirty="0">
                <a:solidFill>
                  <a:prstClr val="white"/>
                </a:solidFill>
                <a:latin typeface="Calibri"/>
                <a:cs typeface="Calibri"/>
              </a:rPr>
              <a:t> </a:t>
            </a:r>
            <a:r>
              <a:rPr lang="en-US" dirty="0" err="1">
                <a:solidFill>
                  <a:prstClr val="white"/>
                </a:solidFill>
                <a:latin typeface="Calibri"/>
                <a:cs typeface="Calibri"/>
              </a:rPr>
              <a:t>que</a:t>
            </a:r>
            <a:r>
              <a:rPr lang="en-US" dirty="0">
                <a:solidFill>
                  <a:prstClr val="white"/>
                </a:solidFill>
                <a:latin typeface="Calibri"/>
                <a:cs typeface="Calibri"/>
              </a:rPr>
              <a:t> se </a:t>
            </a:r>
            <a:r>
              <a:rPr lang="en-US" dirty="0" err="1">
                <a:solidFill>
                  <a:prstClr val="white"/>
                </a:solidFill>
                <a:latin typeface="Calibri"/>
                <a:cs typeface="Calibri"/>
              </a:rPr>
              <a:t>especializa</a:t>
            </a:r>
            <a:r>
              <a:rPr lang="en-US" dirty="0">
                <a:solidFill>
                  <a:prstClr val="white"/>
                </a:solidFill>
                <a:latin typeface="Calibri"/>
                <a:cs typeface="Calibri"/>
              </a:rPr>
              <a:t> en </a:t>
            </a:r>
            <a:r>
              <a:rPr lang="en-US" dirty="0" err="1">
                <a:solidFill>
                  <a:prstClr val="white"/>
                </a:solidFill>
                <a:latin typeface="Calibri"/>
                <a:cs typeface="Calibri"/>
              </a:rPr>
              <a:t>ayudar</a:t>
            </a:r>
            <a:r>
              <a:rPr lang="en-US" dirty="0">
                <a:solidFill>
                  <a:prstClr val="white"/>
                </a:solidFill>
                <a:latin typeface="Calibri"/>
                <a:cs typeface="Calibri"/>
              </a:rPr>
              <a:t> a </a:t>
            </a:r>
            <a:r>
              <a:rPr lang="en-US" dirty="0" err="1">
                <a:solidFill>
                  <a:prstClr val="white"/>
                </a:solidFill>
                <a:latin typeface="Calibri"/>
                <a:cs typeface="Calibri"/>
              </a:rPr>
              <a:t>las</a:t>
            </a:r>
            <a:r>
              <a:rPr lang="en-US" dirty="0">
                <a:solidFill>
                  <a:prstClr val="white"/>
                </a:solidFill>
                <a:latin typeface="Calibri"/>
                <a:cs typeface="Calibri"/>
              </a:rPr>
              <a:t> </a:t>
            </a:r>
            <a:r>
              <a:rPr lang="en-US" dirty="0" err="1">
                <a:solidFill>
                  <a:prstClr val="white"/>
                </a:solidFill>
                <a:latin typeface="Calibri"/>
                <a:cs typeface="Calibri"/>
              </a:rPr>
              <a:t>pequeñas</a:t>
            </a:r>
            <a:r>
              <a:rPr lang="en-US" dirty="0">
                <a:solidFill>
                  <a:prstClr val="white"/>
                </a:solidFill>
                <a:latin typeface="Calibri"/>
                <a:cs typeface="Calibri"/>
              </a:rPr>
              <a:t> </a:t>
            </a:r>
            <a:r>
              <a:rPr lang="en-US" dirty="0" err="1">
                <a:solidFill>
                  <a:prstClr val="white"/>
                </a:solidFill>
                <a:latin typeface="Calibri"/>
                <a:cs typeface="Calibri"/>
              </a:rPr>
              <a:t>empresas</a:t>
            </a:r>
            <a:r>
              <a:rPr lang="en-US" dirty="0">
                <a:solidFill>
                  <a:prstClr val="white"/>
                </a:solidFill>
                <a:latin typeface="Calibri"/>
                <a:cs typeface="Calibri"/>
              </a:rPr>
              <a:t> a </a:t>
            </a:r>
            <a:r>
              <a:rPr lang="en-US" dirty="0" err="1">
                <a:solidFill>
                  <a:prstClr val="white"/>
                </a:solidFill>
                <a:latin typeface="Calibri"/>
                <a:cs typeface="Calibri"/>
              </a:rPr>
              <a:t>aprovechar</a:t>
            </a:r>
            <a:r>
              <a:rPr lang="en-US" dirty="0">
                <a:solidFill>
                  <a:prstClr val="white"/>
                </a:solidFill>
                <a:latin typeface="Calibri"/>
                <a:cs typeface="Calibri"/>
              </a:rPr>
              <a:t> Internet. Si </a:t>
            </a:r>
            <a:r>
              <a:rPr lang="en-US" dirty="0" err="1">
                <a:solidFill>
                  <a:prstClr val="white"/>
                </a:solidFill>
                <a:latin typeface="Calibri"/>
                <a:cs typeface="Calibri"/>
              </a:rPr>
              <a:t>deseas</a:t>
            </a:r>
            <a:r>
              <a:rPr lang="en-US" dirty="0">
                <a:solidFill>
                  <a:prstClr val="white"/>
                </a:solidFill>
                <a:latin typeface="Calibri"/>
                <a:cs typeface="Calibri"/>
              </a:rPr>
              <a:t>, </a:t>
            </a:r>
            <a:r>
              <a:rPr lang="en-US" dirty="0" err="1">
                <a:solidFill>
                  <a:prstClr val="white"/>
                </a:solidFill>
                <a:latin typeface="Calibri"/>
                <a:cs typeface="Calibri"/>
              </a:rPr>
              <a:t>podría</a:t>
            </a:r>
            <a:r>
              <a:rPr lang="en-US" dirty="0">
                <a:solidFill>
                  <a:prstClr val="white"/>
                </a:solidFill>
                <a:latin typeface="Calibri"/>
                <a:cs typeface="Calibri"/>
              </a:rPr>
              <a:t> </a:t>
            </a:r>
            <a:r>
              <a:rPr lang="en-US" dirty="0" err="1">
                <a:solidFill>
                  <a:prstClr val="white"/>
                </a:solidFill>
                <a:latin typeface="Calibri"/>
                <a:cs typeface="Calibri"/>
              </a:rPr>
              <a:t>conseguirte</a:t>
            </a:r>
            <a:r>
              <a:rPr lang="en-US" dirty="0">
                <a:solidFill>
                  <a:prstClr val="white"/>
                </a:solidFill>
                <a:latin typeface="Calibri"/>
                <a:cs typeface="Calibri"/>
              </a:rPr>
              <a:t> </a:t>
            </a:r>
            <a:r>
              <a:rPr lang="en-US" dirty="0" err="1">
                <a:solidFill>
                  <a:prstClr val="white"/>
                </a:solidFill>
                <a:latin typeface="Calibri"/>
                <a:cs typeface="Calibri"/>
              </a:rPr>
              <a:t>una</a:t>
            </a:r>
            <a:r>
              <a:rPr lang="en-US" dirty="0">
                <a:solidFill>
                  <a:prstClr val="white"/>
                </a:solidFill>
                <a:latin typeface="Calibri"/>
                <a:cs typeface="Calibri"/>
              </a:rPr>
              <a:t> </a:t>
            </a:r>
            <a:r>
              <a:rPr lang="en-US" dirty="0" err="1">
                <a:solidFill>
                  <a:prstClr val="white"/>
                </a:solidFill>
                <a:latin typeface="Calibri"/>
                <a:cs typeface="Calibri"/>
              </a:rPr>
              <a:t>cita</a:t>
            </a:r>
            <a:r>
              <a:rPr lang="en-US" dirty="0">
                <a:solidFill>
                  <a:prstClr val="white"/>
                </a:solidFill>
                <a:latin typeface="Calibri"/>
                <a:cs typeface="Calibri"/>
              </a:rPr>
              <a:t> con </a:t>
            </a:r>
            <a:r>
              <a:rPr lang="en-US" dirty="0" err="1">
                <a:solidFill>
                  <a:prstClr val="white"/>
                </a:solidFill>
                <a:latin typeface="Calibri"/>
                <a:cs typeface="Calibri"/>
              </a:rPr>
              <a:t>uno</a:t>
            </a:r>
            <a:r>
              <a:rPr lang="en-US" dirty="0">
                <a:solidFill>
                  <a:prstClr val="white"/>
                </a:solidFill>
                <a:latin typeface="Calibri"/>
                <a:cs typeface="Calibri"/>
              </a:rPr>
              <a:t> de los </a:t>
            </a:r>
            <a:r>
              <a:rPr lang="en-US" dirty="0" err="1">
                <a:solidFill>
                  <a:prstClr val="white"/>
                </a:solidFill>
                <a:latin typeface="Calibri"/>
                <a:cs typeface="Calibri"/>
              </a:rPr>
              <a:t>especialistas</a:t>
            </a:r>
            <a:r>
              <a:rPr lang="en-US" dirty="0">
                <a:solidFill>
                  <a:prstClr val="white"/>
                </a:solidFill>
                <a:latin typeface="Calibri"/>
                <a:cs typeface="Calibri"/>
              </a:rPr>
              <a:t> de </a:t>
            </a:r>
            <a:r>
              <a:rPr lang="en-US" dirty="0" err="1">
                <a:solidFill>
                  <a:prstClr val="white"/>
                </a:solidFill>
                <a:latin typeface="Calibri"/>
                <a:cs typeface="Calibri"/>
              </a:rPr>
              <a:t>producto</a:t>
            </a:r>
            <a:r>
              <a:rPr lang="en-US" dirty="0">
                <a:solidFill>
                  <a:prstClr val="white"/>
                </a:solidFill>
                <a:latin typeface="Calibri"/>
                <a:cs typeface="Calibri"/>
              </a:rPr>
              <a:t> </a:t>
            </a:r>
            <a:r>
              <a:rPr lang="en-US" dirty="0" err="1">
                <a:solidFill>
                  <a:prstClr val="white"/>
                </a:solidFill>
                <a:latin typeface="Calibri"/>
                <a:cs typeface="Calibri"/>
              </a:rPr>
              <a:t>para</a:t>
            </a:r>
            <a:r>
              <a:rPr lang="en-US" dirty="0">
                <a:solidFill>
                  <a:prstClr val="white"/>
                </a:solidFill>
                <a:latin typeface="Calibri"/>
                <a:cs typeface="Calibri"/>
              </a:rPr>
              <a:t> </a:t>
            </a:r>
            <a:r>
              <a:rPr lang="en-US" dirty="0" err="1">
                <a:solidFill>
                  <a:prstClr val="white"/>
                </a:solidFill>
                <a:latin typeface="Calibri"/>
                <a:cs typeface="Calibri"/>
              </a:rPr>
              <a:t>ver</a:t>
            </a:r>
            <a:r>
              <a:rPr lang="en-US" dirty="0">
                <a:solidFill>
                  <a:prstClr val="white"/>
                </a:solidFill>
                <a:latin typeface="Calibri"/>
                <a:cs typeface="Calibri"/>
              </a:rPr>
              <a:t> </a:t>
            </a:r>
            <a:r>
              <a:rPr lang="en-US" dirty="0" err="1">
                <a:solidFill>
                  <a:prstClr val="white"/>
                </a:solidFill>
                <a:latin typeface="Calibri"/>
                <a:cs typeface="Calibri"/>
              </a:rPr>
              <a:t>si</a:t>
            </a:r>
            <a:r>
              <a:rPr lang="en-US" dirty="0">
                <a:solidFill>
                  <a:prstClr val="white"/>
                </a:solidFill>
                <a:latin typeface="Calibri"/>
                <a:cs typeface="Calibri"/>
              </a:rPr>
              <a:t> </a:t>
            </a:r>
            <a:r>
              <a:rPr lang="en-US" dirty="0" err="1">
                <a:solidFill>
                  <a:prstClr val="white"/>
                </a:solidFill>
                <a:latin typeface="Calibri"/>
                <a:cs typeface="Calibri"/>
              </a:rPr>
              <a:t>ellos</a:t>
            </a:r>
            <a:r>
              <a:rPr lang="en-US" dirty="0">
                <a:solidFill>
                  <a:prstClr val="white"/>
                </a:solidFill>
                <a:latin typeface="Calibri"/>
                <a:cs typeface="Calibri"/>
              </a:rPr>
              <a:t> </a:t>
            </a:r>
            <a:r>
              <a:rPr lang="en-US" dirty="0" err="1">
                <a:solidFill>
                  <a:prstClr val="white"/>
                </a:solidFill>
                <a:latin typeface="Calibri"/>
                <a:cs typeface="Calibri"/>
              </a:rPr>
              <a:t>pueden</a:t>
            </a:r>
            <a:r>
              <a:rPr lang="en-US" dirty="0">
                <a:solidFill>
                  <a:prstClr val="white"/>
                </a:solidFill>
                <a:latin typeface="Calibri"/>
                <a:cs typeface="Calibri"/>
              </a:rPr>
              <a:t> </a:t>
            </a:r>
            <a:r>
              <a:rPr lang="en-US" dirty="0" err="1">
                <a:solidFill>
                  <a:prstClr val="white"/>
                </a:solidFill>
                <a:latin typeface="Calibri"/>
                <a:cs typeface="Calibri"/>
              </a:rPr>
              <a:t>ayudarte</a:t>
            </a:r>
            <a:r>
              <a:rPr lang="en-US" dirty="0">
                <a:solidFill>
                  <a:prstClr val="white"/>
                </a:solidFill>
                <a:latin typeface="Calibri"/>
                <a:cs typeface="Calibri"/>
              </a:rPr>
              <a:t> con </a:t>
            </a:r>
            <a:r>
              <a:rPr lang="en-US" dirty="0" err="1">
                <a:solidFill>
                  <a:prstClr val="white"/>
                </a:solidFill>
                <a:latin typeface="Calibri"/>
                <a:cs typeface="Calibri"/>
              </a:rPr>
              <a:t>eso</a:t>
            </a:r>
            <a:r>
              <a:rPr lang="en-US" dirty="0">
                <a:solidFill>
                  <a:prstClr val="white"/>
                </a:solidFill>
                <a:latin typeface="Calibri"/>
                <a:cs typeface="Calibri"/>
              </a:rPr>
              <a:t>". </a:t>
            </a:r>
          </a:p>
          <a:p>
            <a:pPr algn="ctr" defTabSz="914400">
              <a:spcAft>
                <a:spcPts val="1200"/>
              </a:spcAft>
            </a:pPr>
            <a:endParaRPr lang="en-US" dirty="0">
              <a:solidFill>
                <a:prstClr val="white"/>
              </a:solidFill>
              <a:latin typeface="Calibri"/>
            </a:endParaRPr>
          </a:p>
          <a:p>
            <a:pPr algn="ctr">
              <a:spcAft>
                <a:spcPts val="1200"/>
              </a:spcAft>
            </a:pPr>
            <a:r>
              <a:rPr lang="en-US" sz="3200" dirty="0" err="1">
                <a:solidFill>
                  <a:prstClr val="white"/>
                </a:solidFill>
                <a:latin typeface="Calibri"/>
                <a:cs typeface="Calibri"/>
              </a:rPr>
              <a:t>Es</a:t>
            </a:r>
            <a:r>
              <a:rPr lang="en-US" sz="3200" dirty="0">
                <a:solidFill>
                  <a:prstClr val="white"/>
                </a:solidFill>
                <a:latin typeface="Calibri"/>
                <a:cs typeface="Calibri"/>
              </a:rPr>
              <a:t> </a:t>
            </a:r>
            <a:r>
              <a:rPr lang="en-US" sz="3200" dirty="0" err="1">
                <a:solidFill>
                  <a:prstClr val="white"/>
                </a:solidFill>
                <a:latin typeface="Calibri"/>
                <a:cs typeface="Calibri"/>
              </a:rPr>
              <a:t>así</a:t>
            </a:r>
            <a:r>
              <a:rPr lang="en-US" sz="3200" dirty="0">
                <a:solidFill>
                  <a:prstClr val="white"/>
                </a:solidFill>
                <a:latin typeface="Calibri"/>
                <a:cs typeface="Calibri"/>
              </a:rPr>
              <a:t> de simple.</a:t>
            </a:r>
          </a:p>
          <a:p>
            <a:pPr algn="ctr">
              <a:spcAft>
                <a:spcPts val="1200"/>
              </a:spcAft>
            </a:pPr>
            <a:r>
              <a:rPr lang="en-US" sz="3200" dirty="0" smtClean="0">
                <a:solidFill>
                  <a:prstClr val="white"/>
                </a:solidFill>
                <a:latin typeface="Calibri"/>
              </a:rPr>
              <a:t> </a:t>
            </a:r>
            <a:r>
              <a:rPr lang="en-US" sz="3200" b="1" dirty="0">
                <a:solidFill>
                  <a:prstClr val="white"/>
                </a:solidFill>
                <a:latin typeface="Calibri"/>
                <a:cs typeface="Calibri"/>
              </a:rPr>
              <a:t>Venda la </a:t>
            </a:r>
            <a:r>
              <a:rPr lang="en-US" sz="3200" b="1" dirty="0" err="1">
                <a:solidFill>
                  <a:prstClr val="white"/>
                </a:solidFill>
                <a:latin typeface="Calibri"/>
                <a:cs typeface="Calibri"/>
              </a:rPr>
              <a:t>cita</a:t>
            </a:r>
            <a:r>
              <a:rPr lang="en-US" sz="3200" b="1" dirty="0">
                <a:solidFill>
                  <a:prstClr val="white"/>
                </a:solidFill>
                <a:latin typeface="Calibri"/>
                <a:cs typeface="Calibri"/>
              </a:rPr>
              <a:t>. </a:t>
            </a:r>
            <a:r>
              <a:rPr lang="en-US" sz="3200" b="1" dirty="0" err="1">
                <a:solidFill>
                  <a:prstClr val="white"/>
                </a:solidFill>
                <a:latin typeface="Calibri"/>
                <a:cs typeface="Calibri"/>
              </a:rPr>
              <a:t>Aproveche</a:t>
            </a:r>
            <a:r>
              <a:rPr lang="en-US" sz="3200" b="1" dirty="0">
                <a:solidFill>
                  <a:prstClr val="white"/>
                </a:solidFill>
                <a:latin typeface="Calibri"/>
                <a:cs typeface="Calibri"/>
              </a:rPr>
              <a:t> los </a:t>
            </a:r>
            <a:r>
              <a:rPr lang="en-US" sz="3200" b="1" dirty="0" err="1">
                <a:solidFill>
                  <a:prstClr val="white"/>
                </a:solidFill>
                <a:latin typeface="Calibri"/>
                <a:cs typeface="Calibri"/>
              </a:rPr>
              <a:t>equipos</a:t>
            </a:r>
            <a:r>
              <a:rPr lang="en-US" sz="3200" b="1" dirty="0">
                <a:solidFill>
                  <a:prstClr val="white"/>
                </a:solidFill>
                <a:latin typeface="Calibri"/>
                <a:cs typeface="Calibri"/>
              </a:rPr>
              <a:t>.</a:t>
            </a:r>
          </a:p>
        </p:txBody>
      </p:sp>
    </p:spTree>
    <p:extLst>
      <p:ext uri="{BB962C8B-B14F-4D97-AF65-F5344CB8AC3E}">
        <p14:creationId xmlns:p14="http://schemas.microsoft.com/office/powerpoint/2010/main" val="24912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7033" y="0"/>
            <a:ext cx="6258251" cy="5143500"/>
          </a:xfrm>
          <a:prstGeom prst="rect">
            <a:avLst/>
          </a:prstGeom>
        </p:spPr>
      </p:pic>
      <p:sp>
        <p:nvSpPr>
          <p:cNvPr id="5" name="Rectangle 4"/>
          <p:cNvSpPr/>
          <p:nvPr/>
        </p:nvSpPr>
        <p:spPr>
          <a:xfrm>
            <a:off x="4572000" y="0"/>
            <a:ext cx="4572000"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Rectangle 3"/>
          <p:cNvSpPr/>
          <p:nvPr/>
        </p:nvSpPr>
        <p:spPr>
          <a:xfrm>
            <a:off x="4876800" y="141300"/>
            <a:ext cx="4114800" cy="4862870"/>
          </a:xfrm>
          <a:prstGeom prst="rect">
            <a:avLst/>
          </a:prstGeom>
        </p:spPr>
        <p:txBody>
          <a:bodyPr wrap="square">
            <a:spAutoFit/>
          </a:bodyPr>
          <a:lstStyle/>
          <a:p>
            <a:pPr algn="ctr">
              <a:spcAft>
                <a:spcPts val="1200"/>
              </a:spcAft>
            </a:pPr>
            <a:r>
              <a:rPr lang="en-US" sz="2400" b="1" dirty="0" smtClean="0">
                <a:solidFill>
                  <a:srgbClr val="FFFFFF"/>
                </a:solidFill>
                <a:latin typeface="Calibri"/>
              </a:rPr>
              <a:t>LAS CAPACITACIONES </a:t>
            </a:r>
            <a:br>
              <a:rPr lang="en-US" sz="2400" b="1" dirty="0" smtClean="0">
                <a:solidFill>
                  <a:srgbClr val="FFFFFF"/>
                </a:solidFill>
                <a:latin typeface="Calibri"/>
              </a:rPr>
            </a:br>
            <a:r>
              <a:rPr lang="en-US" sz="2400" b="1" dirty="0" smtClean="0">
                <a:solidFill>
                  <a:srgbClr val="FFFFFF"/>
                </a:solidFill>
                <a:latin typeface="Calibri"/>
              </a:rPr>
              <a:t>WCT 101 Y 201 CUBREN MÁS DETALLADAMENTE:</a:t>
            </a:r>
            <a:br>
              <a:rPr lang="en-US" sz="2400" b="1" dirty="0" smtClean="0">
                <a:solidFill>
                  <a:srgbClr val="FFFFFF"/>
                </a:solidFill>
                <a:latin typeface="Calibri"/>
              </a:rPr>
            </a:br>
            <a:endParaRPr lang="en-US" sz="2400" b="1" dirty="0">
              <a:solidFill>
                <a:srgbClr val="FFFFFF"/>
              </a:solidFill>
              <a:latin typeface="Calibri"/>
            </a:endParaRPr>
          </a:p>
          <a:p>
            <a:pPr marL="285750" indent="-285750">
              <a:spcAft>
                <a:spcPts val="1200"/>
              </a:spcAft>
              <a:buFont typeface="Courier New"/>
              <a:buChar char="o"/>
            </a:pPr>
            <a:r>
              <a:rPr lang="en-US" sz="1600" dirty="0" err="1">
                <a:solidFill>
                  <a:srgbClr val="FFFFFF"/>
                </a:solidFill>
                <a:latin typeface="Calibri"/>
              </a:rPr>
              <a:t>Establecimiento</a:t>
            </a:r>
            <a:r>
              <a:rPr lang="en-US" sz="1600" dirty="0">
                <a:solidFill>
                  <a:srgbClr val="FFFFFF"/>
                </a:solidFill>
                <a:latin typeface="Calibri"/>
              </a:rPr>
              <a:t> de </a:t>
            </a:r>
            <a:r>
              <a:rPr lang="en-US" sz="1600" dirty="0" err="1">
                <a:solidFill>
                  <a:srgbClr val="FFFFFF"/>
                </a:solidFill>
                <a:latin typeface="Calibri"/>
              </a:rPr>
              <a:t>Metas</a:t>
            </a:r>
            <a:r>
              <a:rPr lang="en-US" sz="1600" dirty="0">
                <a:solidFill>
                  <a:srgbClr val="FFFFFF"/>
                </a:solidFill>
                <a:latin typeface="Calibri"/>
              </a:rPr>
              <a:t> </a:t>
            </a:r>
          </a:p>
          <a:p>
            <a:pPr marL="285750" indent="-285750">
              <a:spcAft>
                <a:spcPts val="1200"/>
              </a:spcAft>
              <a:buFont typeface="Courier New"/>
              <a:buChar char="o"/>
            </a:pPr>
            <a:r>
              <a:rPr lang="en-US" sz="1600" dirty="0" err="1">
                <a:solidFill>
                  <a:srgbClr val="FFFFFF"/>
                </a:solidFill>
                <a:latin typeface="Calibri"/>
              </a:rPr>
              <a:t>Nuestro</a:t>
            </a:r>
            <a:r>
              <a:rPr lang="en-US" sz="1600" dirty="0">
                <a:solidFill>
                  <a:srgbClr val="FFFFFF"/>
                </a:solidFill>
                <a:latin typeface="Calibri"/>
              </a:rPr>
              <a:t> </a:t>
            </a:r>
            <a:r>
              <a:rPr lang="en-US" sz="1600" dirty="0" err="1">
                <a:solidFill>
                  <a:srgbClr val="FFFFFF"/>
                </a:solidFill>
                <a:latin typeface="Calibri"/>
              </a:rPr>
              <a:t>producto</a:t>
            </a:r>
            <a:r>
              <a:rPr lang="en-US" sz="1600" dirty="0">
                <a:solidFill>
                  <a:srgbClr val="FFFFFF"/>
                </a:solidFill>
                <a:latin typeface="Calibri"/>
              </a:rPr>
              <a:t> y el </a:t>
            </a:r>
            <a:r>
              <a:rPr lang="en-US" sz="1600" dirty="0" err="1">
                <a:solidFill>
                  <a:srgbClr val="FFFFFF"/>
                </a:solidFill>
                <a:latin typeface="Calibri"/>
              </a:rPr>
              <a:t>mercado</a:t>
            </a:r>
            <a:endParaRPr lang="en-US" sz="1600" dirty="0">
              <a:solidFill>
                <a:srgbClr val="FFFFFF"/>
              </a:solidFill>
              <a:latin typeface="Calibri"/>
            </a:endParaRPr>
          </a:p>
          <a:p>
            <a:pPr marL="285750" indent="-285750">
              <a:spcAft>
                <a:spcPts val="1200"/>
              </a:spcAft>
              <a:buFont typeface="Courier New"/>
              <a:buChar char="o"/>
            </a:pPr>
            <a:r>
              <a:rPr lang="en-US" sz="1600" dirty="0" err="1">
                <a:solidFill>
                  <a:srgbClr val="FFFFFF"/>
                </a:solidFill>
                <a:latin typeface="Calibri"/>
              </a:rPr>
              <a:t>Generación</a:t>
            </a:r>
            <a:r>
              <a:rPr lang="en-US" sz="1600" dirty="0">
                <a:solidFill>
                  <a:srgbClr val="FFFFFF"/>
                </a:solidFill>
                <a:latin typeface="Calibri"/>
              </a:rPr>
              <a:t> de </a:t>
            </a:r>
            <a:r>
              <a:rPr lang="en-US" sz="1600" dirty="0" err="1">
                <a:solidFill>
                  <a:srgbClr val="FFFFFF"/>
                </a:solidFill>
                <a:latin typeface="Calibri"/>
              </a:rPr>
              <a:t>contactos</a:t>
            </a:r>
            <a:r>
              <a:rPr lang="en-US" sz="1600" dirty="0">
                <a:solidFill>
                  <a:srgbClr val="FFFFFF"/>
                </a:solidFill>
                <a:latin typeface="Calibri"/>
              </a:rPr>
              <a:t> </a:t>
            </a:r>
          </a:p>
          <a:p>
            <a:pPr marL="285750" indent="-285750">
              <a:spcAft>
                <a:spcPts val="1200"/>
              </a:spcAft>
              <a:buFont typeface="Courier New"/>
              <a:buChar char="o"/>
            </a:pPr>
            <a:r>
              <a:rPr lang="en-US" sz="1600" dirty="0" err="1">
                <a:solidFill>
                  <a:srgbClr val="FFFFFF"/>
                </a:solidFill>
                <a:latin typeface="Calibri"/>
              </a:rPr>
              <a:t>Cómo</a:t>
            </a:r>
            <a:r>
              <a:rPr lang="en-US" sz="1600" dirty="0">
                <a:solidFill>
                  <a:srgbClr val="FFFFFF"/>
                </a:solidFill>
                <a:latin typeface="Calibri"/>
              </a:rPr>
              <a:t> </a:t>
            </a:r>
            <a:r>
              <a:rPr lang="en-US" sz="1600" dirty="0" err="1">
                <a:solidFill>
                  <a:srgbClr val="FFFFFF"/>
                </a:solidFill>
                <a:latin typeface="Calibri"/>
              </a:rPr>
              <a:t>hablar</a:t>
            </a:r>
            <a:r>
              <a:rPr lang="en-US" sz="1600" dirty="0">
                <a:solidFill>
                  <a:srgbClr val="FFFFFF"/>
                </a:solidFill>
                <a:latin typeface="Calibri"/>
              </a:rPr>
              <a:t> con los </a:t>
            </a:r>
            <a:r>
              <a:rPr lang="en-US" sz="1600" dirty="0" err="1">
                <a:solidFill>
                  <a:srgbClr val="FFFFFF"/>
                </a:solidFill>
                <a:latin typeface="Calibri"/>
              </a:rPr>
              <a:t>candidatos</a:t>
            </a:r>
            <a:r>
              <a:rPr lang="en-US" sz="1600" dirty="0">
                <a:solidFill>
                  <a:srgbClr val="FFFFFF"/>
                </a:solidFill>
                <a:latin typeface="Calibri"/>
              </a:rPr>
              <a:t> del </a:t>
            </a:r>
            <a:r>
              <a:rPr lang="en-US" sz="1600" dirty="0" err="1">
                <a:solidFill>
                  <a:srgbClr val="FFFFFF"/>
                </a:solidFill>
                <a:latin typeface="Calibri"/>
              </a:rPr>
              <a:t>sitio</a:t>
            </a:r>
            <a:r>
              <a:rPr lang="en-US" sz="1600" dirty="0">
                <a:solidFill>
                  <a:srgbClr val="FFFFFF"/>
                </a:solidFill>
                <a:latin typeface="Calibri"/>
              </a:rPr>
              <a:t> web </a:t>
            </a:r>
          </a:p>
          <a:p>
            <a:pPr marL="285750" indent="-285750">
              <a:spcAft>
                <a:spcPts val="1200"/>
              </a:spcAft>
              <a:buFont typeface="Courier New"/>
              <a:buChar char="o"/>
            </a:pPr>
            <a:r>
              <a:rPr lang="en-US" sz="1600" dirty="0" err="1">
                <a:solidFill>
                  <a:srgbClr val="FFFFFF"/>
                </a:solidFill>
                <a:latin typeface="Calibri"/>
              </a:rPr>
              <a:t>Cómo</a:t>
            </a:r>
            <a:r>
              <a:rPr lang="en-US" sz="1600" dirty="0">
                <a:solidFill>
                  <a:srgbClr val="FFFFFF"/>
                </a:solidFill>
                <a:latin typeface="Calibri"/>
              </a:rPr>
              <a:t> </a:t>
            </a:r>
            <a:r>
              <a:rPr lang="en-US" sz="1600" dirty="0" err="1">
                <a:solidFill>
                  <a:srgbClr val="FFFFFF"/>
                </a:solidFill>
                <a:latin typeface="Calibri"/>
              </a:rPr>
              <a:t>aprovechar</a:t>
            </a:r>
            <a:r>
              <a:rPr lang="en-US" sz="1600" dirty="0">
                <a:solidFill>
                  <a:srgbClr val="FFFFFF"/>
                </a:solidFill>
                <a:latin typeface="Calibri"/>
              </a:rPr>
              <a:t> </a:t>
            </a:r>
            <a:r>
              <a:rPr lang="en-US" sz="1600" dirty="0" err="1">
                <a:solidFill>
                  <a:srgbClr val="FFFFFF"/>
                </a:solidFill>
                <a:latin typeface="Calibri"/>
              </a:rPr>
              <a:t>nuestro</a:t>
            </a:r>
            <a:r>
              <a:rPr lang="en-US" sz="1600" dirty="0">
                <a:solidFill>
                  <a:srgbClr val="FFFFFF"/>
                </a:solidFill>
                <a:latin typeface="Calibri"/>
              </a:rPr>
              <a:t> </a:t>
            </a:r>
            <a:r>
              <a:rPr lang="en-US" sz="1600" dirty="0" err="1">
                <a:solidFill>
                  <a:srgbClr val="FFFFFF"/>
                </a:solidFill>
                <a:latin typeface="Calibri"/>
              </a:rPr>
              <a:t>sistema</a:t>
            </a:r>
            <a:r>
              <a:rPr lang="en-US" sz="1600" dirty="0">
                <a:solidFill>
                  <a:srgbClr val="FFFFFF"/>
                </a:solidFill>
                <a:latin typeface="Calibri"/>
              </a:rPr>
              <a:t> de </a:t>
            </a:r>
            <a:r>
              <a:rPr lang="en-US" sz="1600" dirty="0" err="1">
                <a:solidFill>
                  <a:srgbClr val="FFFFFF"/>
                </a:solidFill>
                <a:latin typeface="Calibri"/>
              </a:rPr>
              <a:t>ventas</a:t>
            </a:r>
            <a:r>
              <a:rPr lang="en-US" sz="1600" dirty="0">
                <a:solidFill>
                  <a:srgbClr val="FFFFFF"/>
                </a:solidFill>
                <a:latin typeface="Calibri"/>
              </a:rPr>
              <a:t> </a:t>
            </a:r>
          </a:p>
          <a:p>
            <a:pPr marL="285750" indent="-285750">
              <a:spcAft>
                <a:spcPts val="1200"/>
              </a:spcAft>
              <a:buFont typeface="Courier New"/>
              <a:buChar char="o"/>
            </a:pPr>
            <a:r>
              <a:rPr lang="en-US" sz="1600" dirty="0" err="1">
                <a:solidFill>
                  <a:srgbClr val="FFFFFF"/>
                </a:solidFill>
                <a:latin typeface="Calibri"/>
              </a:rPr>
              <a:t>Cómo</a:t>
            </a:r>
            <a:r>
              <a:rPr lang="en-US" sz="1600" dirty="0">
                <a:solidFill>
                  <a:srgbClr val="FFFFFF"/>
                </a:solidFill>
                <a:latin typeface="Calibri"/>
              </a:rPr>
              <a:t> </a:t>
            </a:r>
            <a:r>
              <a:rPr lang="en-US" sz="1600" dirty="0" err="1">
                <a:solidFill>
                  <a:srgbClr val="FFFFFF"/>
                </a:solidFill>
                <a:latin typeface="Calibri"/>
              </a:rPr>
              <a:t>expandir</a:t>
            </a:r>
            <a:r>
              <a:rPr lang="en-US" sz="1600" dirty="0">
                <a:solidFill>
                  <a:srgbClr val="FFFFFF"/>
                </a:solidFill>
                <a:latin typeface="Calibri"/>
              </a:rPr>
              <a:t> </a:t>
            </a:r>
            <a:r>
              <a:rPr lang="en-US" sz="1600" dirty="0" err="1">
                <a:solidFill>
                  <a:srgbClr val="FFFFFF"/>
                </a:solidFill>
                <a:latin typeface="Calibri"/>
              </a:rPr>
              <a:t>su</a:t>
            </a:r>
            <a:r>
              <a:rPr lang="en-US" sz="1600" dirty="0">
                <a:solidFill>
                  <a:srgbClr val="FFFFFF"/>
                </a:solidFill>
                <a:latin typeface="Calibri"/>
              </a:rPr>
              <a:t> </a:t>
            </a:r>
            <a:r>
              <a:rPr lang="en-US" sz="1600" dirty="0" err="1">
                <a:solidFill>
                  <a:srgbClr val="FFFFFF"/>
                </a:solidFill>
                <a:latin typeface="Calibri"/>
              </a:rPr>
              <a:t>negocio</a:t>
            </a:r>
            <a:r>
              <a:rPr lang="en-US" sz="1600" dirty="0">
                <a:solidFill>
                  <a:srgbClr val="FFFFFF"/>
                </a:solidFill>
                <a:latin typeface="Calibri"/>
              </a:rPr>
              <a:t> con WebCenters </a:t>
            </a:r>
          </a:p>
          <a:p>
            <a:pPr marL="285750" indent="-285750">
              <a:spcAft>
                <a:spcPts val="1200"/>
              </a:spcAft>
              <a:buFont typeface="Courier New"/>
              <a:buChar char="o"/>
            </a:pPr>
            <a:r>
              <a:rPr lang="en-US" sz="1600" dirty="0" err="1">
                <a:solidFill>
                  <a:srgbClr val="FFFFFF"/>
                </a:solidFill>
                <a:latin typeface="Calibri"/>
              </a:rPr>
              <a:t>Cómo</a:t>
            </a:r>
            <a:r>
              <a:rPr lang="en-US" sz="1600" dirty="0">
                <a:solidFill>
                  <a:srgbClr val="FFFFFF"/>
                </a:solidFill>
                <a:latin typeface="Calibri"/>
              </a:rPr>
              <a:t> </a:t>
            </a:r>
            <a:r>
              <a:rPr lang="en-US" sz="1600" dirty="0" err="1">
                <a:solidFill>
                  <a:srgbClr val="FFFFFF"/>
                </a:solidFill>
                <a:latin typeface="Calibri"/>
              </a:rPr>
              <a:t>utilizar</a:t>
            </a:r>
            <a:r>
              <a:rPr lang="en-US" sz="1600" dirty="0">
                <a:solidFill>
                  <a:srgbClr val="FFFFFF"/>
                </a:solidFill>
                <a:latin typeface="Calibri"/>
              </a:rPr>
              <a:t> </a:t>
            </a:r>
            <a:r>
              <a:rPr lang="en-US" sz="1600" dirty="0" err="1">
                <a:solidFill>
                  <a:srgbClr val="FFFFFF"/>
                </a:solidFill>
                <a:latin typeface="Calibri"/>
              </a:rPr>
              <a:t>su</a:t>
            </a:r>
            <a:r>
              <a:rPr lang="en-US" sz="1600" dirty="0">
                <a:solidFill>
                  <a:srgbClr val="FFFFFF"/>
                </a:solidFill>
                <a:latin typeface="Calibri"/>
              </a:rPr>
              <a:t> WebCenter</a:t>
            </a:r>
          </a:p>
        </p:txBody>
      </p:sp>
    </p:spTree>
    <p:extLst>
      <p:ext uri="{BB962C8B-B14F-4D97-AF65-F5344CB8AC3E}">
        <p14:creationId xmlns:p14="http://schemas.microsoft.com/office/powerpoint/2010/main" val="165954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1" y="0"/>
            <a:ext cx="9144001"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304800" y="495988"/>
            <a:ext cx="8534400" cy="923330"/>
          </a:xfrm>
          <a:prstGeom prst="rect">
            <a:avLst/>
          </a:prstGeom>
        </p:spPr>
        <p:txBody>
          <a:bodyPr wrap="square">
            <a:spAutoFit/>
          </a:bodyPr>
          <a:lstStyle/>
          <a:p>
            <a:pPr algn="ctr"/>
            <a:r>
              <a:rPr lang="en-US" dirty="0" smtClean="0">
                <a:solidFill>
                  <a:srgbClr val="FFFFFF"/>
                </a:solidFill>
                <a:latin typeface="Calibri"/>
                <a:cs typeface="Calibri"/>
              </a:rPr>
              <a:t>SU WEBCENTER LE PROPORCIONA TODAS LAS HERRAMIENTAS QUE NECESITA PARA APROVECHAR NUESTRO SISTEMA PROBADO PARA EL ÉXITO.</a:t>
            </a:r>
            <a:br>
              <a:rPr lang="en-US" dirty="0" smtClean="0">
                <a:solidFill>
                  <a:srgbClr val="FFFFFF"/>
                </a:solidFill>
                <a:latin typeface="Calibri"/>
                <a:cs typeface="Calibri"/>
              </a:rPr>
            </a:br>
            <a:endParaRPr lang="en-US" dirty="0">
              <a:solidFill>
                <a:srgbClr val="FFFFFF"/>
              </a:solidFill>
              <a:latin typeface="Calibri"/>
              <a:cs typeface="Calibri"/>
            </a:endParaRPr>
          </a:p>
        </p:txBody>
      </p:sp>
      <p:sp>
        <p:nvSpPr>
          <p:cNvPr id="5" name="Rectangle 4"/>
          <p:cNvSpPr/>
          <p:nvPr/>
        </p:nvSpPr>
        <p:spPr>
          <a:xfrm>
            <a:off x="-1" y="1657350"/>
            <a:ext cx="9144001" cy="523220"/>
          </a:xfrm>
          <a:prstGeom prst="rect">
            <a:avLst/>
          </a:prstGeom>
          <a:solidFill>
            <a:schemeClr val="tx1">
              <a:lumMod val="85000"/>
              <a:lumOff val="15000"/>
            </a:schemeClr>
          </a:solidFill>
        </p:spPr>
        <p:txBody>
          <a:bodyPr wrap="square">
            <a:spAutoFit/>
          </a:bodyPr>
          <a:lstStyle/>
          <a:p>
            <a:pPr algn="ctr"/>
            <a:r>
              <a:rPr lang="en-US" sz="2800" b="1" dirty="0" smtClean="0">
                <a:solidFill>
                  <a:srgbClr val="FFFFFF"/>
                </a:solidFill>
                <a:latin typeface="Calibri"/>
                <a:cs typeface="Calibri"/>
              </a:rPr>
              <a:t>TODOS LOS MAWEBCENTERS INCLUYEN:</a:t>
            </a:r>
            <a:endParaRPr lang="en-US" sz="2800" b="1" dirty="0">
              <a:solidFill>
                <a:srgbClr val="FFFFFF"/>
              </a:solidFill>
              <a:latin typeface="Calibri"/>
              <a:cs typeface="Calibri"/>
            </a:endParaRPr>
          </a:p>
        </p:txBody>
      </p:sp>
      <p:sp>
        <p:nvSpPr>
          <p:cNvPr id="6" name="Rectangle 5"/>
          <p:cNvSpPr/>
          <p:nvPr/>
        </p:nvSpPr>
        <p:spPr>
          <a:xfrm>
            <a:off x="285108" y="2571750"/>
            <a:ext cx="1619892" cy="237456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white"/>
                </a:solidFill>
                <a:latin typeface="Calibri"/>
                <a:cs typeface="Calibri"/>
              </a:rPr>
              <a:t>UN SITIO WEB PARA COMERCIALIZAR SU NEGOCIO DE VENTA DE SITIOS WEB. </a:t>
            </a:r>
            <a:endParaRPr lang="en-US" sz="1600" b="1" dirty="0">
              <a:solidFill>
                <a:prstClr val="white"/>
              </a:solidFill>
              <a:latin typeface="Calibri"/>
              <a:cs typeface="Calibri"/>
            </a:endParaRPr>
          </a:p>
        </p:txBody>
      </p:sp>
      <p:sp>
        <p:nvSpPr>
          <p:cNvPr id="7" name="Rectangle 6"/>
          <p:cNvSpPr/>
          <p:nvPr/>
        </p:nvSpPr>
        <p:spPr>
          <a:xfrm>
            <a:off x="2037708" y="2571750"/>
            <a:ext cx="1619892" cy="23745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latin typeface="Calibri"/>
                <a:cs typeface="Calibri"/>
              </a:rPr>
              <a:t>UN CALENDARIO DE VENTAS INTERACTIVO PARA PROGRAMAR LAS CITAS. </a:t>
            </a:r>
            <a:endParaRPr lang="en-US" sz="1600" b="1" dirty="0">
              <a:solidFill>
                <a:prstClr val="black"/>
              </a:solidFill>
              <a:latin typeface="Calibri"/>
              <a:cs typeface="Calibri"/>
            </a:endParaRPr>
          </a:p>
        </p:txBody>
      </p:sp>
      <p:sp>
        <p:nvSpPr>
          <p:cNvPr id="8" name="Rectangle 7"/>
          <p:cNvSpPr/>
          <p:nvPr/>
        </p:nvSpPr>
        <p:spPr>
          <a:xfrm>
            <a:off x="3790308" y="2571749"/>
            <a:ext cx="1619892" cy="23745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white"/>
                </a:solidFill>
                <a:latin typeface="Calibri"/>
                <a:cs typeface="Calibri"/>
              </a:rPr>
              <a:t>EL ACCESO A DOMINIOS Y CORREOS ELECTRÓNICOS, MARKETING POR CORREO ELECTRÓNICO .</a:t>
            </a:r>
            <a:endParaRPr lang="en-US" sz="1600" b="1" dirty="0">
              <a:solidFill>
                <a:prstClr val="white"/>
              </a:solidFill>
              <a:latin typeface="Calibri"/>
              <a:cs typeface="Calibri"/>
            </a:endParaRPr>
          </a:p>
        </p:txBody>
      </p:sp>
      <p:sp>
        <p:nvSpPr>
          <p:cNvPr id="9" name="Rectangle 8"/>
          <p:cNvSpPr/>
          <p:nvPr/>
        </p:nvSpPr>
        <p:spPr>
          <a:xfrm>
            <a:off x="5542908" y="2571749"/>
            <a:ext cx="1619892" cy="23745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rgbClr val="000000"/>
                </a:solidFill>
                <a:latin typeface="Calibri"/>
              </a:rPr>
              <a:t>HERRAMIENTAS DE MARKETING</a:t>
            </a:r>
            <a:endParaRPr lang="en-US" sz="1600" b="1" dirty="0">
              <a:solidFill>
                <a:srgbClr val="000000"/>
              </a:solidFill>
              <a:latin typeface="Calibri"/>
              <a:cs typeface="Calibri"/>
            </a:endParaRPr>
          </a:p>
        </p:txBody>
      </p:sp>
      <p:sp>
        <p:nvSpPr>
          <p:cNvPr id="10" name="Rectangle 9"/>
          <p:cNvSpPr/>
          <p:nvPr/>
        </p:nvSpPr>
        <p:spPr>
          <a:xfrm>
            <a:off x="7295508" y="2557836"/>
            <a:ext cx="1619892" cy="238847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white"/>
                </a:solidFill>
                <a:latin typeface="Calibri"/>
                <a:cs typeface="Calibri"/>
              </a:rPr>
              <a:t>ACCESO A ASISTENCIA EN VENTAS, CENTRO DE DISEÑO, ATENCIÓN AL CLIENTE</a:t>
            </a:r>
            <a:endParaRPr lang="en-US" sz="1600" b="1" dirty="0">
              <a:solidFill>
                <a:prstClr val="white"/>
              </a:solidFill>
              <a:latin typeface="Calibri"/>
              <a:cs typeface="Calibri"/>
            </a:endParaRPr>
          </a:p>
        </p:txBody>
      </p:sp>
    </p:spTree>
    <p:extLst>
      <p:ext uri="{BB962C8B-B14F-4D97-AF65-F5344CB8AC3E}">
        <p14:creationId xmlns:p14="http://schemas.microsoft.com/office/powerpoint/2010/main" val="105665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352550"/>
          </a:xfrm>
          <a:prstGeom prst="rect">
            <a:avLst/>
          </a:prstGeom>
          <a:solidFill>
            <a:srgbClr val="285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Calibri"/>
            </a:endParaRPr>
          </a:p>
        </p:txBody>
      </p:sp>
      <p:sp>
        <p:nvSpPr>
          <p:cNvPr id="5" name="Rectangle 4"/>
          <p:cNvSpPr/>
          <p:nvPr/>
        </p:nvSpPr>
        <p:spPr>
          <a:xfrm>
            <a:off x="925050" y="438154"/>
            <a:ext cx="7082288" cy="461665"/>
          </a:xfrm>
          <a:prstGeom prst="rect">
            <a:avLst/>
          </a:prstGeom>
        </p:spPr>
        <p:txBody>
          <a:bodyPr wrap="none">
            <a:spAutoFit/>
          </a:bodyPr>
          <a:lstStyle/>
          <a:p>
            <a:pPr algn="ctr"/>
            <a:r>
              <a:rPr lang="en-US" sz="2400" b="1" dirty="0" smtClean="0">
                <a:solidFill>
                  <a:prstClr val="white"/>
                </a:solidFill>
                <a:latin typeface="Calibri"/>
                <a:cs typeface="Calibri"/>
              </a:rPr>
              <a:t>CAPACITACIÓN ESTANDARIZADA EN LÍNEA Y EN VIVO. </a:t>
            </a:r>
            <a:endParaRPr lang="en-US" sz="2400" b="1" dirty="0">
              <a:solidFill>
                <a:prstClr val="white"/>
              </a:solidFill>
              <a:latin typeface="Calibri"/>
              <a:cs typeface="Calibri"/>
            </a:endParaRPr>
          </a:p>
        </p:txBody>
      </p:sp>
      <p:grpSp>
        <p:nvGrpSpPr>
          <p:cNvPr id="8" name="Group 7"/>
          <p:cNvGrpSpPr/>
          <p:nvPr/>
        </p:nvGrpSpPr>
        <p:grpSpPr>
          <a:xfrm>
            <a:off x="0" y="1352550"/>
            <a:ext cx="9144000" cy="3790950"/>
            <a:chOff x="0" y="1352550"/>
            <a:chExt cx="9002248" cy="3790950"/>
          </a:xfrm>
        </p:grpSpPr>
        <p:sp>
          <p:nvSpPr>
            <p:cNvPr id="6" name="Rectangle 5"/>
            <p:cNvSpPr/>
            <p:nvPr/>
          </p:nvSpPr>
          <p:spPr>
            <a:xfrm>
              <a:off x="0" y="1352550"/>
              <a:ext cx="4501124" cy="37909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prstClr val="white"/>
                  </a:solidFill>
                  <a:latin typeface="Calibri"/>
                  <a:cs typeface="Calibri"/>
                </a:rPr>
                <a:t>WCT 101: PARA TENER ÉXITO CON VENTAS SIMPLES </a:t>
              </a:r>
              <a:br>
                <a:rPr lang="en-US" sz="2000" b="1" dirty="0" smtClean="0">
                  <a:solidFill>
                    <a:prstClr val="white"/>
                  </a:solidFill>
                  <a:latin typeface="Calibri"/>
                  <a:cs typeface="Calibri"/>
                </a:rPr>
              </a:br>
              <a:r>
                <a:rPr lang="en-US" sz="2000" b="1" dirty="0" smtClean="0">
                  <a:solidFill>
                    <a:srgbClr val="FFFFFF"/>
                  </a:solidFill>
                  <a:latin typeface="Calibri"/>
                </a:rPr>
                <a:t/>
              </a:r>
              <a:br>
                <a:rPr lang="en-US" sz="2000" b="1" dirty="0" smtClean="0">
                  <a:solidFill>
                    <a:srgbClr val="FFFFFF"/>
                  </a:solidFill>
                  <a:latin typeface="Calibri"/>
                </a:rPr>
              </a:br>
              <a:r>
                <a:rPr lang="en-US" sz="1400" dirty="0">
                  <a:solidFill>
                    <a:prstClr val="white"/>
                  </a:solidFill>
                  <a:latin typeface="Calibri"/>
                  <a:cs typeface="Calibri"/>
                </a:rPr>
                <a:t>El </a:t>
              </a:r>
              <a:r>
                <a:rPr lang="en-US" sz="1400" dirty="0" err="1">
                  <a:solidFill>
                    <a:prstClr val="white"/>
                  </a:solidFill>
                  <a:latin typeface="Calibri"/>
                  <a:cs typeface="Calibri"/>
                </a:rPr>
                <a:t>Curso</a:t>
              </a:r>
              <a:r>
                <a:rPr lang="en-US" sz="1400" dirty="0">
                  <a:solidFill>
                    <a:prstClr val="white"/>
                  </a:solidFill>
                  <a:latin typeface="Calibri"/>
                  <a:cs typeface="Calibri"/>
                </a:rPr>
                <a:t> </a:t>
              </a:r>
              <a:r>
                <a:rPr lang="en-US" sz="1400" dirty="0" err="1">
                  <a:solidFill>
                    <a:prstClr val="white"/>
                  </a:solidFill>
                  <a:latin typeface="Calibri"/>
                  <a:cs typeface="Calibri"/>
                </a:rPr>
                <a:t>para</a:t>
              </a:r>
              <a:r>
                <a:rPr lang="en-US" sz="1400" dirty="0">
                  <a:solidFill>
                    <a:prstClr val="white"/>
                  </a:solidFill>
                  <a:latin typeface="Calibri"/>
                  <a:cs typeface="Calibri"/>
                </a:rPr>
                <a:t> la </a:t>
              </a:r>
              <a:r>
                <a:rPr lang="en-US" sz="1400" dirty="0" err="1">
                  <a:solidFill>
                    <a:prstClr val="white"/>
                  </a:solidFill>
                  <a:latin typeface="Calibri"/>
                  <a:cs typeface="Calibri"/>
                </a:rPr>
                <a:t>Certificación</a:t>
              </a:r>
              <a:r>
                <a:rPr lang="en-US" sz="1400" dirty="0">
                  <a:solidFill>
                    <a:prstClr val="white"/>
                  </a:solidFill>
                  <a:latin typeface="Calibri"/>
                  <a:cs typeface="Calibri"/>
                </a:rPr>
                <a:t> en maWebCenters 101 </a:t>
              </a:r>
              <a:r>
                <a:rPr lang="en-US" sz="1400" dirty="0" err="1">
                  <a:solidFill>
                    <a:prstClr val="white"/>
                  </a:solidFill>
                  <a:latin typeface="Calibri"/>
                  <a:cs typeface="Calibri"/>
                </a:rPr>
                <a:t>está</a:t>
              </a:r>
              <a:r>
                <a:rPr lang="en-US" sz="1400" dirty="0">
                  <a:solidFill>
                    <a:prstClr val="white"/>
                  </a:solidFill>
                  <a:latin typeface="Calibri"/>
                  <a:cs typeface="Calibri"/>
                </a:rPr>
                <a:t> </a:t>
              </a:r>
              <a:r>
                <a:rPr lang="en-US" sz="1400" dirty="0" err="1">
                  <a:solidFill>
                    <a:prstClr val="white"/>
                  </a:solidFill>
                  <a:latin typeface="Calibri"/>
                  <a:cs typeface="Calibri"/>
                </a:rPr>
                <a:t>diseñado</a:t>
              </a:r>
              <a:r>
                <a:rPr lang="en-US" sz="1400" dirty="0">
                  <a:solidFill>
                    <a:prstClr val="white"/>
                  </a:solidFill>
                  <a:latin typeface="Calibri"/>
                  <a:cs typeface="Calibri"/>
                </a:rPr>
                <a:t> </a:t>
              </a:r>
              <a:r>
                <a:rPr lang="en-US" sz="1400" dirty="0" err="1">
                  <a:solidFill>
                    <a:prstClr val="white"/>
                  </a:solidFill>
                  <a:latin typeface="Calibri"/>
                  <a:cs typeface="Calibri"/>
                </a:rPr>
                <a:t>para</a:t>
              </a:r>
              <a:r>
                <a:rPr lang="en-US" sz="1400" dirty="0">
                  <a:solidFill>
                    <a:prstClr val="white"/>
                  </a:solidFill>
                  <a:latin typeface="Calibri"/>
                  <a:cs typeface="Calibri"/>
                </a:rPr>
                <a:t> </a:t>
              </a:r>
              <a:r>
                <a:rPr lang="en-US" sz="1400" dirty="0" err="1">
                  <a:solidFill>
                    <a:prstClr val="white"/>
                  </a:solidFill>
                  <a:latin typeface="Calibri"/>
                  <a:cs typeface="Calibri"/>
                </a:rPr>
                <a:t>darle</a:t>
              </a:r>
              <a:r>
                <a:rPr lang="en-US" sz="1400" dirty="0">
                  <a:solidFill>
                    <a:prstClr val="white"/>
                  </a:solidFill>
                  <a:latin typeface="Calibri"/>
                  <a:cs typeface="Calibri"/>
                </a:rPr>
                <a:t> un </a:t>
              </a:r>
              <a:r>
                <a:rPr lang="en-US" sz="1400" dirty="0" err="1">
                  <a:solidFill>
                    <a:prstClr val="white"/>
                  </a:solidFill>
                  <a:latin typeface="Calibri"/>
                  <a:cs typeface="Calibri"/>
                </a:rPr>
                <a:t>sistema</a:t>
              </a:r>
              <a:r>
                <a:rPr lang="en-US" sz="1400" dirty="0">
                  <a:solidFill>
                    <a:prstClr val="white"/>
                  </a:solidFill>
                  <a:latin typeface="Calibri"/>
                  <a:cs typeface="Calibri"/>
                </a:rPr>
                <a:t> simple y duplicable </a:t>
              </a:r>
              <a:r>
                <a:rPr lang="en-US" sz="1400" dirty="0" err="1">
                  <a:solidFill>
                    <a:prstClr val="white"/>
                  </a:solidFill>
                  <a:latin typeface="Calibri"/>
                  <a:cs typeface="Calibri"/>
                </a:rPr>
                <a:t>para</a:t>
              </a:r>
              <a:r>
                <a:rPr lang="en-US" sz="1400" dirty="0">
                  <a:solidFill>
                    <a:prstClr val="white"/>
                  </a:solidFill>
                  <a:latin typeface="Calibri"/>
                  <a:cs typeface="Calibri"/>
                </a:rPr>
                <a:t> el </a:t>
              </a:r>
              <a:r>
                <a:rPr lang="en-US" sz="1400" dirty="0" err="1">
                  <a:solidFill>
                    <a:prstClr val="white"/>
                  </a:solidFill>
                  <a:latin typeface="Calibri"/>
                  <a:cs typeface="Calibri"/>
                </a:rPr>
                <a:t>desarrollo</a:t>
              </a:r>
              <a:r>
                <a:rPr lang="en-US" sz="1400" dirty="0">
                  <a:solidFill>
                    <a:prstClr val="white"/>
                  </a:solidFill>
                  <a:latin typeface="Calibri"/>
                  <a:cs typeface="Calibri"/>
                </a:rPr>
                <a:t> de </a:t>
              </a:r>
              <a:r>
                <a:rPr lang="en-US" sz="1400" dirty="0" err="1">
                  <a:solidFill>
                    <a:prstClr val="white"/>
                  </a:solidFill>
                  <a:latin typeface="Calibri"/>
                  <a:cs typeface="Calibri"/>
                </a:rPr>
                <a:t>su</a:t>
              </a:r>
              <a:r>
                <a:rPr lang="en-US" sz="1400" dirty="0">
                  <a:solidFill>
                    <a:prstClr val="white"/>
                  </a:solidFill>
                  <a:latin typeface="Calibri"/>
                  <a:cs typeface="Calibri"/>
                </a:rPr>
                <a:t> UnFranchise </a:t>
              </a:r>
              <a:r>
                <a:rPr lang="en-US" sz="1400" dirty="0" err="1">
                  <a:solidFill>
                    <a:prstClr val="white"/>
                  </a:solidFill>
                  <a:latin typeface="Calibri"/>
                  <a:cs typeface="Calibri"/>
                </a:rPr>
                <a:t>como</a:t>
              </a:r>
              <a:r>
                <a:rPr lang="en-US" sz="1400" dirty="0">
                  <a:solidFill>
                    <a:prstClr val="white"/>
                  </a:solidFill>
                  <a:latin typeface="Calibri"/>
                  <a:cs typeface="Calibri"/>
                </a:rPr>
                <a:t> </a:t>
              </a:r>
              <a:r>
                <a:rPr lang="en-US" sz="1400" dirty="0" err="1">
                  <a:solidFill>
                    <a:prstClr val="white"/>
                  </a:solidFill>
                  <a:latin typeface="Calibri"/>
                  <a:cs typeface="Calibri"/>
                </a:rPr>
                <a:t>propietario</a:t>
              </a:r>
              <a:r>
                <a:rPr lang="en-US" sz="1400" dirty="0">
                  <a:solidFill>
                    <a:prstClr val="white"/>
                  </a:solidFill>
                  <a:latin typeface="Calibri"/>
                  <a:cs typeface="Calibri"/>
                </a:rPr>
                <a:t> WebCenter. </a:t>
              </a:r>
              <a:r>
                <a:rPr lang="en-US" sz="1400" dirty="0" err="1">
                  <a:solidFill>
                    <a:prstClr val="white"/>
                  </a:solidFill>
                  <a:latin typeface="Calibri"/>
                  <a:cs typeface="Calibri"/>
                </a:rPr>
                <a:t>Usted</a:t>
              </a:r>
              <a:r>
                <a:rPr lang="en-US" sz="1400" dirty="0">
                  <a:solidFill>
                    <a:prstClr val="white"/>
                  </a:solidFill>
                  <a:latin typeface="Calibri"/>
                  <a:cs typeface="Calibri"/>
                </a:rPr>
                <a:t> </a:t>
              </a:r>
              <a:r>
                <a:rPr lang="en-US" sz="1400" dirty="0" err="1">
                  <a:solidFill>
                    <a:prstClr val="white"/>
                  </a:solidFill>
                  <a:latin typeface="Calibri"/>
                  <a:cs typeface="Calibri"/>
                </a:rPr>
                <a:t>ganará</a:t>
              </a:r>
              <a:r>
                <a:rPr lang="en-US" sz="1400" dirty="0">
                  <a:solidFill>
                    <a:prstClr val="white"/>
                  </a:solidFill>
                  <a:latin typeface="Calibri"/>
                  <a:cs typeface="Calibri"/>
                </a:rPr>
                <a:t> </a:t>
              </a:r>
              <a:r>
                <a:rPr lang="en-US" sz="1400" dirty="0" err="1">
                  <a:solidFill>
                    <a:prstClr val="white"/>
                  </a:solidFill>
                  <a:latin typeface="Calibri"/>
                  <a:cs typeface="Calibri"/>
                </a:rPr>
                <a:t>una</a:t>
              </a:r>
              <a:r>
                <a:rPr lang="en-US" sz="1400" dirty="0">
                  <a:solidFill>
                    <a:prstClr val="white"/>
                  </a:solidFill>
                  <a:latin typeface="Calibri"/>
                  <a:cs typeface="Calibri"/>
                </a:rPr>
                <a:t> </a:t>
              </a:r>
              <a:r>
                <a:rPr lang="en-US" sz="1400" dirty="0" err="1">
                  <a:solidFill>
                    <a:prstClr val="white"/>
                  </a:solidFill>
                  <a:latin typeface="Calibri"/>
                  <a:cs typeface="Calibri"/>
                </a:rPr>
                <a:t>comprensión</a:t>
              </a:r>
              <a:r>
                <a:rPr lang="en-US" sz="1400" dirty="0">
                  <a:solidFill>
                    <a:prstClr val="white"/>
                  </a:solidFill>
                  <a:latin typeface="Calibri"/>
                  <a:cs typeface="Calibri"/>
                </a:rPr>
                <a:t> </a:t>
              </a:r>
              <a:r>
                <a:rPr lang="en-US" sz="1400" dirty="0" err="1">
                  <a:solidFill>
                    <a:prstClr val="white"/>
                  </a:solidFill>
                  <a:latin typeface="Calibri"/>
                  <a:cs typeface="Calibri"/>
                </a:rPr>
                <a:t>básica</a:t>
              </a:r>
              <a:r>
                <a:rPr lang="en-US" sz="1400" dirty="0">
                  <a:solidFill>
                    <a:prstClr val="white"/>
                  </a:solidFill>
                  <a:latin typeface="Calibri"/>
                  <a:cs typeface="Calibri"/>
                </a:rPr>
                <a:t> de </a:t>
              </a:r>
              <a:r>
                <a:rPr lang="en-US" sz="1400" dirty="0" err="1">
                  <a:solidFill>
                    <a:prstClr val="white"/>
                  </a:solidFill>
                  <a:latin typeface="Calibri"/>
                  <a:cs typeface="Calibri"/>
                </a:rPr>
                <a:t>nuestro</a:t>
              </a:r>
              <a:r>
                <a:rPr lang="en-US" sz="1400" dirty="0">
                  <a:solidFill>
                    <a:prstClr val="white"/>
                  </a:solidFill>
                  <a:latin typeface="Calibri"/>
                  <a:cs typeface="Calibri"/>
                </a:rPr>
                <a:t> </a:t>
              </a:r>
              <a:r>
                <a:rPr lang="en-US" sz="1400" dirty="0" err="1">
                  <a:solidFill>
                    <a:prstClr val="white"/>
                  </a:solidFill>
                  <a:latin typeface="Calibri"/>
                  <a:cs typeface="Calibri"/>
                </a:rPr>
                <a:t>producto</a:t>
              </a:r>
              <a:r>
                <a:rPr lang="en-US" sz="1400" dirty="0">
                  <a:solidFill>
                    <a:prstClr val="white"/>
                  </a:solidFill>
                  <a:latin typeface="Calibri"/>
                  <a:cs typeface="Calibri"/>
                </a:rPr>
                <a:t>, del </a:t>
              </a:r>
              <a:r>
                <a:rPr lang="en-US" sz="1400" dirty="0" err="1">
                  <a:solidFill>
                    <a:prstClr val="white"/>
                  </a:solidFill>
                  <a:latin typeface="Calibri"/>
                  <a:cs typeface="Calibri"/>
                </a:rPr>
                <a:t>sistema</a:t>
              </a:r>
              <a:r>
                <a:rPr lang="en-US" sz="1400" dirty="0">
                  <a:solidFill>
                    <a:prstClr val="white"/>
                  </a:solidFill>
                  <a:latin typeface="Calibri"/>
                  <a:cs typeface="Calibri"/>
                </a:rPr>
                <a:t> de </a:t>
              </a:r>
              <a:r>
                <a:rPr lang="en-US" sz="1400" dirty="0" err="1">
                  <a:solidFill>
                    <a:prstClr val="white"/>
                  </a:solidFill>
                  <a:latin typeface="Calibri"/>
                  <a:cs typeface="Calibri"/>
                </a:rPr>
                <a:t>ventas</a:t>
              </a:r>
              <a:r>
                <a:rPr lang="en-US" sz="1400" dirty="0">
                  <a:solidFill>
                    <a:prstClr val="white"/>
                  </a:solidFill>
                  <a:latin typeface="Calibri"/>
                  <a:cs typeface="Calibri"/>
                </a:rPr>
                <a:t> simple y de </a:t>
              </a:r>
              <a:r>
                <a:rPr lang="en-US" sz="1400" dirty="0" err="1">
                  <a:solidFill>
                    <a:prstClr val="white"/>
                  </a:solidFill>
                  <a:latin typeface="Calibri"/>
                  <a:cs typeface="Calibri"/>
                </a:rPr>
                <a:t>las</a:t>
              </a:r>
              <a:r>
                <a:rPr lang="en-US" sz="1400" dirty="0">
                  <a:solidFill>
                    <a:prstClr val="white"/>
                  </a:solidFill>
                  <a:latin typeface="Calibri"/>
                  <a:cs typeface="Calibri"/>
                </a:rPr>
                <a:t> </a:t>
              </a:r>
              <a:r>
                <a:rPr lang="en-US" sz="1400" dirty="0" err="1">
                  <a:solidFill>
                    <a:prstClr val="white"/>
                  </a:solidFill>
                  <a:latin typeface="Calibri"/>
                  <a:cs typeface="Calibri"/>
                </a:rPr>
                <a:t>técnicas</a:t>
              </a:r>
              <a:r>
                <a:rPr lang="en-US" sz="1400" dirty="0">
                  <a:solidFill>
                    <a:prstClr val="white"/>
                  </a:solidFill>
                  <a:latin typeface="Calibri"/>
                  <a:cs typeface="Calibri"/>
                </a:rPr>
                <a:t> de </a:t>
              </a:r>
              <a:r>
                <a:rPr lang="en-US" sz="1400" dirty="0" err="1">
                  <a:solidFill>
                    <a:prstClr val="white"/>
                  </a:solidFill>
                  <a:latin typeface="Calibri"/>
                  <a:cs typeface="Calibri"/>
                </a:rPr>
                <a:t>construcción</a:t>
              </a:r>
              <a:r>
                <a:rPr lang="en-US" sz="1400" dirty="0">
                  <a:solidFill>
                    <a:prstClr val="white"/>
                  </a:solidFill>
                  <a:latin typeface="Calibri"/>
                  <a:cs typeface="Calibri"/>
                </a:rPr>
                <a:t> de </a:t>
              </a:r>
              <a:r>
                <a:rPr lang="en-US" sz="1400" dirty="0" err="1">
                  <a:solidFill>
                    <a:prstClr val="white"/>
                  </a:solidFill>
                  <a:latin typeface="Calibri"/>
                  <a:cs typeface="Calibri"/>
                </a:rPr>
                <a:t>negocios</a:t>
              </a:r>
              <a:r>
                <a:rPr lang="en-US" sz="1400" dirty="0">
                  <a:solidFill>
                    <a:prstClr val="white"/>
                  </a:solidFill>
                  <a:latin typeface="Calibri"/>
                  <a:cs typeface="Calibri"/>
                </a:rPr>
                <a:t>. Este </a:t>
              </a:r>
              <a:r>
                <a:rPr lang="en-US" sz="1400" dirty="0" err="1">
                  <a:solidFill>
                    <a:prstClr val="white"/>
                  </a:solidFill>
                  <a:latin typeface="Calibri"/>
                  <a:cs typeface="Calibri"/>
                </a:rPr>
                <a:t>curso</a:t>
              </a:r>
              <a:r>
                <a:rPr lang="en-US" sz="1400" dirty="0">
                  <a:solidFill>
                    <a:prstClr val="white"/>
                  </a:solidFill>
                  <a:latin typeface="Calibri"/>
                  <a:cs typeface="Calibri"/>
                </a:rPr>
                <a:t> </a:t>
              </a:r>
              <a:r>
                <a:rPr lang="en-US" sz="1400" dirty="0" err="1">
                  <a:solidFill>
                    <a:prstClr val="white"/>
                  </a:solidFill>
                  <a:latin typeface="Calibri"/>
                  <a:cs typeface="Calibri"/>
                </a:rPr>
                <a:t>también</a:t>
              </a:r>
              <a:r>
                <a:rPr lang="en-US" sz="1400" dirty="0">
                  <a:solidFill>
                    <a:prstClr val="white"/>
                  </a:solidFill>
                  <a:latin typeface="Calibri"/>
                  <a:cs typeface="Calibri"/>
                </a:rPr>
                <a:t> </a:t>
              </a:r>
              <a:r>
                <a:rPr lang="en-US" sz="1400" dirty="0" err="1">
                  <a:solidFill>
                    <a:prstClr val="white"/>
                  </a:solidFill>
                  <a:latin typeface="Calibri"/>
                  <a:cs typeface="Calibri"/>
                </a:rPr>
                <a:t>cuenta</a:t>
              </a:r>
              <a:r>
                <a:rPr lang="en-US" sz="1400" dirty="0">
                  <a:solidFill>
                    <a:prstClr val="white"/>
                  </a:solidFill>
                  <a:latin typeface="Calibri"/>
                  <a:cs typeface="Calibri"/>
                </a:rPr>
                <a:t> con </a:t>
              </a:r>
              <a:r>
                <a:rPr lang="en-US" sz="1400" dirty="0" err="1">
                  <a:solidFill>
                    <a:prstClr val="white"/>
                  </a:solidFill>
                  <a:latin typeface="Calibri"/>
                  <a:cs typeface="Calibri"/>
                </a:rPr>
                <a:t>una</a:t>
              </a:r>
              <a:r>
                <a:rPr lang="en-US" sz="1400" dirty="0">
                  <a:solidFill>
                    <a:prstClr val="white"/>
                  </a:solidFill>
                  <a:latin typeface="Calibri"/>
                  <a:cs typeface="Calibri"/>
                </a:rPr>
                <a:t> </a:t>
              </a:r>
              <a:r>
                <a:rPr lang="en-US" sz="1400" dirty="0" err="1">
                  <a:solidFill>
                    <a:prstClr val="white"/>
                  </a:solidFill>
                  <a:latin typeface="Calibri"/>
                  <a:cs typeface="Calibri"/>
                </a:rPr>
                <a:t>sección</a:t>
              </a:r>
              <a:r>
                <a:rPr lang="en-US" sz="1400" dirty="0">
                  <a:solidFill>
                    <a:prstClr val="white"/>
                  </a:solidFill>
                  <a:latin typeface="Calibri"/>
                  <a:cs typeface="Calibri"/>
                </a:rPr>
                <a:t> </a:t>
              </a:r>
              <a:r>
                <a:rPr lang="en-US" sz="1400" dirty="0" err="1">
                  <a:solidFill>
                    <a:prstClr val="white"/>
                  </a:solidFill>
                  <a:latin typeface="Calibri"/>
                  <a:cs typeface="Calibri"/>
                </a:rPr>
                <a:t>dedicada</a:t>
              </a:r>
              <a:r>
                <a:rPr lang="en-US" sz="1400" dirty="0">
                  <a:solidFill>
                    <a:prstClr val="white"/>
                  </a:solidFill>
                  <a:latin typeface="Calibri"/>
                  <a:cs typeface="Calibri"/>
                </a:rPr>
                <a:t> a la </a:t>
              </a:r>
              <a:r>
                <a:rPr lang="en-US" sz="1400" dirty="0" err="1">
                  <a:solidFill>
                    <a:prstClr val="white"/>
                  </a:solidFill>
                  <a:latin typeface="Calibri"/>
                  <a:cs typeface="Calibri"/>
                </a:rPr>
                <a:t>navegación</a:t>
              </a:r>
              <a:r>
                <a:rPr lang="en-US" sz="1400" dirty="0">
                  <a:solidFill>
                    <a:prstClr val="white"/>
                  </a:solidFill>
                  <a:latin typeface="Calibri"/>
                  <a:cs typeface="Calibri"/>
                </a:rPr>
                <a:t> de </a:t>
              </a:r>
              <a:r>
                <a:rPr lang="en-US" sz="1400" dirty="0" err="1">
                  <a:solidFill>
                    <a:prstClr val="white"/>
                  </a:solidFill>
                  <a:latin typeface="Calibri"/>
                  <a:cs typeface="Calibri"/>
                </a:rPr>
                <a:t>su</a:t>
              </a:r>
              <a:r>
                <a:rPr lang="en-US" sz="1400" dirty="0">
                  <a:solidFill>
                    <a:prstClr val="white"/>
                  </a:solidFill>
                  <a:latin typeface="Calibri"/>
                  <a:cs typeface="Calibri"/>
                </a:rPr>
                <a:t> WebCenter, un plan de </a:t>
              </a:r>
              <a:r>
                <a:rPr lang="en-US" sz="1400" dirty="0" err="1">
                  <a:solidFill>
                    <a:prstClr val="white"/>
                  </a:solidFill>
                  <a:latin typeface="Calibri"/>
                  <a:cs typeface="Calibri"/>
                </a:rPr>
                <a:t>acción</a:t>
              </a:r>
              <a:r>
                <a:rPr lang="en-US" sz="1400" dirty="0">
                  <a:solidFill>
                    <a:prstClr val="white"/>
                  </a:solidFill>
                  <a:latin typeface="Calibri"/>
                  <a:cs typeface="Calibri"/>
                </a:rPr>
                <a:t> </a:t>
              </a:r>
              <a:r>
                <a:rPr lang="en-US" sz="1400" dirty="0" err="1">
                  <a:solidFill>
                    <a:prstClr val="white"/>
                  </a:solidFill>
                  <a:latin typeface="Calibri"/>
                  <a:cs typeface="Calibri"/>
                </a:rPr>
                <a:t>para</a:t>
              </a:r>
              <a:r>
                <a:rPr lang="en-US" sz="1400" dirty="0">
                  <a:solidFill>
                    <a:prstClr val="white"/>
                  </a:solidFill>
                  <a:latin typeface="Calibri"/>
                  <a:cs typeface="Calibri"/>
                </a:rPr>
                <a:t> el </a:t>
              </a:r>
              <a:r>
                <a:rPr lang="en-US" sz="1400" dirty="0" err="1">
                  <a:solidFill>
                    <a:prstClr val="white"/>
                  </a:solidFill>
                  <a:latin typeface="Calibri"/>
                  <a:cs typeface="Calibri"/>
                </a:rPr>
                <a:t>éxito</a:t>
              </a:r>
              <a:r>
                <a:rPr lang="en-US" sz="1400" dirty="0">
                  <a:solidFill>
                    <a:prstClr val="white"/>
                  </a:solidFill>
                  <a:latin typeface="Calibri"/>
                  <a:cs typeface="Calibri"/>
                </a:rPr>
                <a:t> y un </a:t>
              </a:r>
              <a:r>
                <a:rPr lang="en-US" sz="1400" dirty="0" err="1">
                  <a:solidFill>
                    <a:prstClr val="white"/>
                  </a:solidFill>
                  <a:latin typeface="Calibri"/>
                  <a:cs typeface="Calibri"/>
                </a:rPr>
                <a:t>valioso</a:t>
              </a:r>
              <a:r>
                <a:rPr lang="en-US" sz="1400" dirty="0">
                  <a:solidFill>
                    <a:prstClr val="white"/>
                  </a:solidFill>
                  <a:latin typeface="Calibri"/>
                  <a:cs typeface="Calibri"/>
                </a:rPr>
                <a:t> taller </a:t>
              </a:r>
              <a:r>
                <a:rPr lang="en-US" sz="1400" dirty="0" err="1">
                  <a:solidFill>
                    <a:prstClr val="white"/>
                  </a:solidFill>
                  <a:latin typeface="Calibri"/>
                  <a:cs typeface="Calibri"/>
                </a:rPr>
                <a:t>para</a:t>
              </a:r>
              <a:r>
                <a:rPr lang="en-US" sz="1400" dirty="0">
                  <a:solidFill>
                    <a:prstClr val="white"/>
                  </a:solidFill>
                  <a:latin typeface="Calibri"/>
                  <a:cs typeface="Calibri"/>
                </a:rPr>
                <a:t> </a:t>
              </a:r>
              <a:r>
                <a:rPr lang="en-US" sz="1400" dirty="0" err="1">
                  <a:solidFill>
                    <a:prstClr val="white"/>
                  </a:solidFill>
                  <a:latin typeface="Calibri"/>
                  <a:cs typeface="Calibri"/>
                </a:rPr>
                <a:t>que</a:t>
              </a:r>
              <a:r>
                <a:rPr lang="en-US" sz="1400" dirty="0">
                  <a:solidFill>
                    <a:prstClr val="white"/>
                  </a:solidFill>
                  <a:latin typeface="Calibri"/>
                  <a:cs typeface="Calibri"/>
                </a:rPr>
                <a:t> </a:t>
              </a:r>
              <a:r>
                <a:rPr lang="en-US" sz="1400" dirty="0" err="1">
                  <a:solidFill>
                    <a:prstClr val="white"/>
                  </a:solidFill>
                  <a:latin typeface="Calibri"/>
                  <a:cs typeface="Calibri"/>
                </a:rPr>
                <a:t>usted</a:t>
              </a:r>
              <a:r>
                <a:rPr lang="en-US" sz="1400" dirty="0">
                  <a:solidFill>
                    <a:prstClr val="white"/>
                  </a:solidFill>
                  <a:latin typeface="Calibri"/>
                  <a:cs typeface="Calibri"/>
                </a:rPr>
                <a:t> </a:t>
              </a:r>
              <a:r>
                <a:rPr lang="en-US" sz="1400" dirty="0" err="1">
                  <a:solidFill>
                    <a:prstClr val="white"/>
                  </a:solidFill>
                  <a:latin typeface="Calibri"/>
                  <a:cs typeface="Calibri"/>
                </a:rPr>
                <a:t>pueda</a:t>
              </a:r>
              <a:r>
                <a:rPr lang="en-US" sz="1400" dirty="0">
                  <a:solidFill>
                    <a:prstClr val="white"/>
                  </a:solidFill>
                  <a:latin typeface="Calibri"/>
                  <a:cs typeface="Calibri"/>
                </a:rPr>
                <a:t> </a:t>
              </a:r>
              <a:r>
                <a:rPr lang="en-US" sz="1400" dirty="0" err="1">
                  <a:solidFill>
                    <a:prstClr val="white"/>
                  </a:solidFill>
                  <a:latin typeface="Calibri"/>
                  <a:cs typeface="Calibri"/>
                </a:rPr>
                <a:t>obtener</a:t>
              </a:r>
              <a:r>
                <a:rPr lang="en-US" sz="1400" dirty="0">
                  <a:solidFill>
                    <a:prstClr val="white"/>
                  </a:solidFill>
                  <a:latin typeface="Calibri"/>
                  <a:cs typeface="Calibri"/>
                </a:rPr>
                <a:t> </a:t>
              </a:r>
              <a:r>
                <a:rPr lang="en-US" sz="1400" dirty="0" err="1">
                  <a:solidFill>
                    <a:prstClr val="white"/>
                  </a:solidFill>
                  <a:latin typeface="Calibri"/>
                  <a:cs typeface="Calibri"/>
                </a:rPr>
                <a:t>experiencia</a:t>
              </a:r>
              <a:r>
                <a:rPr lang="en-US" sz="1400" dirty="0">
                  <a:solidFill>
                    <a:prstClr val="white"/>
                  </a:solidFill>
                  <a:latin typeface="Calibri"/>
                  <a:cs typeface="Calibri"/>
                </a:rPr>
                <a:t> </a:t>
              </a:r>
              <a:r>
                <a:rPr lang="en-US" sz="1400" dirty="0" err="1">
                  <a:solidFill>
                    <a:prstClr val="white"/>
                  </a:solidFill>
                  <a:latin typeface="Calibri"/>
                  <a:cs typeface="Calibri"/>
                </a:rPr>
                <a:t>práctica</a:t>
              </a:r>
              <a:r>
                <a:rPr lang="en-US" sz="1400" dirty="0">
                  <a:solidFill>
                    <a:prstClr val="white"/>
                  </a:solidFill>
                  <a:latin typeface="Calibri"/>
                  <a:cs typeface="Calibri"/>
                </a:rPr>
                <a:t> en el aula.</a:t>
              </a:r>
            </a:p>
          </p:txBody>
        </p:sp>
        <p:sp>
          <p:nvSpPr>
            <p:cNvPr id="7" name="Rectangle 6"/>
            <p:cNvSpPr/>
            <p:nvPr/>
          </p:nvSpPr>
          <p:spPr>
            <a:xfrm>
              <a:off x="4501124" y="1352550"/>
              <a:ext cx="4501124" cy="37909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white"/>
                  </a:solidFill>
                  <a:latin typeface="Calibri"/>
                  <a:cs typeface="Calibri"/>
                </a:rPr>
                <a:t> </a:t>
              </a:r>
              <a:r>
                <a:rPr lang="en-US" sz="2000" b="1" dirty="0" smtClean="0">
                  <a:solidFill>
                    <a:prstClr val="white"/>
                  </a:solidFill>
                  <a:latin typeface="Calibri"/>
                  <a:cs typeface="Calibri"/>
                </a:rPr>
                <a:t>WCT 201: VENTAS AVANZADAS Y REDES</a:t>
              </a:r>
            </a:p>
            <a:p>
              <a:r>
                <a:rPr lang="en-US" sz="2000" b="1" dirty="0" smtClean="0">
                  <a:solidFill>
                    <a:srgbClr val="FFFFFF"/>
                  </a:solidFill>
                  <a:latin typeface="Calibri"/>
                </a:rPr>
                <a:t/>
              </a:r>
              <a:br>
                <a:rPr lang="en-US" sz="2000" b="1" dirty="0" smtClean="0">
                  <a:solidFill>
                    <a:srgbClr val="FFFFFF"/>
                  </a:solidFill>
                  <a:latin typeface="Calibri"/>
                </a:rPr>
              </a:br>
              <a:r>
                <a:rPr lang="en-US" sz="1400" dirty="0">
                  <a:solidFill>
                    <a:prstClr val="white"/>
                  </a:solidFill>
                  <a:latin typeface="Calibri"/>
                  <a:cs typeface="Calibri"/>
                </a:rPr>
                <a:t>El </a:t>
              </a:r>
              <a:r>
                <a:rPr lang="en-US" sz="1400" dirty="0" err="1">
                  <a:solidFill>
                    <a:prstClr val="white"/>
                  </a:solidFill>
                  <a:latin typeface="Calibri"/>
                  <a:cs typeface="Calibri"/>
                </a:rPr>
                <a:t>Curso</a:t>
              </a:r>
              <a:r>
                <a:rPr lang="en-US" sz="1400" dirty="0">
                  <a:solidFill>
                    <a:prstClr val="white"/>
                  </a:solidFill>
                  <a:latin typeface="Calibri"/>
                  <a:cs typeface="Calibri"/>
                </a:rPr>
                <a:t> </a:t>
              </a:r>
              <a:r>
                <a:rPr lang="en-US" sz="1400" dirty="0" err="1">
                  <a:solidFill>
                    <a:prstClr val="white"/>
                  </a:solidFill>
                  <a:latin typeface="Calibri"/>
                  <a:cs typeface="Calibri"/>
                </a:rPr>
                <a:t>para</a:t>
              </a:r>
              <a:r>
                <a:rPr lang="en-US" sz="1400" dirty="0">
                  <a:solidFill>
                    <a:prstClr val="white"/>
                  </a:solidFill>
                  <a:latin typeface="Calibri"/>
                  <a:cs typeface="Calibri"/>
                </a:rPr>
                <a:t> la </a:t>
              </a:r>
              <a:r>
                <a:rPr lang="en-US" sz="1400" dirty="0" err="1">
                  <a:solidFill>
                    <a:prstClr val="white"/>
                  </a:solidFill>
                  <a:latin typeface="Calibri"/>
                  <a:cs typeface="Calibri"/>
                </a:rPr>
                <a:t>Certificación</a:t>
              </a:r>
              <a:r>
                <a:rPr lang="en-US" sz="1400" dirty="0">
                  <a:solidFill>
                    <a:prstClr val="white"/>
                  </a:solidFill>
                  <a:latin typeface="Calibri"/>
                  <a:cs typeface="Calibri"/>
                </a:rPr>
                <a:t> en maWebCenters 201 </a:t>
              </a:r>
              <a:r>
                <a:rPr lang="en-US" sz="1400" dirty="0" err="1">
                  <a:solidFill>
                    <a:prstClr val="white"/>
                  </a:solidFill>
                  <a:latin typeface="Calibri"/>
                  <a:cs typeface="Calibri"/>
                </a:rPr>
                <a:t>está</a:t>
              </a:r>
              <a:r>
                <a:rPr lang="en-US" sz="1400" dirty="0">
                  <a:solidFill>
                    <a:prstClr val="white"/>
                  </a:solidFill>
                  <a:latin typeface="Calibri"/>
                  <a:cs typeface="Calibri"/>
                </a:rPr>
                <a:t> </a:t>
              </a:r>
              <a:r>
                <a:rPr lang="en-US" sz="1400" dirty="0" err="1">
                  <a:solidFill>
                    <a:prstClr val="white"/>
                  </a:solidFill>
                  <a:latin typeface="Calibri"/>
                  <a:cs typeface="Calibri"/>
                </a:rPr>
                <a:t>diseñada</a:t>
              </a:r>
              <a:r>
                <a:rPr lang="en-US" sz="1400" dirty="0">
                  <a:solidFill>
                    <a:prstClr val="white"/>
                  </a:solidFill>
                  <a:latin typeface="Calibri"/>
                  <a:cs typeface="Calibri"/>
                </a:rPr>
                <a:t> </a:t>
              </a:r>
              <a:r>
                <a:rPr lang="en-US" sz="1400" dirty="0" err="1">
                  <a:solidFill>
                    <a:prstClr val="white"/>
                  </a:solidFill>
                  <a:latin typeface="Calibri"/>
                  <a:cs typeface="Calibri"/>
                </a:rPr>
                <a:t>para</a:t>
              </a:r>
              <a:r>
                <a:rPr lang="en-US" sz="1400" dirty="0">
                  <a:solidFill>
                    <a:prstClr val="white"/>
                  </a:solidFill>
                  <a:latin typeface="Calibri"/>
                  <a:cs typeface="Calibri"/>
                </a:rPr>
                <a:t> los </a:t>
              </a:r>
              <a:r>
                <a:rPr lang="en-US" sz="1400" dirty="0" err="1">
                  <a:solidFill>
                    <a:prstClr val="white"/>
                  </a:solidFill>
                  <a:latin typeface="Calibri"/>
                  <a:cs typeface="Calibri"/>
                </a:rPr>
                <a:t>dueños</a:t>
              </a:r>
              <a:r>
                <a:rPr lang="en-US" sz="1400" dirty="0">
                  <a:solidFill>
                    <a:prstClr val="white"/>
                  </a:solidFill>
                  <a:latin typeface="Calibri"/>
                  <a:cs typeface="Calibri"/>
                </a:rPr>
                <a:t> de WebCenter </a:t>
              </a:r>
              <a:r>
                <a:rPr lang="en-US" sz="1400" dirty="0" err="1">
                  <a:solidFill>
                    <a:prstClr val="white"/>
                  </a:solidFill>
                  <a:latin typeface="Calibri"/>
                  <a:cs typeface="Calibri"/>
                </a:rPr>
                <a:t>que</a:t>
              </a:r>
              <a:r>
                <a:rPr lang="en-US" sz="1400" dirty="0">
                  <a:solidFill>
                    <a:prstClr val="white"/>
                  </a:solidFill>
                  <a:latin typeface="Calibri"/>
                  <a:cs typeface="Calibri"/>
                </a:rPr>
                <a:t> </a:t>
              </a:r>
              <a:r>
                <a:rPr lang="en-US" sz="1400" dirty="0" err="1">
                  <a:solidFill>
                    <a:prstClr val="white"/>
                  </a:solidFill>
                  <a:latin typeface="Calibri"/>
                  <a:cs typeface="Calibri"/>
                </a:rPr>
                <a:t>han</a:t>
              </a:r>
              <a:r>
                <a:rPr lang="en-US" sz="1400" dirty="0">
                  <a:solidFill>
                    <a:prstClr val="white"/>
                  </a:solidFill>
                  <a:latin typeface="Calibri"/>
                  <a:cs typeface="Calibri"/>
                </a:rPr>
                <a:t> </a:t>
              </a:r>
              <a:r>
                <a:rPr lang="en-US" sz="1400" dirty="0" err="1">
                  <a:solidFill>
                    <a:prstClr val="white"/>
                  </a:solidFill>
                  <a:latin typeface="Calibri"/>
                  <a:cs typeface="Calibri"/>
                </a:rPr>
                <a:t>tomado</a:t>
              </a:r>
              <a:r>
                <a:rPr lang="en-US" sz="1400" dirty="0">
                  <a:solidFill>
                    <a:prstClr val="white"/>
                  </a:solidFill>
                  <a:latin typeface="Calibri"/>
                  <a:cs typeface="Calibri"/>
                </a:rPr>
                <a:t> el </a:t>
              </a:r>
              <a:r>
                <a:rPr lang="en-US" sz="1400" dirty="0" err="1">
                  <a:solidFill>
                    <a:prstClr val="white"/>
                  </a:solidFill>
                  <a:latin typeface="Calibri"/>
                  <a:cs typeface="Calibri"/>
                </a:rPr>
                <a:t>curso</a:t>
              </a:r>
              <a:r>
                <a:rPr lang="en-US" sz="1400" dirty="0">
                  <a:solidFill>
                    <a:prstClr val="white"/>
                  </a:solidFill>
                  <a:latin typeface="Calibri"/>
                  <a:cs typeface="Calibri"/>
                </a:rPr>
                <a:t> 101 y </a:t>
              </a:r>
              <a:r>
                <a:rPr lang="en-US" sz="1400" dirty="0" err="1">
                  <a:solidFill>
                    <a:prstClr val="white"/>
                  </a:solidFill>
                  <a:latin typeface="Calibri"/>
                  <a:cs typeface="Calibri"/>
                </a:rPr>
                <a:t>que</a:t>
              </a:r>
              <a:r>
                <a:rPr lang="en-US" sz="1400" dirty="0">
                  <a:solidFill>
                    <a:prstClr val="white"/>
                  </a:solidFill>
                  <a:latin typeface="Calibri"/>
                  <a:cs typeface="Calibri"/>
                </a:rPr>
                <a:t> </a:t>
              </a:r>
              <a:r>
                <a:rPr lang="en-US" sz="1400" dirty="0" err="1">
                  <a:solidFill>
                    <a:prstClr val="white"/>
                  </a:solidFill>
                  <a:latin typeface="Calibri"/>
                  <a:cs typeface="Calibri"/>
                </a:rPr>
                <a:t>están</a:t>
              </a:r>
              <a:r>
                <a:rPr lang="en-US" sz="1400" dirty="0">
                  <a:solidFill>
                    <a:prstClr val="white"/>
                  </a:solidFill>
                  <a:latin typeface="Calibri"/>
                  <a:cs typeface="Calibri"/>
                </a:rPr>
                <a:t> </a:t>
              </a:r>
              <a:r>
                <a:rPr lang="en-US" sz="1400" dirty="0" err="1">
                  <a:solidFill>
                    <a:prstClr val="white"/>
                  </a:solidFill>
                  <a:latin typeface="Calibri"/>
                  <a:cs typeface="Calibri"/>
                </a:rPr>
                <a:t>listos</a:t>
              </a:r>
              <a:r>
                <a:rPr lang="en-US" sz="1400" dirty="0">
                  <a:solidFill>
                    <a:prstClr val="white"/>
                  </a:solidFill>
                  <a:latin typeface="Calibri"/>
                  <a:cs typeface="Calibri"/>
                </a:rPr>
                <a:t> </a:t>
              </a:r>
              <a:r>
                <a:rPr lang="en-US" sz="1400" dirty="0" err="1">
                  <a:solidFill>
                    <a:prstClr val="white"/>
                  </a:solidFill>
                  <a:latin typeface="Calibri"/>
                  <a:cs typeface="Calibri"/>
                </a:rPr>
                <a:t>para</a:t>
              </a:r>
              <a:r>
                <a:rPr lang="en-US" sz="1400" dirty="0">
                  <a:solidFill>
                    <a:prstClr val="white"/>
                  </a:solidFill>
                  <a:latin typeface="Calibri"/>
                  <a:cs typeface="Calibri"/>
                </a:rPr>
                <a:t> </a:t>
              </a:r>
              <a:r>
                <a:rPr lang="en-US" sz="1400" dirty="0" err="1">
                  <a:solidFill>
                    <a:prstClr val="white"/>
                  </a:solidFill>
                  <a:latin typeface="Calibri"/>
                  <a:cs typeface="Calibri"/>
                </a:rPr>
                <a:t>llevar</a:t>
              </a:r>
              <a:r>
                <a:rPr lang="en-US" sz="1400" dirty="0">
                  <a:solidFill>
                    <a:prstClr val="white"/>
                  </a:solidFill>
                  <a:latin typeface="Calibri"/>
                  <a:cs typeface="Calibri"/>
                </a:rPr>
                <a:t> </a:t>
              </a:r>
              <a:r>
                <a:rPr lang="en-US" sz="1400" dirty="0" err="1">
                  <a:solidFill>
                    <a:prstClr val="white"/>
                  </a:solidFill>
                  <a:latin typeface="Calibri"/>
                  <a:cs typeface="Calibri"/>
                </a:rPr>
                <a:t>su</a:t>
              </a:r>
              <a:r>
                <a:rPr lang="en-US" sz="1400" dirty="0">
                  <a:solidFill>
                    <a:prstClr val="white"/>
                  </a:solidFill>
                  <a:latin typeface="Calibri"/>
                  <a:cs typeface="Calibri"/>
                </a:rPr>
                <a:t> </a:t>
              </a:r>
              <a:r>
                <a:rPr lang="en-US" sz="1400" dirty="0" err="1">
                  <a:solidFill>
                    <a:prstClr val="white"/>
                  </a:solidFill>
                  <a:latin typeface="Calibri"/>
                  <a:cs typeface="Calibri"/>
                </a:rPr>
                <a:t>negocio</a:t>
              </a:r>
              <a:r>
                <a:rPr lang="en-US" sz="1400" dirty="0">
                  <a:solidFill>
                    <a:prstClr val="white"/>
                  </a:solidFill>
                  <a:latin typeface="Calibri"/>
                  <a:cs typeface="Calibri"/>
                </a:rPr>
                <a:t> al </a:t>
              </a:r>
              <a:r>
                <a:rPr lang="en-US" sz="1400" dirty="0" err="1">
                  <a:solidFill>
                    <a:prstClr val="white"/>
                  </a:solidFill>
                  <a:latin typeface="Calibri"/>
                  <a:cs typeface="Calibri"/>
                </a:rPr>
                <a:t>siguiente</a:t>
              </a:r>
              <a:r>
                <a:rPr lang="en-US" sz="1400" dirty="0">
                  <a:solidFill>
                    <a:prstClr val="white"/>
                  </a:solidFill>
                  <a:latin typeface="Calibri"/>
                  <a:cs typeface="Calibri"/>
                </a:rPr>
                <a:t> </a:t>
              </a:r>
              <a:r>
                <a:rPr lang="en-US" sz="1400" dirty="0" err="1">
                  <a:solidFill>
                    <a:prstClr val="white"/>
                  </a:solidFill>
                  <a:latin typeface="Calibri"/>
                  <a:cs typeface="Calibri"/>
                </a:rPr>
                <a:t>nivel</a:t>
              </a:r>
              <a:r>
                <a:rPr lang="en-US" sz="1400" dirty="0">
                  <a:solidFill>
                    <a:prstClr val="white"/>
                  </a:solidFill>
                  <a:latin typeface="Calibri"/>
                  <a:cs typeface="Calibri"/>
                </a:rPr>
                <a:t>. Este </a:t>
              </a:r>
              <a:r>
                <a:rPr lang="en-US" sz="1400" dirty="0" err="1">
                  <a:solidFill>
                    <a:prstClr val="white"/>
                  </a:solidFill>
                  <a:latin typeface="Calibri"/>
                  <a:cs typeface="Calibri"/>
                </a:rPr>
                <a:t>curso</a:t>
              </a:r>
              <a:r>
                <a:rPr lang="en-US" sz="1400" dirty="0">
                  <a:solidFill>
                    <a:prstClr val="white"/>
                  </a:solidFill>
                  <a:latin typeface="Calibri"/>
                  <a:cs typeface="Calibri"/>
                </a:rPr>
                <a:t> </a:t>
              </a:r>
              <a:r>
                <a:rPr lang="en-US" sz="1400" dirty="0" err="1">
                  <a:solidFill>
                    <a:prstClr val="white"/>
                  </a:solidFill>
                  <a:latin typeface="Calibri"/>
                  <a:cs typeface="Calibri"/>
                </a:rPr>
                <a:t>cuenta</a:t>
              </a:r>
              <a:r>
                <a:rPr lang="en-US" sz="1400" dirty="0">
                  <a:solidFill>
                    <a:prstClr val="white"/>
                  </a:solidFill>
                  <a:latin typeface="Calibri"/>
                  <a:cs typeface="Calibri"/>
                </a:rPr>
                <a:t> con </a:t>
              </a:r>
              <a:r>
                <a:rPr lang="en-US" sz="1400" dirty="0" err="1">
                  <a:solidFill>
                    <a:prstClr val="white"/>
                  </a:solidFill>
                  <a:latin typeface="Calibri"/>
                  <a:cs typeface="Calibri"/>
                </a:rPr>
                <a:t>técnicas</a:t>
              </a:r>
              <a:r>
                <a:rPr lang="en-US" sz="1400" dirty="0">
                  <a:solidFill>
                    <a:prstClr val="white"/>
                  </a:solidFill>
                  <a:latin typeface="Calibri"/>
                  <a:cs typeface="Calibri"/>
                </a:rPr>
                <a:t> de </a:t>
              </a:r>
              <a:r>
                <a:rPr lang="en-US" sz="1400" dirty="0" err="1">
                  <a:solidFill>
                    <a:prstClr val="white"/>
                  </a:solidFill>
                  <a:latin typeface="Calibri"/>
                  <a:cs typeface="Calibri"/>
                </a:rPr>
                <a:t>ventas</a:t>
              </a:r>
              <a:r>
                <a:rPr lang="en-US" sz="1400" dirty="0">
                  <a:solidFill>
                    <a:prstClr val="white"/>
                  </a:solidFill>
                  <a:latin typeface="Calibri"/>
                  <a:cs typeface="Calibri"/>
                </a:rPr>
                <a:t> y </a:t>
              </a:r>
              <a:r>
                <a:rPr lang="en-US" sz="1400" dirty="0" err="1">
                  <a:solidFill>
                    <a:prstClr val="white"/>
                  </a:solidFill>
                  <a:latin typeface="Calibri"/>
                  <a:cs typeface="Calibri"/>
                </a:rPr>
                <a:t>desarrollo</a:t>
              </a:r>
              <a:r>
                <a:rPr lang="en-US" sz="1400" dirty="0">
                  <a:solidFill>
                    <a:prstClr val="white"/>
                  </a:solidFill>
                  <a:latin typeface="Calibri"/>
                  <a:cs typeface="Calibri"/>
                </a:rPr>
                <a:t> de </a:t>
              </a:r>
              <a:r>
                <a:rPr lang="en-US" sz="1400" dirty="0" err="1">
                  <a:solidFill>
                    <a:prstClr val="white"/>
                  </a:solidFill>
                  <a:latin typeface="Calibri"/>
                  <a:cs typeface="Calibri"/>
                </a:rPr>
                <a:t>negocios</a:t>
              </a:r>
              <a:r>
                <a:rPr lang="en-US" sz="1400" dirty="0">
                  <a:solidFill>
                    <a:prstClr val="white"/>
                  </a:solidFill>
                  <a:latin typeface="Calibri"/>
                  <a:cs typeface="Calibri"/>
                </a:rPr>
                <a:t> </a:t>
              </a:r>
              <a:r>
                <a:rPr lang="en-US" sz="1400" dirty="0" err="1">
                  <a:solidFill>
                    <a:prstClr val="white"/>
                  </a:solidFill>
                  <a:latin typeface="Calibri"/>
                  <a:cs typeface="Calibri"/>
                </a:rPr>
                <a:t>más</a:t>
              </a:r>
              <a:r>
                <a:rPr lang="en-US" sz="1400" dirty="0">
                  <a:solidFill>
                    <a:prstClr val="white"/>
                  </a:solidFill>
                  <a:latin typeface="Calibri"/>
                  <a:cs typeface="Calibri"/>
                </a:rPr>
                <a:t> </a:t>
              </a:r>
              <a:r>
                <a:rPr lang="en-US" sz="1400" dirty="0" err="1">
                  <a:solidFill>
                    <a:prstClr val="white"/>
                  </a:solidFill>
                  <a:latin typeface="Calibri"/>
                  <a:cs typeface="Calibri"/>
                </a:rPr>
                <a:t>avanzadas</a:t>
              </a:r>
              <a:r>
                <a:rPr lang="en-US" sz="1400" dirty="0">
                  <a:solidFill>
                    <a:prstClr val="white"/>
                  </a:solidFill>
                  <a:latin typeface="Calibri"/>
                  <a:cs typeface="Calibri"/>
                </a:rPr>
                <a:t> </a:t>
              </a:r>
              <a:r>
                <a:rPr lang="en-US" sz="1400" dirty="0" err="1">
                  <a:solidFill>
                    <a:prstClr val="white"/>
                  </a:solidFill>
                  <a:latin typeface="Calibri"/>
                  <a:cs typeface="Calibri"/>
                </a:rPr>
                <a:t>junto</a:t>
              </a:r>
              <a:r>
                <a:rPr lang="en-US" sz="1400" dirty="0">
                  <a:solidFill>
                    <a:prstClr val="white"/>
                  </a:solidFill>
                  <a:latin typeface="Calibri"/>
                  <a:cs typeface="Calibri"/>
                </a:rPr>
                <a:t> con </a:t>
              </a:r>
              <a:r>
                <a:rPr lang="en-US" sz="1400" dirty="0" err="1">
                  <a:solidFill>
                    <a:prstClr val="white"/>
                  </a:solidFill>
                  <a:latin typeface="Calibri"/>
                  <a:cs typeface="Calibri"/>
                </a:rPr>
                <a:t>conocimientos</a:t>
              </a:r>
              <a:r>
                <a:rPr lang="en-US" sz="1400" dirty="0">
                  <a:solidFill>
                    <a:prstClr val="white"/>
                  </a:solidFill>
                  <a:latin typeface="Calibri"/>
                  <a:cs typeface="Calibri"/>
                </a:rPr>
                <a:t> </a:t>
              </a:r>
              <a:r>
                <a:rPr lang="en-US" sz="1400" dirty="0" err="1">
                  <a:solidFill>
                    <a:prstClr val="white"/>
                  </a:solidFill>
                  <a:latin typeface="Calibri"/>
                  <a:cs typeface="Calibri"/>
                </a:rPr>
                <a:t>más</a:t>
              </a:r>
              <a:r>
                <a:rPr lang="en-US" sz="1400" dirty="0">
                  <a:solidFill>
                    <a:prstClr val="white"/>
                  </a:solidFill>
                  <a:latin typeface="Calibri"/>
                  <a:cs typeface="Calibri"/>
                </a:rPr>
                <a:t> </a:t>
              </a:r>
              <a:r>
                <a:rPr lang="en-US" sz="1400" dirty="0" err="1">
                  <a:solidFill>
                    <a:prstClr val="white"/>
                  </a:solidFill>
                  <a:latin typeface="Calibri"/>
                  <a:cs typeface="Calibri"/>
                </a:rPr>
                <a:t>profundos</a:t>
              </a:r>
              <a:r>
                <a:rPr lang="en-US" sz="1400" dirty="0">
                  <a:solidFill>
                    <a:prstClr val="white"/>
                  </a:solidFill>
                  <a:latin typeface="Calibri"/>
                  <a:cs typeface="Calibri"/>
                </a:rPr>
                <a:t> del WebCenter, de los </a:t>
              </a:r>
              <a:r>
                <a:rPr lang="en-US" sz="1400" dirty="0" err="1">
                  <a:solidFill>
                    <a:prstClr val="white"/>
                  </a:solidFill>
                  <a:latin typeface="Calibri"/>
                  <a:cs typeface="Calibri"/>
                </a:rPr>
                <a:t>materiales</a:t>
              </a:r>
              <a:r>
                <a:rPr lang="en-US" sz="1400" dirty="0">
                  <a:solidFill>
                    <a:prstClr val="white"/>
                  </a:solidFill>
                  <a:latin typeface="Calibri"/>
                  <a:cs typeface="Calibri"/>
                </a:rPr>
                <a:t> de marketing y de </a:t>
              </a:r>
              <a:r>
                <a:rPr lang="en-US" sz="1400" dirty="0" err="1">
                  <a:solidFill>
                    <a:prstClr val="white"/>
                  </a:solidFill>
                  <a:latin typeface="Calibri"/>
                  <a:cs typeface="Calibri"/>
                </a:rPr>
                <a:t>otras</a:t>
              </a:r>
              <a:r>
                <a:rPr lang="en-US" sz="1400" dirty="0">
                  <a:solidFill>
                    <a:prstClr val="white"/>
                  </a:solidFill>
                  <a:latin typeface="Calibri"/>
                  <a:cs typeface="Calibri"/>
                </a:rPr>
                <a:t> </a:t>
              </a:r>
              <a:r>
                <a:rPr lang="en-US" sz="1400" dirty="0" err="1">
                  <a:solidFill>
                    <a:prstClr val="white"/>
                  </a:solidFill>
                  <a:latin typeface="Calibri"/>
                  <a:cs typeface="Calibri"/>
                </a:rPr>
                <a:t>herramientas</a:t>
              </a:r>
              <a:r>
                <a:rPr lang="en-US" sz="1400" dirty="0">
                  <a:solidFill>
                    <a:prstClr val="white"/>
                  </a:solidFill>
                  <a:latin typeface="Calibri"/>
                  <a:cs typeface="Calibri"/>
                </a:rPr>
                <a:t>. </a:t>
              </a:r>
              <a:r>
                <a:rPr lang="en-US" sz="1400" dirty="0" err="1">
                  <a:solidFill>
                    <a:prstClr val="white"/>
                  </a:solidFill>
                  <a:latin typeface="Calibri"/>
                  <a:cs typeface="Calibri"/>
                </a:rPr>
                <a:t>Cuenta</a:t>
              </a:r>
              <a:r>
                <a:rPr lang="en-US" sz="1400" dirty="0">
                  <a:solidFill>
                    <a:prstClr val="white"/>
                  </a:solidFill>
                  <a:latin typeface="Calibri"/>
                  <a:cs typeface="Calibri"/>
                </a:rPr>
                <a:t> con </a:t>
              </a:r>
              <a:r>
                <a:rPr lang="en-US" sz="1400" dirty="0" err="1">
                  <a:solidFill>
                    <a:prstClr val="white"/>
                  </a:solidFill>
                  <a:latin typeface="Calibri"/>
                  <a:cs typeface="Calibri"/>
                </a:rPr>
                <a:t>talleres</a:t>
              </a:r>
              <a:r>
                <a:rPr lang="en-US" sz="1400" dirty="0">
                  <a:solidFill>
                    <a:prstClr val="white"/>
                  </a:solidFill>
                  <a:latin typeface="Calibri"/>
                  <a:cs typeface="Calibri"/>
                </a:rPr>
                <a:t> </a:t>
              </a:r>
              <a:r>
                <a:rPr lang="en-US" sz="1400" dirty="0" err="1">
                  <a:solidFill>
                    <a:prstClr val="white"/>
                  </a:solidFill>
                  <a:latin typeface="Calibri"/>
                  <a:cs typeface="Calibri"/>
                </a:rPr>
                <a:t>valiosos</a:t>
              </a:r>
              <a:r>
                <a:rPr lang="en-US" sz="1400" dirty="0">
                  <a:solidFill>
                    <a:prstClr val="white"/>
                  </a:solidFill>
                  <a:latin typeface="Calibri"/>
                  <a:cs typeface="Calibri"/>
                </a:rPr>
                <a:t> </a:t>
              </a:r>
              <a:r>
                <a:rPr lang="en-US" sz="1400" dirty="0" err="1">
                  <a:solidFill>
                    <a:prstClr val="white"/>
                  </a:solidFill>
                  <a:latin typeface="Calibri"/>
                  <a:cs typeface="Calibri"/>
                </a:rPr>
                <a:t>para</a:t>
              </a:r>
              <a:r>
                <a:rPr lang="en-US" sz="1400" dirty="0">
                  <a:solidFill>
                    <a:prstClr val="white"/>
                  </a:solidFill>
                  <a:latin typeface="Calibri"/>
                  <a:cs typeface="Calibri"/>
                </a:rPr>
                <a:t> la </a:t>
              </a:r>
              <a:r>
                <a:rPr lang="en-US" sz="1400" dirty="0" err="1">
                  <a:solidFill>
                    <a:prstClr val="white"/>
                  </a:solidFill>
                  <a:latin typeface="Calibri"/>
                  <a:cs typeface="Calibri"/>
                </a:rPr>
                <a:t>revisión</a:t>
              </a:r>
              <a:r>
                <a:rPr lang="en-US" sz="1400" dirty="0">
                  <a:solidFill>
                    <a:prstClr val="white"/>
                  </a:solidFill>
                  <a:latin typeface="Calibri"/>
                  <a:cs typeface="Calibri"/>
                </a:rPr>
                <a:t> de </a:t>
              </a:r>
              <a:r>
                <a:rPr lang="en-US" sz="1400" dirty="0" err="1">
                  <a:solidFill>
                    <a:prstClr val="white"/>
                  </a:solidFill>
                  <a:latin typeface="Calibri"/>
                  <a:cs typeface="Calibri"/>
                </a:rPr>
                <a:t>metas</a:t>
              </a:r>
              <a:r>
                <a:rPr lang="en-US" sz="1400" dirty="0">
                  <a:solidFill>
                    <a:prstClr val="white"/>
                  </a:solidFill>
                  <a:latin typeface="Calibri"/>
                  <a:cs typeface="Calibri"/>
                </a:rPr>
                <a:t>, de </a:t>
              </a:r>
              <a:r>
                <a:rPr lang="en-US" sz="1400" dirty="0" err="1">
                  <a:solidFill>
                    <a:prstClr val="white"/>
                  </a:solidFill>
                  <a:latin typeface="Calibri"/>
                  <a:cs typeface="Calibri"/>
                </a:rPr>
                <a:t>técnicas</a:t>
              </a:r>
              <a:r>
                <a:rPr lang="en-US" sz="1400" dirty="0">
                  <a:solidFill>
                    <a:prstClr val="white"/>
                  </a:solidFill>
                  <a:latin typeface="Calibri"/>
                  <a:cs typeface="Calibri"/>
                </a:rPr>
                <a:t> de </a:t>
              </a:r>
              <a:r>
                <a:rPr lang="en-US" sz="1400" dirty="0" err="1">
                  <a:solidFill>
                    <a:prstClr val="white"/>
                  </a:solidFill>
                  <a:latin typeface="Calibri"/>
                  <a:cs typeface="Calibri"/>
                </a:rPr>
                <a:t>venta</a:t>
              </a:r>
              <a:r>
                <a:rPr lang="en-US" sz="1400" dirty="0">
                  <a:solidFill>
                    <a:prstClr val="white"/>
                  </a:solidFill>
                  <a:latin typeface="Calibri"/>
                  <a:cs typeface="Calibri"/>
                </a:rPr>
                <a:t>, e </a:t>
              </a:r>
              <a:r>
                <a:rPr lang="en-US" sz="1400" dirty="0" err="1">
                  <a:solidFill>
                    <a:prstClr val="white"/>
                  </a:solidFill>
                  <a:latin typeface="Calibri"/>
                  <a:cs typeface="Calibri"/>
                </a:rPr>
                <a:t>incluso</a:t>
              </a:r>
              <a:r>
                <a:rPr lang="en-US" sz="1400" dirty="0">
                  <a:solidFill>
                    <a:prstClr val="white"/>
                  </a:solidFill>
                  <a:latin typeface="Calibri"/>
                  <a:cs typeface="Calibri"/>
                </a:rPr>
                <a:t> un taller de </a:t>
              </a:r>
              <a:r>
                <a:rPr lang="en-US" sz="1400" dirty="0" err="1">
                  <a:solidFill>
                    <a:prstClr val="white"/>
                  </a:solidFill>
                  <a:latin typeface="Calibri"/>
                  <a:cs typeface="Calibri"/>
                </a:rPr>
                <a:t>llamado</a:t>
              </a:r>
              <a:r>
                <a:rPr lang="en-US" sz="1400" dirty="0">
                  <a:solidFill>
                    <a:prstClr val="white"/>
                  </a:solidFill>
                  <a:latin typeface="Calibri"/>
                  <a:cs typeface="Calibri"/>
                </a:rPr>
                <a:t> </a:t>
              </a:r>
              <a:r>
                <a:rPr lang="en-US" sz="1400" dirty="0" err="1">
                  <a:solidFill>
                    <a:prstClr val="white"/>
                  </a:solidFill>
                  <a:latin typeface="Calibri"/>
                  <a:cs typeface="Calibri"/>
                </a:rPr>
                <a:t>telefónico</a:t>
              </a:r>
              <a:r>
                <a:rPr lang="en-US" sz="1400" dirty="0">
                  <a:solidFill>
                    <a:prstClr val="white"/>
                  </a:solidFill>
                  <a:latin typeface="Calibri"/>
                  <a:cs typeface="Calibri"/>
                </a:rPr>
                <a:t> </a:t>
              </a:r>
              <a:r>
                <a:rPr lang="en-US" sz="1400" dirty="0" err="1">
                  <a:solidFill>
                    <a:prstClr val="white"/>
                  </a:solidFill>
                  <a:latin typeface="Calibri"/>
                  <a:cs typeface="Calibri"/>
                </a:rPr>
                <a:t>para</a:t>
              </a:r>
              <a:r>
                <a:rPr lang="en-US" sz="1400" dirty="0">
                  <a:solidFill>
                    <a:prstClr val="white"/>
                  </a:solidFill>
                  <a:latin typeface="Calibri"/>
                  <a:cs typeface="Calibri"/>
                </a:rPr>
                <a:t> </a:t>
              </a:r>
              <a:r>
                <a:rPr lang="en-US" sz="1400" dirty="0" err="1">
                  <a:solidFill>
                    <a:prstClr val="white"/>
                  </a:solidFill>
                  <a:latin typeface="Calibri"/>
                  <a:cs typeface="Calibri"/>
                </a:rPr>
                <a:t>aprender</a:t>
              </a:r>
              <a:r>
                <a:rPr lang="en-US" sz="1400" dirty="0">
                  <a:solidFill>
                    <a:prstClr val="white"/>
                  </a:solidFill>
                  <a:latin typeface="Calibri"/>
                  <a:cs typeface="Calibri"/>
                </a:rPr>
                <a:t> a </a:t>
              </a:r>
              <a:r>
                <a:rPr lang="en-US" sz="1400" dirty="0" err="1">
                  <a:solidFill>
                    <a:prstClr val="white"/>
                  </a:solidFill>
                  <a:latin typeface="Calibri"/>
                  <a:cs typeface="Calibri"/>
                </a:rPr>
                <a:t>realizar</a:t>
              </a:r>
              <a:r>
                <a:rPr lang="en-US" sz="1400" dirty="0">
                  <a:solidFill>
                    <a:prstClr val="white"/>
                  </a:solidFill>
                  <a:latin typeface="Calibri"/>
                  <a:cs typeface="Calibri"/>
                </a:rPr>
                <a:t> </a:t>
              </a:r>
              <a:r>
                <a:rPr lang="en-US" sz="1400" dirty="0" err="1">
                  <a:solidFill>
                    <a:prstClr val="white"/>
                  </a:solidFill>
                  <a:latin typeface="Calibri"/>
                  <a:cs typeface="Calibri"/>
                </a:rPr>
                <a:t>citas</a:t>
              </a:r>
              <a:r>
                <a:rPr lang="en-US" sz="1400" dirty="0">
                  <a:solidFill>
                    <a:prstClr val="white"/>
                  </a:solidFill>
                  <a:latin typeface="Calibri"/>
                  <a:cs typeface="Calibri"/>
                </a:rPr>
                <a:t>.</a:t>
              </a:r>
            </a:p>
          </p:txBody>
        </p:sp>
      </p:grpSp>
    </p:spTree>
    <p:extLst>
      <p:ext uri="{BB962C8B-B14F-4D97-AF65-F5344CB8AC3E}">
        <p14:creationId xmlns:p14="http://schemas.microsoft.com/office/powerpoint/2010/main" val="382537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9" name="Rectangle 28"/>
          <p:cNvSpPr/>
          <p:nvPr/>
        </p:nvSpPr>
        <p:spPr>
          <a:xfrm>
            <a:off x="0" y="0"/>
            <a:ext cx="9144000" cy="51435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21" name="Straight Connector 20"/>
          <p:cNvCxnSpPr/>
          <p:nvPr/>
        </p:nvCxnSpPr>
        <p:spPr>
          <a:xfrm>
            <a:off x="32766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150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066808" y="2724154"/>
            <a:ext cx="6934199"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62000" y="438154"/>
            <a:ext cx="7543800" cy="430887"/>
          </a:xfrm>
          <a:prstGeom prst="rect">
            <a:avLst/>
          </a:prstGeom>
          <a:noFill/>
        </p:spPr>
        <p:txBody>
          <a:bodyPr wrap="square" rtlCol="0">
            <a:spAutoFit/>
          </a:bodyPr>
          <a:lstStyle/>
          <a:p>
            <a:pPr algn="ctr"/>
            <a:r>
              <a:rPr lang="en-US" sz="2200" b="1" dirty="0" smtClean="0">
                <a:solidFill>
                  <a:srgbClr val="FFFFFF"/>
                </a:solidFill>
                <a:latin typeface="Calibri"/>
              </a:rPr>
              <a:t>ASISTENCIA EN LÍNEA PARA PROPIETARIOS DE WEBCENTER</a:t>
            </a:r>
            <a:endParaRPr lang="en-US" sz="2200" b="1" dirty="0">
              <a:solidFill>
                <a:srgbClr val="FFFFFF"/>
              </a:solidFill>
              <a:latin typeface="Calibri"/>
            </a:endParaRPr>
          </a:p>
        </p:txBody>
      </p:sp>
      <p:grpSp>
        <p:nvGrpSpPr>
          <p:cNvPr id="58" name="Group 57"/>
          <p:cNvGrpSpPr/>
          <p:nvPr/>
        </p:nvGrpSpPr>
        <p:grpSpPr>
          <a:xfrm>
            <a:off x="533400" y="1381826"/>
            <a:ext cx="2209800" cy="1173795"/>
            <a:chOff x="-76200" y="1381822"/>
            <a:chExt cx="2209800" cy="1173795"/>
          </a:xfrm>
        </p:grpSpPr>
        <p:sp>
          <p:nvSpPr>
            <p:cNvPr id="30" name="Rectangle 29"/>
            <p:cNvSpPr/>
            <p:nvPr/>
          </p:nvSpPr>
          <p:spPr>
            <a:xfrm>
              <a:off x="-76200" y="2032397"/>
              <a:ext cx="2209800" cy="523220"/>
            </a:xfrm>
            <a:prstGeom prst="rect">
              <a:avLst/>
            </a:prstGeom>
          </p:spPr>
          <p:txBody>
            <a:bodyPr wrap="square">
              <a:spAutoFit/>
            </a:bodyPr>
            <a:lstStyle/>
            <a:p>
              <a:pPr algn="ctr" defTabSz="914400">
                <a:spcAft>
                  <a:spcPts val="1200"/>
                </a:spcAft>
              </a:pPr>
              <a:r>
                <a:rPr lang="es-ES" sz="1400" dirty="0">
                  <a:solidFill>
                    <a:srgbClr val="FFFFFF"/>
                  </a:solidFill>
                  <a:latin typeface="Calibri"/>
                </a:rPr>
                <a:t>LÍNEA</a:t>
              </a:r>
              <a:r>
                <a:rPr lang="en-US" sz="1400" b="1" cap="all" dirty="0" smtClean="0">
                  <a:solidFill>
                    <a:srgbClr val="FFFFFF"/>
                  </a:solidFill>
                  <a:latin typeface="Calibri"/>
                </a:rPr>
                <a:t> </a:t>
              </a:r>
              <a:r>
                <a:rPr lang="en-US" sz="1400" b="1" cap="all" dirty="0">
                  <a:solidFill>
                    <a:srgbClr val="FFFFFF"/>
                  </a:solidFill>
                  <a:latin typeface="Calibri"/>
                </a:rPr>
                <a:t>WCT</a:t>
              </a:r>
              <a:r>
                <a:rPr lang="en-US" sz="1400" b="1" dirty="0">
                  <a:solidFill>
                    <a:srgbClr val="FFFFFF"/>
                  </a:solidFill>
                  <a:latin typeface="Calibri"/>
                </a:rPr>
                <a:t/>
              </a:r>
              <a:br>
                <a:rPr lang="en-US" sz="1400" b="1" dirty="0">
                  <a:solidFill>
                    <a:srgbClr val="FFFFFF"/>
                  </a:solidFill>
                  <a:latin typeface="Calibri"/>
                </a:rPr>
              </a:br>
              <a:r>
                <a:rPr lang="en-US" sz="1000" dirty="0">
                  <a:solidFill>
                    <a:srgbClr val="00B0F0"/>
                  </a:solidFill>
                  <a:latin typeface="Calibri"/>
                </a:rPr>
                <a:t>www.mawc411.com/online_wct.jsp</a:t>
              </a:r>
              <a:r>
                <a:rPr lang="en-US" sz="1400" b="1" dirty="0">
                  <a:solidFill>
                    <a:prstClr val="white"/>
                  </a:solidFill>
                  <a:latin typeface="Calibri"/>
                </a:rPr>
                <a:t> </a:t>
              </a:r>
            </a:p>
          </p:txBody>
        </p:sp>
        <p:pic>
          <p:nvPicPr>
            <p:cNvPr id="42" name="Picture 4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5898" y="1381822"/>
              <a:ext cx="533400" cy="533400"/>
            </a:xfrm>
            <a:prstGeom prst="rect">
              <a:avLst/>
            </a:prstGeom>
          </p:spPr>
        </p:pic>
      </p:grpSp>
      <p:grpSp>
        <p:nvGrpSpPr>
          <p:cNvPr id="57" name="Group 56"/>
          <p:cNvGrpSpPr/>
          <p:nvPr/>
        </p:nvGrpSpPr>
        <p:grpSpPr>
          <a:xfrm>
            <a:off x="3668751" y="1397156"/>
            <a:ext cx="1676400" cy="1130361"/>
            <a:chOff x="1992351" y="1397154"/>
            <a:chExt cx="1676400" cy="1130361"/>
          </a:xfrm>
        </p:grpSpPr>
        <p:sp>
          <p:nvSpPr>
            <p:cNvPr id="31" name="Rectangle 30"/>
            <p:cNvSpPr/>
            <p:nvPr/>
          </p:nvSpPr>
          <p:spPr>
            <a:xfrm>
              <a:off x="1992351" y="2065850"/>
              <a:ext cx="1676400" cy="461665"/>
            </a:xfrm>
            <a:prstGeom prst="rect">
              <a:avLst/>
            </a:prstGeom>
          </p:spPr>
          <p:txBody>
            <a:bodyPr wrap="square">
              <a:spAutoFit/>
            </a:bodyPr>
            <a:lstStyle/>
            <a:p>
              <a:pPr algn="ctr" defTabSz="914400">
                <a:spcAft>
                  <a:spcPts val="1200"/>
                </a:spcAft>
              </a:pPr>
              <a:r>
                <a:rPr lang="en-US" sz="1400" b="1" cap="all" dirty="0">
                  <a:solidFill>
                    <a:prstClr val="white"/>
                  </a:solidFill>
                  <a:latin typeface="Calibri"/>
                </a:rPr>
                <a:t>WCO Blog</a:t>
              </a:r>
              <a:br>
                <a:rPr lang="en-US" sz="1400" b="1" cap="all" dirty="0">
                  <a:solidFill>
                    <a:prstClr val="white"/>
                  </a:solidFill>
                  <a:latin typeface="Calibri"/>
                </a:rPr>
              </a:br>
              <a:r>
                <a:rPr lang="en-US" sz="1000" dirty="0">
                  <a:solidFill>
                    <a:srgbClr val="00B0F0"/>
                  </a:solidFill>
                  <a:latin typeface="Calibri"/>
                </a:rPr>
                <a:t>blog.mawc411.com</a:t>
              </a:r>
            </a:p>
          </p:txBody>
        </p:sp>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63851" y="1397154"/>
              <a:ext cx="533400" cy="533400"/>
            </a:xfrm>
            <a:prstGeom prst="rect">
              <a:avLst/>
            </a:prstGeom>
          </p:spPr>
        </p:pic>
      </p:grpSp>
      <p:grpSp>
        <p:nvGrpSpPr>
          <p:cNvPr id="56" name="Group 55"/>
          <p:cNvGrpSpPr/>
          <p:nvPr/>
        </p:nvGrpSpPr>
        <p:grpSpPr>
          <a:xfrm>
            <a:off x="5799100" y="1391115"/>
            <a:ext cx="2735300" cy="1324343"/>
            <a:chOff x="3198775" y="1391115"/>
            <a:chExt cx="2735300" cy="1324343"/>
          </a:xfrm>
        </p:grpSpPr>
        <p:sp>
          <p:nvSpPr>
            <p:cNvPr id="32" name="Rectangle 31"/>
            <p:cNvSpPr/>
            <p:nvPr/>
          </p:nvSpPr>
          <p:spPr>
            <a:xfrm>
              <a:off x="3198775" y="2038350"/>
              <a:ext cx="2735300" cy="677108"/>
            </a:xfrm>
            <a:prstGeom prst="rect">
              <a:avLst/>
            </a:prstGeom>
          </p:spPr>
          <p:txBody>
            <a:bodyPr wrap="square">
              <a:spAutoFit/>
            </a:bodyPr>
            <a:lstStyle/>
            <a:p>
              <a:pPr algn="ctr" defTabSz="914400">
                <a:spcAft>
                  <a:spcPts val="1200"/>
                </a:spcAft>
              </a:pPr>
              <a:r>
                <a:rPr lang="es-ES" sz="1400" dirty="0">
                  <a:solidFill>
                    <a:srgbClr val="FFFFFF"/>
                  </a:solidFill>
                  <a:latin typeface="Calibri"/>
                </a:rPr>
                <a:t>DISTRIBUIDOR DE SOPORTE </a:t>
              </a:r>
              <a:r>
                <a:rPr lang="es-ES" sz="1400" dirty="0" smtClean="0">
                  <a:solidFill>
                    <a:srgbClr val="FFFFFF"/>
                  </a:solidFill>
                  <a:latin typeface="Calibri"/>
                </a:rPr>
                <a:t/>
              </a:r>
              <a:br>
                <a:rPr lang="es-ES" sz="1400" dirty="0" smtClean="0">
                  <a:solidFill>
                    <a:srgbClr val="FFFFFF"/>
                  </a:solidFill>
                  <a:latin typeface="Calibri"/>
                </a:rPr>
              </a:br>
              <a:r>
                <a:rPr lang="es-ES" sz="1400" dirty="0" smtClean="0">
                  <a:solidFill>
                    <a:srgbClr val="FFFFFF"/>
                  </a:solidFill>
                  <a:latin typeface="Calibri"/>
                </a:rPr>
                <a:t>SITIO WEB</a:t>
              </a:r>
              <a:br>
                <a:rPr lang="es-ES" sz="1400" dirty="0" smtClean="0">
                  <a:solidFill>
                    <a:srgbClr val="FFFFFF"/>
                  </a:solidFill>
                  <a:latin typeface="Calibri"/>
                </a:rPr>
              </a:br>
              <a:r>
                <a:rPr lang="en-US" sz="1000" dirty="0" smtClean="0">
                  <a:solidFill>
                    <a:srgbClr val="00B0F0"/>
                  </a:solidFill>
                  <a:latin typeface="Calibri"/>
                </a:rPr>
                <a:t>www.mawc411</a:t>
              </a:r>
              <a:r>
                <a:rPr lang="en-US" sz="1000" dirty="0">
                  <a:solidFill>
                    <a:srgbClr val="00B0F0"/>
                  </a:solidFill>
                  <a:latin typeface="Calibri"/>
                </a:rPr>
                <a:t>.com</a:t>
              </a:r>
              <a:endParaRPr lang="en-US" sz="1000" dirty="0">
                <a:solidFill>
                  <a:srgbClr val="00B0F0"/>
                </a:solidFill>
                <a:latin typeface="Calibri"/>
                <a:hlinkClick r:id="rId9"/>
              </a:endParaRPr>
            </a:p>
          </p:txBody>
        </p:sp>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09604" y="1391115"/>
              <a:ext cx="505742" cy="533400"/>
            </a:xfrm>
            <a:prstGeom prst="rect">
              <a:avLst/>
            </a:prstGeom>
          </p:spPr>
        </p:pic>
      </p:grpSp>
      <p:grpSp>
        <p:nvGrpSpPr>
          <p:cNvPr id="59" name="Group 58"/>
          <p:cNvGrpSpPr/>
          <p:nvPr/>
        </p:nvGrpSpPr>
        <p:grpSpPr>
          <a:xfrm>
            <a:off x="228600" y="3105150"/>
            <a:ext cx="2971800" cy="1293911"/>
            <a:chOff x="-654203" y="3105150"/>
            <a:chExt cx="2971800" cy="1293911"/>
          </a:xfrm>
        </p:grpSpPr>
        <p:sp>
          <p:nvSpPr>
            <p:cNvPr id="35" name="Rectangle 34"/>
            <p:cNvSpPr/>
            <p:nvPr/>
          </p:nvSpPr>
          <p:spPr>
            <a:xfrm>
              <a:off x="-654203" y="3721953"/>
              <a:ext cx="2971800" cy="677108"/>
            </a:xfrm>
            <a:prstGeom prst="rect">
              <a:avLst/>
            </a:prstGeom>
          </p:spPr>
          <p:txBody>
            <a:bodyPr wrap="square">
              <a:spAutoFit/>
            </a:bodyPr>
            <a:lstStyle/>
            <a:p>
              <a:pPr algn="ctr"/>
              <a:r>
                <a:rPr lang="en-US" sz="1400" b="1" cap="all" dirty="0">
                  <a:solidFill>
                    <a:srgbClr val="FFFFFF"/>
                  </a:solidFill>
                  <a:latin typeface="Calibri"/>
                </a:rPr>
                <a:t>Facebook </a:t>
              </a:r>
              <a:endParaRPr lang="en-US" sz="1400" dirty="0">
                <a:solidFill>
                  <a:srgbClr val="FFFFFF"/>
                </a:solidFill>
                <a:latin typeface="Calibri"/>
              </a:endParaRPr>
            </a:p>
            <a:p>
              <a:pPr algn="ctr"/>
              <a:r>
                <a:rPr lang="en-US" sz="1400" dirty="0">
                  <a:solidFill>
                    <a:srgbClr val="FFFFFF"/>
                  </a:solidFill>
                  <a:latin typeface="Calibri"/>
                </a:rPr>
                <a:t>90 DIA GRUPO DE APOYO</a:t>
              </a:r>
            </a:p>
            <a:p>
              <a:pPr algn="ctr" defTabSz="914400">
                <a:spcAft>
                  <a:spcPts val="1200"/>
                </a:spcAft>
              </a:pPr>
              <a:r>
                <a:rPr lang="en-US" sz="1000" dirty="0" err="1" smtClean="0">
                  <a:solidFill>
                    <a:srgbClr val="00B0F0"/>
                  </a:solidFill>
                  <a:latin typeface="Calibri"/>
                </a:rPr>
                <a:t>facebook.com</a:t>
              </a:r>
              <a:r>
                <a:rPr lang="en-US" sz="1000" dirty="0">
                  <a:solidFill>
                    <a:srgbClr val="00B0F0"/>
                  </a:solidFill>
                  <a:latin typeface="Calibri"/>
                </a:rPr>
                <a:t>/groups/</a:t>
              </a:r>
              <a:r>
                <a:rPr lang="en-US" sz="1000" dirty="0" err="1">
                  <a:solidFill>
                    <a:srgbClr val="00B0F0"/>
                  </a:solidFill>
                  <a:latin typeface="Calibri"/>
                </a:rPr>
                <a:t>WebCenterFastTrack</a:t>
              </a:r>
              <a:r>
                <a:rPr lang="en-US" sz="1000" dirty="0">
                  <a:solidFill>
                    <a:srgbClr val="00B0F0"/>
                  </a:solidFill>
                  <a:latin typeface="Calibri"/>
                </a:rPr>
                <a:t> </a:t>
              </a:r>
            </a:p>
          </p:txBody>
        </p:sp>
        <p:pic>
          <p:nvPicPr>
            <p:cNvPr id="46" name="Picture 45"/>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t="27479" b="18557"/>
            <a:stretch/>
          </p:blipFill>
          <p:spPr>
            <a:xfrm>
              <a:off x="260197" y="3105150"/>
              <a:ext cx="1143000" cy="616804"/>
            </a:xfrm>
            <a:prstGeom prst="rect">
              <a:avLst/>
            </a:prstGeom>
          </p:spPr>
        </p:pic>
      </p:grpSp>
      <p:grpSp>
        <p:nvGrpSpPr>
          <p:cNvPr id="60" name="Group 59"/>
          <p:cNvGrpSpPr/>
          <p:nvPr/>
        </p:nvGrpSpPr>
        <p:grpSpPr>
          <a:xfrm>
            <a:off x="3429000" y="3105154"/>
            <a:ext cx="2133600" cy="1093567"/>
            <a:chOff x="1752600" y="3105150"/>
            <a:chExt cx="2133600" cy="1093567"/>
          </a:xfrm>
        </p:grpSpPr>
        <p:sp>
          <p:nvSpPr>
            <p:cNvPr id="36" name="Rectangle 35"/>
            <p:cNvSpPr/>
            <p:nvPr/>
          </p:nvSpPr>
          <p:spPr>
            <a:xfrm>
              <a:off x="1752600" y="3737052"/>
              <a:ext cx="2133600" cy="461665"/>
            </a:xfrm>
            <a:prstGeom prst="rect">
              <a:avLst/>
            </a:prstGeom>
          </p:spPr>
          <p:txBody>
            <a:bodyPr wrap="square">
              <a:spAutoFit/>
            </a:bodyPr>
            <a:lstStyle/>
            <a:p>
              <a:pPr algn="ctr" defTabSz="914400">
                <a:spcAft>
                  <a:spcPts val="1200"/>
                </a:spcAft>
              </a:pPr>
              <a:r>
                <a:rPr lang="en-US" sz="1400" b="1" cap="all" dirty="0">
                  <a:solidFill>
                    <a:prstClr val="white"/>
                  </a:solidFill>
                  <a:latin typeface="Calibri"/>
                </a:rPr>
                <a:t>Webinar </a:t>
              </a:r>
              <a:r>
                <a:rPr lang="en-US" sz="1400" b="1" cap="all" dirty="0" smtClean="0">
                  <a:solidFill>
                    <a:prstClr val="white"/>
                  </a:solidFill>
                  <a:latin typeface="Calibri"/>
                </a:rPr>
                <a:t/>
              </a:r>
              <a:br>
                <a:rPr lang="en-US" sz="1400" b="1" cap="all" dirty="0" smtClean="0">
                  <a:solidFill>
                    <a:prstClr val="white"/>
                  </a:solidFill>
                  <a:latin typeface="Calibri"/>
                </a:rPr>
              </a:br>
              <a:r>
                <a:rPr lang="en-US" sz="1000" dirty="0" smtClean="0">
                  <a:solidFill>
                    <a:srgbClr val="00B0F0"/>
                  </a:solidFill>
                  <a:latin typeface="Calibri"/>
                </a:rPr>
                <a:t>www.mawc411</a:t>
              </a:r>
              <a:r>
                <a:rPr lang="en-US" sz="1000" dirty="0">
                  <a:solidFill>
                    <a:srgbClr val="00B0F0"/>
                  </a:solidFill>
                  <a:latin typeface="Calibri"/>
                </a:rPr>
                <a:t>.com/webinars.jsp </a:t>
              </a:r>
            </a:p>
          </p:txBody>
        </p:sp>
        <p:pic>
          <p:nvPicPr>
            <p:cNvPr id="47" name="Picture 46"/>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63851" y="3105150"/>
              <a:ext cx="533400" cy="533400"/>
            </a:xfrm>
            <a:prstGeom prst="rect">
              <a:avLst/>
            </a:prstGeom>
          </p:spPr>
        </p:pic>
      </p:grpSp>
      <p:grpSp>
        <p:nvGrpSpPr>
          <p:cNvPr id="61" name="Group 60"/>
          <p:cNvGrpSpPr/>
          <p:nvPr/>
        </p:nvGrpSpPr>
        <p:grpSpPr>
          <a:xfrm>
            <a:off x="5773544" y="2952750"/>
            <a:ext cx="2743200" cy="1208566"/>
            <a:chOff x="3190875" y="3007237"/>
            <a:chExt cx="2743200" cy="1208566"/>
          </a:xfrm>
        </p:grpSpPr>
        <p:sp>
          <p:nvSpPr>
            <p:cNvPr id="38" name="Rectangle 37"/>
            <p:cNvSpPr/>
            <p:nvPr/>
          </p:nvSpPr>
          <p:spPr>
            <a:xfrm>
              <a:off x="3190875" y="3754138"/>
              <a:ext cx="2743200" cy="461665"/>
            </a:xfrm>
            <a:prstGeom prst="rect">
              <a:avLst/>
            </a:prstGeom>
          </p:spPr>
          <p:txBody>
            <a:bodyPr wrap="square">
              <a:spAutoFit/>
            </a:bodyPr>
            <a:lstStyle/>
            <a:p>
              <a:pPr algn="ctr" defTabSz="914400">
                <a:spcAft>
                  <a:spcPts val="1200"/>
                </a:spcAft>
              </a:pPr>
              <a:r>
                <a:rPr lang="en-US" sz="1400" b="1" dirty="0">
                  <a:solidFill>
                    <a:prstClr val="white"/>
                  </a:solidFill>
                  <a:latin typeface="Calibri"/>
                </a:rPr>
                <a:t>maWebCenters </a:t>
              </a:r>
              <a:r>
                <a:rPr lang="es-ES" sz="1400" dirty="0">
                  <a:solidFill>
                    <a:srgbClr val="FFFFFF"/>
                  </a:solidFill>
                  <a:latin typeface="Calibri"/>
                </a:rPr>
                <a:t>BOLETÍN</a:t>
              </a:r>
              <a:br>
                <a:rPr lang="es-ES" sz="1400" dirty="0">
                  <a:solidFill>
                    <a:srgbClr val="FFFFFF"/>
                  </a:solidFill>
                  <a:latin typeface="Calibri"/>
                </a:rPr>
              </a:br>
              <a:r>
                <a:rPr lang="en-US" sz="1000" dirty="0" err="1" smtClean="0">
                  <a:solidFill>
                    <a:srgbClr val="00B0F0"/>
                  </a:solidFill>
                  <a:latin typeface="Calibri"/>
                </a:rPr>
                <a:t>newsletter</a:t>
              </a:r>
              <a:r>
                <a:rPr lang="en-US" sz="1000" dirty="0" err="1">
                  <a:solidFill>
                    <a:srgbClr val="00B0F0"/>
                  </a:solidFill>
                  <a:latin typeface="Calibri"/>
                </a:rPr>
                <a:t>@mawebcenters.com</a:t>
              </a:r>
              <a:r>
                <a:rPr lang="en-US" sz="1000" dirty="0">
                  <a:solidFill>
                    <a:srgbClr val="00B0F0"/>
                  </a:solidFill>
                  <a:latin typeface="Calibri"/>
                </a:rPr>
                <a:t> </a:t>
              </a:r>
            </a:p>
          </p:txBody>
        </p:sp>
        <p:pic>
          <p:nvPicPr>
            <p:cNvPr id="48" name="Picture 47"/>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97862" y="3007237"/>
              <a:ext cx="631313" cy="631313"/>
            </a:xfrm>
            <a:prstGeom prst="rect">
              <a:avLst/>
            </a:prstGeom>
          </p:spPr>
        </p:pic>
      </p:grpSp>
    </p:spTree>
    <p:extLst>
      <p:ext uri="{BB962C8B-B14F-4D97-AF65-F5344CB8AC3E}">
        <p14:creationId xmlns:p14="http://schemas.microsoft.com/office/powerpoint/2010/main" val="259375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9" name="Rectangle 28"/>
          <p:cNvSpPr/>
          <p:nvPr/>
        </p:nvSpPr>
        <p:spPr>
          <a:xfrm>
            <a:off x="0" y="0"/>
            <a:ext cx="9144000" cy="51435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21" name="Straight Connector 20"/>
          <p:cNvCxnSpPr/>
          <p:nvPr/>
        </p:nvCxnSpPr>
        <p:spPr>
          <a:xfrm>
            <a:off x="32766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150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838200" y="1283320"/>
            <a:ext cx="2209800" cy="1210742"/>
            <a:chOff x="-76200" y="1283320"/>
            <a:chExt cx="2209800" cy="1210742"/>
          </a:xfrm>
        </p:grpSpPr>
        <p:sp>
          <p:nvSpPr>
            <p:cNvPr id="30" name="Rectangle 29"/>
            <p:cNvSpPr/>
            <p:nvPr/>
          </p:nvSpPr>
          <p:spPr>
            <a:xfrm>
              <a:off x="-76200" y="2032397"/>
              <a:ext cx="2209800" cy="461665"/>
            </a:xfrm>
            <a:prstGeom prst="rect">
              <a:avLst/>
            </a:prstGeom>
          </p:spPr>
          <p:txBody>
            <a:bodyPr wrap="square">
              <a:spAutoFit/>
            </a:bodyPr>
            <a:lstStyle/>
            <a:p>
              <a:pPr algn="ctr" defTabSz="914400">
                <a:spcAft>
                  <a:spcPts val="1200"/>
                </a:spcAft>
              </a:pPr>
              <a:r>
                <a:rPr lang="en-US" sz="1400" b="1" cap="all" dirty="0">
                  <a:solidFill>
                    <a:prstClr val="white"/>
                  </a:solidFill>
                  <a:latin typeface="Calibri"/>
                </a:rPr>
                <a:t>YouTube</a:t>
              </a:r>
              <a:r>
                <a:rPr lang="en-US" sz="1400" dirty="0">
                  <a:solidFill>
                    <a:prstClr val="white"/>
                  </a:solidFill>
                  <a:latin typeface="Calibri"/>
                </a:rPr>
                <a:t> </a:t>
              </a:r>
              <a:r>
                <a:rPr lang="en-US" sz="1000" dirty="0">
                  <a:solidFill>
                    <a:prstClr val="white"/>
                  </a:solidFill>
                  <a:latin typeface="Calibri"/>
                </a:rPr>
                <a:t>(</a:t>
              </a:r>
              <a:r>
                <a:rPr lang="en-US" sz="1000" dirty="0" err="1" smtClean="0">
                  <a:solidFill>
                    <a:prstClr val="white"/>
                  </a:solidFill>
                  <a:latin typeface="Calibri"/>
                </a:rPr>
                <a:t>Distribuidor</a:t>
              </a:r>
              <a:r>
                <a:rPr lang="en-US" sz="1000" dirty="0" smtClean="0">
                  <a:solidFill>
                    <a:prstClr val="white"/>
                  </a:solidFill>
                  <a:latin typeface="Calibri"/>
                </a:rPr>
                <a:t>)</a:t>
              </a:r>
              <a:r>
                <a:rPr lang="en-US" sz="1000" dirty="0" smtClean="0">
                  <a:solidFill>
                    <a:prstClr val="black"/>
                  </a:solidFill>
                  <a:latin typeface="Calibri"/>
                </a:rPr>
                <a:t>)</a:t>
              </a:r>
              <a:r>
                <a:rPr lang="en-US" sz="1000" dirty="0">
                  <a:solidFill>
                    <a:prstClr val="black"/>
                  </a:solidFill>
                  <a:latin typeface="Calibri"/>
                </a:rPr>
                <a:t/>
              </a:r>
              <a:br>
                <a:rPr lang="en-US" sz="1000" dirty="0">
                  <a:solidFill>
                    <a:prstClr val="black"/>
                  </a:solidFill>
                  <a:latin typeface="Calibri"/>
                </a:rPr>
              </a:br>
              <a:r>
                <a:rPr lang="en-US" sz="1000" dirty="0">
                  <a:solidFill>
                    <a:srgbClr val="00B0F0"/>
                  </a:solidFill>
                  <a:latin typeface="Calibri"/>
                </a:rPr>
                <a:t>www.youtube.com/user/officialmawc</a:t>
              </a:r>
            </a:p>
          </p:txBody>
        </p:sp>
        <p:pic>
          <p:nvPicPr>
            <p:cNvPr id="42" name="Picture 4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83943" y="1283320"/>
              <a:ext cx="730404" cy="730404"/>
            </a:xfrm>
            <a:prstGeom prst="rect">
              <a:avLst/>
            </a:prstGeom>
          </p:spPr>
        </p:pic>
      </p:grpSp>
      <p:grpSp>
        <p:nvGrpSpPr>
          <p:cNvPr id="57" name="Group 56"/>
          <p:cNvGrpSpPr/>
          <p:nvPr/>
        </p:nvGrpSpPr>
        <p:grpSpPr>
          <a:xfrm>
            <a:off x="3390900" y="1391116"/>
            <a:ext cx="2232102" cy="1256834"/>
            <a:chOff x="1714500" y="1391116"/>
            <a:chExt cx="2232102" cy="1256834"/>
          </a:xfrm>
        </p:grpSpPr>
        <p:sp>
          <p:nvSpPr>
            <p:cNvPr id="31" name="Rectangle 30"/>
            <p:cNvSpPr/>
            <p:nvPr/>
          </p:nvSpPr>
          <p:spPr>
            <a:xfrm>
              <a:off x="1714500" y="2032397"/>
              <a:ext cx="2232102" cy="615553"/>
            </a:xfrm>
            <a:prstGeom prst="rect">
              <a:avLst/>
            </a:prstGeom>
          </p:spPr>
          <p:txBody>
            <a:bodyPr wrap="square">
              <a:spAutoFit/>
            </a:bodyPr>
            <a:lstStyle/>
            <a:p>
              <a:pPr algn="ctr" defTabSz="914400"/>
              <a:r>
                <a:rPr lang="en-US" sz="1400" b="1" cap="all" dirty="0">
                  <a:solidFill>
                    <a:prstClr val="white"/>
                  </a:solidFill>
                  <a:latin typeface="Calibri"/>
                </a:rPr>
                <a:t>Getting Started Guide</a:t>
              </a:r>
              <a:r>
                <a:rPr lang="en-US" sz="1400" dirty="0">
                  <a:solidFill>
                    <a:prstClr val="black"/>
                  </a:solidFill>
                  <a:latin typeface="Calibri"/>
                </a:rPr>
                <a:t/>
              </a:r>
              <a:br>
                <a:rPr lang="en-US" sz="1400" dirty="0">
                  <a:solidFill>
                    <a:prstClr val="black"/>
                  </a:solidFill>
                  <a:latin typeface="Calibri"/>
                </a:rPr>
              </a:br>
              <a:r>
                <a:rPr lang="en-US" sz="1000" dirty="0">
                  <a:solidFill>
                    <a:srgbClr val="00B0F0"/>
                  </a:solidFill>
                  <a:latin typeface="Calibri"/>
                </a:rPr>
                <a:t>www.unfranchisetraining.com </a:t>
              </a:r>
              <a:br>
                <a:rPr lang="en-US" sz="1000" dirty="0">
                  <a:solidFill>
                    <a:srgbClr val="00B0F0"/>
                  </a:solidFill>
                  <a:latin typeface="Calibri"/>
                </a:rPr>
              </a:br>
              <a:endParaRPr lang="en-US" sz="1000" dirty="0">
                <a:solidFill>
                  <a:srgbClr val="00B0F0"/>
                </a:solidFill>
                <a:latin typeface="Calibri"/>
              </a:endParaRPr>
            </a:p>
          </p:txBody>
        </p:sp>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14600" y="1391116"/>
              <a:ext cx="647234" cy="647234"/>
            </a:xfrm>
            <a:prstGeom prst="rect">
              <a:avLst/>
            </a:prstGeom>
          </p:spPr>
        </p:pic>
      </p:grpSp>
      <p:sp>
        <p:nvSpPr>
          <p:cNvPr id="32" name="Rectangle 31"/>
          <p:cNvSpPr/>
          <p:nvPr/>
        </p:nvSpPr>
        <p:spPr>
          <a:xfrm>
            <a:off x="5715000" y="1432981"/>
            <a:ext cx="2590800" cy="1138773"/>
          </a:xfrm>
          <a:prstGeom prst="rect">
            <a:avLst/>
          </a:prstGeom>
        </p:spPr>
        <p:txBody>
          <a:bodyPr wrap="square">
            <a:spAutoFit/>
          </a:bodyPr>
          <a:lstStyle/>
          <a:p>
            <a:pPr algn="ctr" defTabSz="914400"/>
            <a:r>
              <a:rPr lang="en-US" sz="1400" b="1" cap="all" dirty="0">
                <a:solidFill>
                  <a:prstClr val="white"/>
                </a:solidFill>
                <a:latin typeface="Calibri"/>
              </a:rPr>
              <a:t>Unlimited Access Tech Support </a:t>
            </a:r>
          </a:p>
          <a:p>
            <a:pPr marL="0" lvl="1" algn="ctr" defTabSz="914400"/>
            <a:r>
              <a:rPr lang="en-US" sz="1000" dirty="0" err="1" smtClean="0">
                <a:solidFill>
                  <a:srgbClr val="00B0F0"/>
                </a:solidFill>
                <a:latin typeface="Calibri"/>
              </a:rPr>
              <a:t>ayuda@</a:t>
            </a:r>
            <a:r>
              <a:rPr lang="en-US" sz="1000" dirty="0" err="1">
                <a:solidFill>
                  <a:srgbClr val="00B0F0"/>
                </a:solidFill>
                <a:latin typeface="Calibri"/>
              </a:rPr>
              <a:t>mawebcenters.com</a:t>
            </a:r>
            <a:endParaRPr lang="en-US" sz="1000" b="1" dirty="0">
              <a:solidFill>
                <a:srgbClr val="00B0F0"/>
              </a:solidFill>
              <a:latin typeface="Calibri"/>
            </a:endParaRPr>
          </a:p>
          <a:p>
            <a:pPr marL="0" lvl="1" algn="ctr" defTabSz="914400"/>
            <a:r>
              <a:rPr lang="en-US" sz="1000" dirty="0">
                <a:solidFill>
                  <a:srgbClr val="00B0F0"/>
                </a:solidFill>
                <a:latin typeface="Calibri"/>
              </a:rPr>
              <a:t>(p) </a:t>
            </a:r>
            <a:r>
              <a:rPr lang="en-US" sz="1000" dirty="0" smtClean="0">
                <a:solidFill>
                  <a:srgbClr val="00B0F0"/>
                </a:solidFill>
                <a:latin typeface="Calibri"/>
              </a:rPr>
              <a:t>0800-587-1132</a:t>
            </a:r>
            <a:br>
              <a:rPr lang="en-US" sz="1000" dirty="0" smtClean="0">
                <a:solidFill>
                  <a:srgbClr val="00B0F0"/>
                </a:solidFill>
                <a:latin typeface="Calibri"/>
              </a:rPr>
            </a:br>
            <a:r>
              <a:rPr lang="en-US" sz="1000" dirty="0" smtClean="0">
                <a:solidFill>
                  <a:srgbClr val="00B0F0"/>
                </a:solidFill>
                <a:latin typeface="Calibri"/>
              </a:rPr>
              <a:t> Ireland 1</a:t>
            </a:r>
            <a:r>
              <a:rPr lang="en-US" sz="1000" dirty="0">
                <a:solidFill>
                  <a:srgbClr val="00B0F0"/>
                </a:solidFill>
                <a:latin typeface="Calibri"/>
              </a:rPr>
              <a:t>-</a:t>
            </a:r>
            <a:r>
              <a:rPr lang="en-US" sz="1000" dirty="0" smtClean="0">
                <a:solidFill>
                  <a:srgbClr val="00B0F0"/>
                </a:solidFill>
                <a:latin typeface="Calibri"/>
              </a:rPr>
              <a:t>800- 788-459</a:t>
            </a:r>
            <a:endParaRPr lang="en-US" sz="1000" b="1" dirty="0">
              <a:solidFill>
                <a:srgbClr val="00B0F0"/>
              </a:solidFill>
              <a:latin typeface="Calibri"/>
            </a:endParaRPr>
          </a:p>
          <a:p>
            <a:pPr marL="0" lvl="1" algn="ctr" defTabSz="914400"/>
            <a:r>
              <a:rPr lang="en-US" sz="1000" dirty="0">
                <a:solidFill>
                  <a:srgbClr val="00B0F0"/>
                </a:solidFill>
                <a:latin typeface="Calibri"/>
              </a:rPr>
              <a:t>Live Chat Support</a:t>
            </a:r>
            <a:r>
              <a:rPr lang="en-US" sz="1000" b="1" dirty="0">
                <a:solidFill>
                  <a:srgbClr val="00B0F0"/>
                </a:solidFill>
                <a:latin typeface="Calibri"/>
              </a:rPr>
              <a:t> </a:t>
            </a:r>
            <a:r>
              <a:rPr lang="en-US" sz="1000" dirty="0">
                <a:solidFill>
                  <a:srgbClr val="00B0F0"/>
                </a:solidFill>
                <a:latin typeface="Calibri"/>
              </a:rPr>
              <a:t>24/7</a:t>
            </a:r>
          </a:p>
        </p:txBody>
      </p:sp>
      <p:grpSp>
        <p:nvGrpSpPr>
          <p:cNvPr id="59" name="Group 58"/>
          <p:cNvGrpSpPr/>
          <p:nvPr/>
        </p:nvGrpSpPr>
        <p:grpSpPr>
          <a:xfrm>
            <a:off x="882803" y="3181352"/>
            <a:ext cx="2165198" cy="1109547"/>
            <a:chOff x="0" y="3181350"/>
            <a:chExt cx="2165198" cy="1109547"/>
          </a:xfrm>
        </p:grpSpPr>
        <p:sp>
          <p:nvSpPr>
            <p:cNvPr id="35" name="Rectangle 34"/>
            <p:cNvSpPr/>
            <p:nvPr/>
          </p:nvSpPr>
          <p:spPr>
            <a:xfrm>
              <a:off x="0" y="3829232"/>
              <a:ext cx="2165198" cy="461665"/>
            </a:xfrm>
            <a:prstGeom prst="rect">
              <a:avLst/>
            </a:prstGeom>
          </p:spPr>
          <p:txBody>
            <a:bodyPr wrap="square">
              <a:spAutoFit/>
            </a:bodyPr>
            <a:lstStyle/>
            <a:p>
              <a:pPr algn="ctr" defTabSz="914400">
                <a:spcAft>
                  <a:spcPts val="1200"/>
                </a:spcAft>
              </a:pPr>
              <a:r>
                <a:rPr lang="en-US" sz="1400" b="1" cap="all" dirty="0" smtClean="0">
                  <a:solidFill>
                    <a:prstClr val="white"/>
                  </a:solidFill>
                  <a:latin typeface="Calibri"/>
                </a:rPr>
                <a:t>LA VIA RÁPIDA DE 90 DIAS</a:t>
              </a:r>
              <a:r>
                <a:rPr lang="en-US" sz="1400" b="1" cap="all" dirty="0">
                  <a:solidFill>
                    <a:prstClr val="white"/>
                  </a:solidFill>
                  <a:latin typeface="Calibri"/>
                </a:rPr>
                <a:t/>
              </a:r>
              <a:br>
                <a:rPr lang="en-US" sz="1400" b="1" cap="all" dirty="0">
                  <a:solidFill>
                    <a:prstClr val="white"/>
                  </a:solidFill>
                  <a:latin typeface="Calibri"/>
                </a:rPr>
              </a:br>
              <a:r>
                <a:rPr lang="en-US" sz="1000" dirty="0">
                  <a:solidFill>
                    <a:srgbClr val="00B0F0"/>
                  </a:solidFill>
                  <a:latin typeface="Calibri"/>
                </a:rPr>
                <a:t>www.unfranchisetraining.com</a:t>
              </a:r>
            </a:p>
          </p:txBody>
        </p:sp>
        <p:pic>
          <p:nvPicPr>
            <p:cNvPr id="46" name="Picture 45"/>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5540" y="3181350"/>
              <a:ext cx="633758" cy="527306"/>
            </a:xfrm>
            <a:prstGeom prst="rect">
              <a:avLst/>
            </a:prstGeom>
          </p:spPr>
        </p:pic>
      </p:grpSp>
      <p:grpSp>
        <p:nvGrpSpPr>
          <p:cNvPr id="60" name="Group 59"/>
          <p:cNvGrpSpPr/>
          <p:nvPr/>
        </p:nvGrpSpPr>
        <p:grpSpPr>
          <a:xfrm>
            <a:off x="3390900" y="2975052"/>
            <a:ext cx="2209800" cy="1501698"/>
            <a:chOff x="1714500" y="2975052"/>
            <a:chExt cx="2209800" cy="1501698"/>
          </a:xfrm>
        </p:grpSpPr>
        <p:sp>
          <p:nvSpPr>
            <p:cNvPr id="36" name="Rectangle 35"/>
            <p:cNvSpPr/>
            <p:nvPr/>
          </p:nvSpPr>
          <p:spPr>
            <a:xfrm>
              <a:off x="1714500" y="3799642"/>
              <a:ext cx="2209800" cy="677108"/>
            </a:xfrm>
            <a:prstGeom prst="rect">
              <a:avLst/>
            </a:prstGeom>
          </p:spPr>
          <p:txBody>
            <a:bodyPr wrap="square">
              <a:spAutoFit/>
            </a:bodyPr>
            <a:lstStyle/>
            <a:p>
              <a:pPr algn="ctr" defTabSz="914400">
                <a:spcAft>
                  <a:spcPts val="1200"/>
                </a:spcAft>
              </a:pPr>
              <a:r>
                <a:rPr lang="es-ES" sz="1400" dirty="0">
                  <a:solidFill>
                    <a:srgbClr val="FFFFFF"/>
                  </a:solidFill>
                  <a:latin typeface="Calibri"/>
                </a:rPr>
                <a:t>ACCESO ILIMITADO A SOPORTE </a:t>
              </a:r>
              <a:r>
                <a:rPr lang="es-ES" sz="1400" dirty="0" smtClean="0">
                  <a:solidFill>
                    <a:srgbClr val="FFFFFF"/>
                  </a:solidFill>
                  <a:latin typeface="Calibri"/>
                </a:rPr>
                <a:t>VENTA</a:t>
              </a:r>
              <a:r>
                <a:rPr lang="es-ES" sz="1400" dirty="0" smtClean="0">
                  <a:solidFill>
                    <a:prstClr val="black"/>
                  </a:solidFill>
                  <a:latin typeface="Calibri"/>
                </a:rPr>
                <a:t>S</a:t>
              </a:r>
              <a:br>
                <a:rPr lang="es-ES" sz="1400" dirty="0" smtClean="0">
                  <a:solidFill>
                    <a:prstClr val="black"/>
                  </a:solidFill>
                  <a:latin typeface="Calibri"/>
                </a:rPr>
              </a:br>
              <a:r>
                <a:rPr lang="en-US" sz="1000" dirty="0" smtClean="0">
                  <a:solidFill>
                    <a:srgbClr val="00B0F0"/>
                  </a:solidFill>
                  <a:latin typeface="Calibri"/>
                </a:rPr>
                <a:t>866</a:t>
              </a:r>
              <a:r>
                <a:rPr lang="en-US" sz="1000" dirty="0">
                  <a:solidFill>
                    <a:srgbClr val="00B0F0"/>
                  </a:solidFill>
                  <a:latin typeface="Calibri"/>
                </a:rPr>
                <a:t>-287-8121</a:t>
              </a:r>
            </a:p>
          </p:txBody>
        </p:sp>
        <p:pic>
          <p:nvPicPr>
            <p:cNvPr id="47" name="Picture 46"/>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84502" y="2975052"/>
              <a:ext cx="892098" cy="892098"/>
            </a:xfrm>
            <a:prstGeom prst="rect">
              <a:avLst/>
            </a:prstGeom>
          </p:spPr>
        </p:pic>
      </p:grpSp>
      <p:grpSp>
        <p:nvGrpSpPr>
          <p:cNvPr id="61" name="Group 60"/>
          <p:cNvGrpSpPr/>
          <p:nvPr/>
        </p:nvGrpSpPr>
        <p:grpSpPr>
          <a:xfrm>
            <a:off x="5943600" y="2975052"/>
            <a:ext cx="2286000" cy="1744344"/>
            <a:chOff x="3419475" y="2963901"/>
            <a:chExt cx="2286000" cy="1744344"/>
          </a:xfrm>
        </p:grpSpPr>
        <p:sp>
          <p:nvSpPr>
            <p:cNvPr id="38" name="Rectangle 37"/>
            <p:cNvSpPr/>
            <p:nvPr/>
          </p:nvSpPr>
          <p:spPr>
            <a:xfrm>
              <a:off x="3419475" y="3754138"/>
              <a:ext cx="2286000" cy="954107"/>
            </a:xfrm>
            <a:prstGeom prst="rect">
              <a:avLst/>
            </a:prstGeom>
          </p:spPr>
          <p:txBody>
            <a:bodyPr wrap="square">
              <a:spAutoFit/>
            </a:bodyPr>
            <a:lstStyle/>
            <a:p>
              <a:pPr algn="ctr" defTabSz="914400"/>
              <a:r>
                <a:rPr lang="es-ES" sz="1400" dirty="0" smtClean="0">
                  <a:solidFill>
                    <a:srgbClr val="FFFFFF"/>
                  </a:solidFill>
                  <a:latin typeface="Calibri"/>
                </a:rPr>
                <a:t>FOLLETOS, TARJETAS DE PRODUCTO, FLASH DRIVE, DISPONIBLES EN SU WEBCENTER</a:t>
              </a:r>
              <a:endParaRPr lang="en-US" sz="1400" b="1" dirty="0">
                <a:solidFill>
                  <a:srgbClr val="FFFFFF"/>
                </a:solidFill>
                <a:latin typeface="Calibri"/>
              </a:endParaRPr>
            </a:p>
          </p:txBody>
        </p:sp>
        <p:pic>
          <p:nvPicPr>
            <p:cNvPr id="48" name="Picture 47"/>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26079" y="2963901"/>
              <a:ext cx="674649" cy="674649"/>
            </a:xfrm>
            <a:prstGeom prst="rect">
              <a:avLst/>
            </a:prstGeom>
          </p:spPr>
        </p:pic>
      </p:grpSp>
      <p:cxnSp>
        <p:nvCxnSpPr>
          <p:cNvPr id="27" name="Straight Connector 26"/>
          <p:cNvCxnSpPr/>
          <p:nvPr/>
        </p:nvCxnSpPr>
        <p:spPr>
          <a:xfrm flipH="1">
            <a:off x="1066808" y="2724154"/>
            <a:ext cx="6934199"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2000" y="438154"/>
            <a:ext cx="7543800" cy="430887"/>
          </a:xfrm>
          <a:prstGeom prst="rect">
            <a:avLst/>
          </a:prstGeom>
          <a:noFill/>
        </p:spPr>
        <p:txBody>
          <a:bodyPr wrap="square" rtlCol="0">
            <a:spAutoFit/>
          </a:bodyPr>
          <a:lstStyle/>
          <a:p>
            <a:pPr algn="ctr"/>
            <a:r>
              <a:rPr lang="en-US" sz="2200" b="1" dirty="0" smtClean="0">
                <a:solidFill>
                  <a:srgbClr val="FFFFFF"/>
                </a:solidFill>
                <a:latin typeface="Calibri"/>
              </a:rPr>
              <a:t>ASISTENCIA EN LÍNEA PARA PROPIETARIOS DE WEBCENTER</a:t>
            </a:r>
            <a:endParaRPr lang="en-US" sz="2200" b="1" dirty="0">
              <a:solidFill>
                <a:srgbClr val="FFFFFF"/>
              </a:solidFill>
              <a:latin typeface="Calibri"/>
            </a:endParaRPr>
          </a:p>
        </p:txBody>
      </p:sp>
    </p:spTree>
    <p:extLst>
      <p:ext uri="{BB962C8B-B14F-4D97-AF65-F5344CB8AC3E}">
        <p14:creationId xmlns:p14="http://schemas.microsoft.com/office/powerpoint/2010/main" val="106237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 name="Pentagon 7"/>
          <p:cNvSpPr/>
          <p:nvPr/>
        </p:nvSpPr>
        <p:spPr>
          <a:xfrm flipH="1">
            <a:off x="1219200" y="2876550"/>
            <a:ext cx="3200400" cy="838200"/>
          </a:xfrm>
          <a:prstGeom prst="homePlat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cap="all" dirty="0">
                <a:solidFill>
                  <a:prstClr val="white"/>
                </a:solidFill>
                <a:latin typeface="Calibri"/>
              </a:rPr>
              <a:t>BV</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7500" r="20278"/>
          <a:stretch/>
        </p:blipFill>
        <p:spPr>
          <a:xfrm>
            <a:off x="4368800" y="0"/>
            <a:ext cx="4775200" cy="5143500"/>
          </a:xfrm>
          <a:prstGeom prst="rect">
            <a:avLst/>
          </a:prstGeom>
          <a:effectLst>
            <a:innerShdw blurRad="63500" dist="50800" dir="10800000">
              <a:prstClr val="black">
                <a:alpha val="50000"/>
              </a:prstClr>
            </a:innerShdw>
          </a:effectLst>
        </p:spPr>
      </p:pic>
      <p:sp>
        <p:nvSpPr>
          <p:cNvPr id="7" name="Pentagon 6"/>
          <p:cNvSpPr/>
          <p:nvPr/>
        </p:nvSpPr>
        <p:spPr>
          <a:xfrm>
            <a:off x="0" y="1885950"/>
            <a:ext cx="3200400" cy="838200"/>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rgbClr val="FFFFFF"/>
                </a:solidFill>
                <a:latin typeface="Calibri"/>
                <a:cs typeface="Calibri"/>
              </a:rPr>
              <a:t>GANANCIAS AL POR MENOR</a:t>
            </a:r>
            <a:endParaRPr lang="es-MX" sz="2000" dirty="0">
              <a:solidFill>
                <a:srgbClr val="FFFFFF"/>
              </a:solidFill>
              <a:latin typeface="Calibri"/>
              <a:cs typeface="Calibri"/>
            </a:endParaRPr>
          </a:p>
        </p:txBody>
      </p:sp>
      <p:sp>
        <p:nvSpPr>
          <p:cNvPr id="9" name="Pentagon 8"/>
          <p:cNvSpPr/>
          <p:nvPr/>
        </p:nvSpPr>
        <p:spPr>
          <a:xfrm>
            <a:off x="0" y="3867150"/>
            <a:ext cx="3200400" cy="838200"/>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rgbClr val="FFFFFF"/>
                </a:solidFill>
                <a:latin typeface="Calibri"/>
                <a:cs typeface="Calibri"/>
              </a:rPr>
              <a:t>POTENCIAL DE CRECIMIENTO</a:t>
            </a:r>
            <a:endParaRPr lang="es-MX" sz="2000" dirty="0">
              <a:solidFill>
                <a:srgbClr val="FFFFFF"/>
              </a:solidFill>
              <a:latin typeface="Calibri"/>
              <a:cs typeface="Calibri"/>
            </a:endParaRPr>
          </a:p>
        </p:txBody>
      </p:sp>
      <p:sp>
        <p:nvSpPr>
          <p:cNvPr id="10" name="Rectangle 9"/>
          <p:cNvSpPr/>
          <p:nvPr/>
        </p:nvSpPr>
        <p:spPr>
          <a:xfrm>
            <a:off x="296334" y="244976"/>
            <a:ext cx="3852333" cy="1384995"/>
          </a:xfrm>
          <a:prstGeom prst="rect">
            <a:avLst/>
          </a:prstGeom>
        </p:spPr>
        <p:txBody>
          <a:bodyPr wrap="square">
            <a:spAutoFit/>
          </a:bodyPr>
          <a:lstStyle/>
          <a:p>
            <a:pPr algn="ctr"/>
            <a:r>
              <a:rPr lang="es-MX" sz="2800" dirty="0" smtClean="0">
                <a:solidFill>
                  <a:srgbClr val="FFFFFF"/>
                </a:solidFill>
                <a:latin typeface="Calibri"/>
              </a:rPr>
              <a:t>VAMOS A ECHAR UN VISTAZO AL POTENCIAL DE INGRESOS</a:t>
            </a:r>
            <a:endParaRPr lang="en" sz="2800" dirty="0" smtClean="0">
              <a:solidFill>
                <a:srgbClr val="FFFFFF"/>
              </a:solidFill>
              <a:latin typeface="Calibri"/>
            </a:endParaRPr>
          </a:p>
        </p:txBody>
      </p:sp>
    </p:spTree>
    <p:extLst>
      <p:ext uri="{BB962C8B-B14F-4D97-AF65-F5344CB8AC3E}">
        <p14:creationId xmlns:p14="http://schemas.microsoft.com/office/powerpoint/2010/main" val="100610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0" y="-19050"/>
            <a:ext cx="9144000" cy="1338828"/>
          </a:xfrm>
          <a:prstGeom prst="rect">
            <a:avLst/>
          </a:prstGeom>
          <a:solidFill>
            <a:schemeClr val="tx1">
              <a:lumMod val="75000"/>
              <a:lumOff val="25000"/>
            </a:schemeClr>
          </a:solidFill>
        </p:spPr>
        <p:txBody>
          <a:bodyPr wrap="square">
            <a:spAutoFit/>
          </a:bodyPr>
          <a:lstStyle/>
          <a:p>
            <a:pPr algn="ctr" defTabSz="914400"/>
            <a:endParaRPr lang="en-US" b="1" cap="all" dirty="0">
              <a:solidFill>
                <a:srgbClr val="00B0F0"/>
              </a:solidFill>
              <a:latin typeface="Calibri"/>
            </a:endParaRPr>
          </a:p>
          <a:p>
            <a:pPr algn="ctr" defTabSz="914400"/>
            <a:r>
              <a:rPr lang="en-US" sz="2400" b="1" dirty="0" smtClean="0">
                <a:solidFill>
                  <a:srgbClr val="1AB6EF"/>
                </a:solidFill>
                <a:latin typeface="Calibri"/>
              </a:rPr>
              <a:t>¡HÁGASE PROPIETARIO DE WEBCENTER!</a:t>
            </a:r>
          </a:p>
          <a:p>
            <a:pPr algn="ctr" defTabSz="914400"/>
            <a:r>
              <a:rPr lang="es-ES" dirty="0" smtClean="0">
                <a:solidFill>
                  <a:prstClr val="white"/>
                </a:solidFill>
                <a:latin typeface="Calibri"/>
              </a:rPr>
              <a:t>INGRESE A SU UNFRANCHISE Y SELECCIONE "</a:t>
            </a:r>
            <a:r>
              <a:rPr lang="en-US" dirty="0" smtClean="0">
                <a:solidFill>
                  <a:prstClr val="white"/>
                </a:solidFill>
                <a:latin typeface="Calibri"/>
              </a:rPr>
              <a:t>HACER PEDIDO DE PRODUCTO</a:t>
            </a:r>
            <a:r>
              <a:rPr lang="es-ES" dirty="0" smtClean="0">
                <a:solidFill>
                  <a:prstClr val="white"/>
                </a:solidFill>
                <a:latin typeface="Calibri"/>
              </a:rPr>
              <a:t>" </a:t>
            </a:r>
            <a:br>
              <a:rPr lang="es-ES" dirty="0" smtClean="0">
                <a:solidFill>
                  <a:prstClr val="white"/>
                </a:solidFill>
                <a:latin typeface="Calibri"/>
              </a:rPr>
            </a:br>
            <a:r>
              <a:rPr lang="es-ES" dirty="0" smtClean="0">
                <a:solidFill>
                  <a:prstClr val="white"/>
                </a:solidFill>
                <a:latin typeface="Calibri"/>
              </a:rPr>
              <a:t>INTRODUZCA EN CÓDIGO</a:t>
            </a:r>
            <a:endParaRPr lang="en-US" dirty="0">
              <a:solidFill>
                <a:prstClr val="white"/>
              </a:solidFill>
              <a:latin typeface="Calibri"/>
            </a:endParaRPr>
          </a:p>
        </p:txBody>
      </p:sp>
      <p:grpSp>
        <p:nvGrpSpPr>
          <p:cNvPr id="5" name="Group 4"/>
          <p:cNvGrpSpPr/>
          <p:nvPr/>
        </p:nvGrpSpPr>
        <p:grpSpPr>
          <a:xfrm>
            <a:off x="0" y="1188378"/>
            <a:ext cx="9144000" cy="3955122"/>
            <a:chOff x="0" y="1352550"/>
            <a:chExt cx="9002248" cy="3790950"/>
          </a:xfrm>
        </p:grpSpPr>
        <p:sp>
          <p:nvSpPr>
            <p:cNvPr id="6" name="Rectangle 5"/>
            <p:cNvSpPr/>
            <p:nvPr/>
          </p:nvSpPr>
          <p:spPr>
            <a:xfrm>
              <a:off x="0" y="1352550"/>
              <a:ext cx="4501124" cy="37909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Calibri"/>
                </a:rPr>
                <a:t/>
              </a:r>
              <a:br>
                <a:rPr lang="en-US" sz="2200" b="1" dirty="0" smtClean="0">
                  <a:solidFill>
                    <a:prstClr val="white"/>
                  </a:solidFill>
                  <a:latin typeface="Calibri"/>
                </a:rPr>
              </a:br>
              <a:r>
                <a:rPr lang="en-US" sz="2200" b="1" dirty="0" smtClean="0">
                  <a:solidFill>
                    <a:prstClr val="white"/>
                  </a:solidFill>
                  <a:latin typeface="Calibri"/>
                </a:rPr>
                <a:t>Purchase a WebCenter</a:t>
              </a:r>
              <a:endParaRPr lang="en-US" sz="2200" dirty="0">
                <a:solidFill>
                  <a:prstClr val="white"/>
                </a:solidFill>
                <a:latin typeface="Calibri"/>
              </a:endParaRPr>
            </a:p>
            <a:p>
              <a:pPr marL="230188" lvl="1" defTabSz="914400"/>
              <a:endParaRPr lang="en-US" dirty="0">
                <a:solidFill>
                  <a:prstClr val="white"/>
                </a:solidFill>
                <a:latin typeface="Calibri"/>
              </a:endParaRPr>
            </a:p>
            <a:p>
              <a:pPr marL="230188" lvl="1" defTabSz="914400"/>
              <a:r>
                <a:rPr lang="en-US" dirty="0" smtClean="0">
                  <a:solidFill>
                    <a:prstClr val="white"/>
                  </a:solidFill>
                  <a:latin typeface="Calibri"/>
                </a:rPr>
                <a:t>EU6040 </a:t>
              </a:r>
              <a:r>
                <a:rPr lang="en-US" dirty="0" err="1" smtClean="0">
                  <a:solidFill>
                    <a:prstClr val="white"/>
                  </a:solidFill>
                  <a:latin typeface="Calibri"/>
                </a:rPr>
                <a:t>Costo</a:t>
              </a:r>
              <a:r>
                <a:rPr lang="en-US" dirty="0" smtClean="0">
                  <a:solidFill>
                    <a:prstClr val="white"/>
                  </a:solidFill>
                  <a:latin typeface="Calibri"/>
                </a:rPr>
                <a:t>:</a:t>
              </a:r>
              <a:r>
                <a:rPr lang="en-US" dirty="0">
                  <a:solidFill>
                    <a:prstClr val="white"/>
                  </a:solidFill>
                  <a:latin typeface="Calibri"/>
                </a:rPr>
                <a:t>  / </a:t>
              </a:r>
              <a:r>
                <a:rPr lang="en-US" dirty="0" smtClean="0">
                  <a:solidFill>
                    <a:prstClr val="white"/>
                  </a:solidFill>
                  <a:latin typeface="Calibri"/>
                </a:rPr>
                <a:t>€255 </a:t>
              </a:r>
              <a:r>
                <a:rPr lang="en-US" dirty="0">
                  <a:solidFill>
                    <a:prstClr val="white"/>
                  </a:solidFill>
                  <a:latin typeface="Calibri"/>
                </a:rPr>
                <a:t>BV: 300 </a:t>
              </a:r>
              <a:endParaRPr lang="en-US" dirty="0" smtClean="0">
                <a:solidFill>
                  <a:prstClr val="white"/>
                </a:solidFill>
                <a:latin typeface="Calibri"/>
              </a:endParaRPr>
            </a:p>
            <a:p>
              <a:pPr marL="230188" lvl="1" defTabSz="914400"/>
              <a:r>
                <a:rPr lang="en-US" dirty="0">
                  <a:solidFill>
                    <a:prstClr val="white"/>
                  </a:solidFill>
                  <a:latin typeface="Calibri"/>
                </a:rPr>
                <a:t/>
              </a:r>
              <a:br>
                <a:rPr lang="en-US" dirty="0">
                  <a:solidFill>
                    <a:prstClr val="white"/>
                  </a:solidFill>
                  <a:latin typeface="Calibri"/>
                </a:rPr>
              </a:br>
              <a:r>
                <a:rPr lang="en-US" dirty="0" smtClean="0">
                  <a:solidFill>
                    <a:prstClr val="white"/>
                  </a:solidFill>
                  <a:latin typeface="Calibri"/>
                </a:rPr>
                <a:t>US: 6040</a:t>
              </a:r>
              <a:r>
                <a:rPr lang="en-US" dirty="0">
                  <a:solidFill>
                    <a:prstClr val="white"/>
                  </a:solidFill>
                  <a:latin typeface="Calibri"/>
                </a:rPr>
                <a:t>  / </a:t>
              </a:r>
              <a:r>
                <a:rPr lang="en-US" dirty="0" err="1" smtClean="0">
                  <a:solidFill>
                    <a:prstClr val="white"/>
                  </a:solidFill>
                  <a:latin typeface="Calibri"/>
                </a:rPr>
                <a:t>Costo</a:t>
              </a:r>
              <a:r>
                <a:rPr lang="en-US" dirty="0" smtClean="0">
                  <a:solidFill>
                    <a:prstClr val="white"/>
                  </a:solidFill>
                  <a:latin typeface="Calibri"/>
                </a:rPr>
                <a:t>: $350 </a:t>
              </a:r>
              <a:r>
                <a:rPr lang="en-US" dirty="0">
                  <a:solidFill>
                    <a:prstClr val="white"/>
                  </a:solidFill>
                  <a:latin typeface="Calibri"/>
                </a:rPr>
                <a:t>BV: </a:t>
              </a:r>
              <a:r>
                <a:rPr lang="en-US" dirty="0" smtClean="0">
                  <a:solidFill>
                    <a:prstClr val="white"/>
                  </a:solidFill>
                  <a:latin typeface="Calibri"/>
                </a:rPr>
                <a:t>300 </a:t>
              </a:r>
              <a:endParaRPr lang="en-US" dirty="0">
                <a:solidFill>
                  <a:prstClr val="white"/>
                </a:solidFill>
                <a:latin typeface="Calibri"/>
              </a:endParaRPr>
            </a:p>
            <a:p>
              <a:pPr marL="230188" lvl="1" defTabSz="914400"/>
              <a:endParaRPr lang="en-US" dirty="0">
                <a:solidFill>
                  <a:prstClr val="white"/>
                </a:solidFill>
                <a:latin typeface="Calibri"/>
              </a:endParaRPr>
            </a:p>
            <a:p>
              <a:pPr marL="230188" lvl="1" defTabSz="914400"/>
              <a:r>
                <a:rPr lang="en-US" dirty="0" smtClean="0">
                  <a:solidFill>
                    <a:prstClr val="white"/>
                  </a:solidFill>
                  <a:latin typeface="Calibri"/>
                </a:rPr>
                <a:t>Mexico: </a:t>
              </a:r>
              <a:r>
                <a:rPr lang="en-US" dirty="0">
                  <a:solidFill>
                    <a:prstClr val="white"/>
                  </a:solidFill>
                  <a:latin typeface="Calibri"/>
                </a:rPr>
                <a:t>MX6040 </a:t>
              </a:r>
              <a:r>
                <a:rPr lang="en-US" dirty="0" smtClean="0">
                  <a:solidFill>
                    <a:prstClr val="white"/>
                  </a:solidFill>
                  <a:latin typeface="Calibri"/>
                </a:rPr>
                <a:t>/ </a:t>
              </a:r>
              <a:r>
                <a:rPr lang="en-US" dirty="0" err="1" smtClean="0">
                  <a:solidFill>
                    <a:prstClr val="white"/>
                  </a:solidFill>
                  <a:latin typeface="Calibri"/>
                </a:rPr>
                <a:t>Costo</a:t>
              </a:r>
              <a:r>
                <a:rPr lang="en-US" dirty="0" smtClean="0">
                  <a:solidFill>
                    <a:prstClr val="white"/>
                  </a:solidFill>
                  <a:latin typeface="Calibri"/>
                </a:rPr>
                <a:t>: </a:t>
              </a:r>
              <a:r>
                <a:rPr lang="en-US" dirty="0">
                  <a:solidFill>
                    <a:prstClr val="white"/>
                  </a:solidFill>
                  <a:latin typeface="Calibri"/>
                </a:rPr>
                <a:t>5,340.93 pesos </a:t>
              </a:r>
              <a:r>
                <a:rPr lang="en-US" dirty="0" smtClean="0">
                  <a:solidFill>
                    <a:prstClr val="white"/>
                  </a:solidFill>
                  <a:latin typeface="Calibri"/>
                </a:rPr>
                <a:t/>
              </a:r>
              <a:br>
                <a:rPr lang="en-US" dirty="0" smtClean="0">
                  <a:solidFill>
                    <a:prstClr val="white"/>
                  </a:solidFill>
                  <a:latin typeface="Calibri"/>
                </a:rPr>
              </a:br>
              <a:r>
                <a:rPr lang="en-US" dirty="0" smtClean="0">
                  <a:solidFill>
                    <a:prstClr val="white"/>
                  </a:solidFill>
                  <a:latin typeface="Calibri"/>
                </a:rPr>
                <a:t>BV</a:t>
              </a:r>
              <a:r>
                <a:rPr lang="en-US" dirty="0">
                  <a:solidFill>
                    <a:prstClr val="white"/>
                  </a:solidFill>
                  <a:latin typeface="Calibri"/>
                </a:rPr>
                <a:t>: 300 </a:t>
              </a:r>
            </a:p>
            <a:p>
              <a:pPr algn="ctr" defTabSz="914400"/>
              <a:endParaRPr lang="en-US" sz="1400" dirty="0">
                <a:solidFill>
                  <a:prstClr val="black">
                    <a:lumMod val="85000"/>
                    <a:lumOff val="15000"/>
                  </a:prstClr>
                </a:solidFill>
                <a:latin typeface="Calibri"/>
              </a:endParaRPr>
            </a:p>
          </p:txBody>
        </p:sp>
        <p:sp>
          <p:nvSpPr>
            <p:cNvPr id="7" name="Rectangle 6"/>
            <p:cNvSpPr/>
            <p:nvPr/>
          </p:nvSpPr>
          <p:spPr>
            <a:xfrm>
              <a:off x="4501124" y="1352550"/>
              <a:ext cx="4501124" cy="37909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Calibri"/>
                </a:rPr>
                <a:t>WebCenter Reactivation</a:t>
              </a:r>
              <a:endParaRPr lang="en-US" sz="2200" dirty="0">
                <a:solidFill>
                  <a:prstClr val="white"/>
                </a:solidFill>
                <a:latin typeface="Calibri"/>
              </a:endParaRPr>
            </a:p>
            <a:p>
              <a:pPr lvl="1" defTabSz="914400"/>
              <a:endParaRPr lang="en-US" dirty="0">
                <a:solidFill>
                  <a:prstClr val="white"/>
                </a:solidFill>
                <a:latin typeface="Calibri"/>
              </a:endParaRPr>
            </a:p>
            <a:p>
              <a:pPr lvl="1" defTabSz="914400"/>
              <a:r>
                <a:rPr lang="es-ES" dirty="0" smtClean="0">
                  <a:solidFill>
                    <a:prstClr val="white"/>
                  </a:solidFill>
                  <a:latin typeface="Calibri"/>
                </a:rPr>
                <a:t>España: </a:t>
              </a:r>
              <a:r>
                <a:rPr lang="en-US" dirty="0" smtClean="0">
                  <a:solidFill>
                    <a:prstClr val="white"/>
                  </a:solidFill>
                  <a:latin typeface="Calibri"/>
                </a:rPr>
                <a:t>EU6040RA </a:t>
              </a:r>
              <a:r>
                <a:rPr lang="en-US" dirty="0" err="1" smtClean="0">
                  <a:solidFill>
                    <a:prstClr val="white"/>
                  </a:solidFill>
                  <a:latin typeface="Calibri"/>
                </a:rPr>
                <a:t>Costo</a:t>
              </a:r>
              <a:r>
                <a:rPr lang="en-US" dirty="0" smtClean="0">
                  <a:solidFill>
                    <a:prstClr val="white"/>
                  </a:solidFill>
                  <a:latin typeface="Calibri"/>
                </a:rPr>
                <a:t>:</a:t>
              </a:r>
              <a:r>
                <a:rPr lang="en-US" dirty="0">
                  <a:solidFill>
                    <a:prstClr val="white"/>
                  </a:solidFill>
                  <a:latin typeface="Calibri"/>
                </a:rPr>
                <a:t>  / </a:t>
              </a:r>
              <a:r>
                <a:rPr lang="en-US" dirty="0" smtClean="0">
                  <a:solidFill>
                    <a:prstClr val="white"/>
                  </a:solidFill>
                  <a:latin typeface="Calibri"/>
                </a:rPr>
                <a:t>€110 </a:t>
              </a:r>
              <a:r>
                <a:rPr lang="en-US" dirty="0">
                  <a:solidFill>
                    <a:prstClr val="white"/>
                  </a:solidFill>
                  <a:latin typeface="Calibri"/>
                </a:rPr>
                <a:t>BV: 300 </a:t>
              </a:r>
            </a:p>
            <a:p>
              <a:pPr lvl="1" defTabSz="914400"/>
              <a:endParaRPr lang="en-US" dirty="0" smtClean="0">
                <a:solidFill>
                  <a:prstClr val="white"/>
                </a:solidFill>
                <a:latin typeface="Calibri"/>
              </a:endParaRPr>
            </a:p>
            <a:p>
              <a:pPr lvl="1" defTabSz="914400"/>
              <a:r>
                <a:rPr lang="en-US" dirty="0" smtClean="0">
                  <a:solidFill>
                    <a:prstClr val="white"/>
                  </a:solidFill>
                  <a:latin typeface="Calibri"/>
                </a:rPr>
                <a:t>US: </a:t>
              </a:r>
              <a:r>
                <a:rPr lang="en-US" dirty="0">
                  <a:solidFill>
                    <a:prstClr val="white"/>
                  </a:solidFill>
                  <a:latin typeface="Calibri"/>
                </a:rPr>
                <a:t>6040RA  / </a:t>
              </a:r>
              <a:r>
                <a:rPr lang="en-US" dirty="0" err="1" smtClean="0">
                  <a:solidFill>
                    <a:prstClr val="white"/>
                  </a:solidFill>
                  <a:latin typeface="Calibri"/>
                </a:rPr>
                <a:t>Costo</a:t>
              </a:r>
              <a:r>
                <a:rPr lang="en-US" dirty="0" smtClean="0">
                  <a:solidFill>
                    <a:prstClr val="white"/>
                  </a:solidFill>
                  <a:latin typeface="Calibri"/>
                </a:rPr>
                <a:t>: </a:t>
              </a:r>
              <a:r>
                <a:rPr lang="en-US" dirty="0">
                  <a:solidFill>
                    <a:prstClr val="white"/>
                  </a:solidFill>
                  <a:latin typeface="Calibri"/>
                </a:rPr>
                <a:t>$150 BV: 0</a:t>
              </a:r>
              <a:r>
                <a:rPr lang="en-US" dirty="0" smtClean="0">
                  <a:solidFill>
                    <a:prstClr val="white"/>
                  </a:solidFill>
                  <a:latin typeface="Calibri"/>
                </a:rPr>
                <a:t> </a:t>
              </a:r>
              <a:endParaRPr lang="en-US" dirty="0">
                <a:solidFill>
                  <a:prstClr val="white"/>
                </a:solidFill>
                <a:latin typeface="Calibri"/>
              </a:endParaRPr>
            </a:p>
            <a:p>
              <a:pPr lvl="1" defTabSz="914400"/>
              <a:endParaRPr lang="en-US" dirty="0">
                <a:solidFill>
                  <a:prstClr val="white"/>
                </a:solidFill>
                <a:latin typeface="Calibri"/>
              </a:endParaRPr>
            </a:p>
            <a:p>
              <a:pPr lvl="1" defTabSz="914400"/>
              <a:r>
                <a:rPr lang="en-US" dirty="0">
                  <a:solidFill>
                    <a:prstClr val="white"/>
                  </a:solidFill>
                  <a:latin typeface="Calibri"/>
                </a:rPr>
                <a:t>Mexico: MX6040RA  / </a:t>
              </a:r>
              <a:r>
                <a:rPr lang="en-US" dirty="0" err="1" smtClean="0">
                  <a:solidFill>
                    <a:prstClr val="white"/>
                  </a:solidFill>
                  <a:latin typeface="Calibri"/>
                </a:rPr>
                <a:t>Costo</a:t>
              </a:r>
              <a:r>
                <a:rPr lang="en-US" dirty="0" smtClean="0">
                  <a:solidFill>
                    <a:prstClr val="white"/>
                  </a:solidFill>
                  <a:latin typeface="Calibri"/>
                </a:rPr>
                <a:t>: </a:t>
              </a:r>
              <a:r>
                <a:rPr lang="en-US" dirty="0">
                  <a:solidFill>
                    <a:prstClr val="white"/>
                  </a:solidFill>
                  <a:latin typeface="Calibri"/>
                </a:rPr>
                <a:t>2,288.97 pesos BV: 0</a:t>
              </a:r>
            </a:p>
          </p:txBody>
        </p:sp>
      </p:grpSp>
    </p:spTree>
    <p:extLst>
      <p:ext uri="{BB962C8B-B14F-4D97-AF65-F5344CB8AC3E}">
        <p14:creationId xmlns:p14="http://schemas.microsoft.com/office/powerpoint/2010/main" val="15168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0"/>
            <a:ext cx="4724400" cy="51435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Rectangle 4"/>
          <p:cNvSpPr/>
          <p:nvPr/>
        </p:nvSpPr>
        <p:spPr>
          <a:xfrm>
            <a:off x="4419600" y="340610"/>
            <a:ext cx="4724400" cy="1261884"/>
          </a:xfrm>
          <a:prstGeom prst="rect">
            <a:avLst/>
          </a:prstGeom>
        </p:spPr>
        <p:txBody>
          <a:bodyPr wrap="square">
            <a:spAutoFit/>
          </a:bodyPr>
          <a:lstStyle/>
          <a:p>
            <a:pPr algn="ctr" defTabSz="914400"/>
            <a:r>
              <a:rPr lang="en-US" sz="2000" dirty="0" smtClean="0">
                <a:solidFill>
                  <a:srgbClr val="FFFFFF"/>
                </a:solidFill>
                <a:latin typeface="Calibri"/>
              </a:rPr>
              <a:t>COMENZAR:</a:t>
            </a:r>
            <a:br>
              <a:rPr lang="en-US" sz="2000" dirty="0" smtClean="0">
                <a:solidFill>
                  <a:srgbClr val="FFFFFF"/>
                </a:solidFill>
                <a:latin typeface="Calibri"/>
              </a:rPr>
            </a:br>
            <a:r>
              <a:rPr lang="es-ES" sz="2000" dirty="0" smtClean="0">
                <a:solidFill>
                  <a:srgbClr val="FFFFFF"/>
                </a:solidFill>
                <a:latin typeface="Calibri"/>
              </a:rPr>
              <a:t> ADQUIERA UN KIT DE INICIO RÁPIDO</a:t>
            </a:r>
            <a:r>
              <a:rPr lang="en-US" sz="3600" b="1" dirty="0" smtClean="0">
                <a:solidFill>
                  <a:srgbClr val="FFFFFF"/>
                </a:solidFill>
                <a:latin typeface="Calibri"/>
              </a:rPr>
              <a:t>$399 </a:t>
            </a:r>
            <a:r>
              <a:rPr lang="en-US" sz="2800" b="1" dirty="0" smtClean="0">
                <a:solidFill>
                  <a:srgbClr val="FFFFFF"/>
                </a:solidFill>
                <a:latin typeface="Calibri"/>
              </a:rPr>
              <a:t>USD</a:t>
            </a:r>
            <a:endParaRPr lang="en-US" sz="2800" b="1" dirty="0">
              <a:solidFill>
                <a:srgbClr val="FFFFFF"/>
              </a:solidFill>
              <a:latin typeface="Calibri"/>
            </a:endParaRPr>
          </a:p>
        </p:txBody>
      </p:sp>
      <p:sp>
        <p:nvSpPr>
          <p:cNvPr id="6" name="Rectangle 5"/>
          <p:cNvSpPr/>
          <p:nvPr/>
        </p:nvSpPr>
        <p:spPr>
          <a:xfrm>
            <a:off x="4800600" y="1787851"/>
            <a:ext cx="4038600" cy="3046988"/>
          </a:xfrm>
          <a:prstGeom prst="rect">
            <a:avLst/>
          </a:prstGeom>
        </p:spPr>
        <p:txBody>
          <a:bodyPr wrap="square">
            <a:spAutoFit/>
          </a:bodyPr>
          <a:lstStyle/>
          <a:p>
            <a:pPr marL="342900" indent="-342900">
              <a:spcAft>
                <a:spcPts val="1200"/>
              </a:spcAft>
              <a:buFont typeface="Courier New"/>
              <a:buChar char="o"/>
            </a:pPr>
            <a:r>
              <a:rPr lang="en-US" dirty="0" err="1">
                <a:solidFill>
                  <a:srgbClr val="FFFFFF"/>
                </a:solidFill>
                <a:latin typeface="Calibri"/>
              </a:rPr>
              <a:t>Negocio</a:t>
            </a:r>
            <a:r>
              <a:rPr lang="en-US" dirty="0">
                <a:solidFill>
                  <a:srgbClr val="FFFFFF"/>
                </a:solidFill>
                <a:latin typeface="Calibri"/>
              </a:rPr>
              <a:t> UnFranchise  </a:t>
            </a:r>
            <a:br>
              <a:rPr lang="en-US" dirty="0">
                <a:solidFill>
                  <a:srgbClr val="FFFFFF"/>
                </a:solidFill>
                <a:latin typeface="Calibri"/>
              </a:rPr>
            </a:br>
            <a:r>
              <a:rPr lang="en-US" dirty="0">
                <a:solidFill>
                  <a:srgbClr val="FFFFFF"/>
                </a:solidFill>
                <a:latin typeface="Calibri"/>
              </a:rPr>
              <a:t>(300 BV y 3 BDC)</a:t>
            </a:r>
          </a:p>
          <a:p>
            <a:pPr marL="342900" indent="-342900">
              <a:spcAft>
                <a:spcPts val="1200"/>
              </a:spcAft>
              <a:buFont typeface="Courier New"/>
              <a:buChar char="o"/>
            </a:pPr>
            <a:r>
              <a:rPr lang="en-US" dirty="0">
                <a:solidFill>
                  <a:srgbClr val="FFFFFF"/>
                </a:solidFill>
                <a:latin typeface="Calibri"/>
              </a:rPr>
              <a:t>Kit de </a:t>
            </a:r>
            <a:r>
              <a:rPr lang="en-US" dirty="0" err="1">
                <a:solidFill>
                  <a:srgbClr val="FFFFFF"/>
                </a:solidFill>
                <a:latin typeface="Calibri"/>
              </a:rPr>
              <a:t>Suscripción</a:t>
            </a:r>
            <a:r>
              <a:rPr lang="en-US" dirty="0">
                <a:solidFill>
                  <a:srgbClr val="FFFFFF"/>
                </a:solidFill>
                <a:latin typeface="Calibri"/>
              </a:rPr>
              <a:t> del </a:t>
            </a:r>
            <a:r>
              <a:rPr lang="en-US" dirty="0" err="1">
                <a:solidFill>
                  <a:srgbClr val="FFFFFF"/>
                </a:solidFill>
                <a:latin typeface="Calibri"/>
              </a:rPr>
              <a:t>Distribuidor</a:t>
            </a:r>
            <a:r>
              <a:rPr lang="en-US" dirty="0">
                <a:solidFill>
                  <a:srgbClr val="FFFFFF"/>
                </a:solidFill>
                <a:latin typeface="Calibri"/>
              </a:rPr>
              <a:t> </a:t>
            </a:r>
            <a:r>
              <a:rPr lang="en-US" dirty="0" err="1">
                <a:solidFill>
                  <a:srgbClr val="FFFFFF"/>
                </a:solidFill>
                <a:latin typeface="Calibri"/>
              </a:rPr>
              <a:t>Independiente</a:t>
            </a:r>
            <a:r>
              <a:rPr lang="en-US" dirty="0">
                <a:solidFill>
                  <a:srgbClr val="FFFFFF"/>
                </a:solidFill>
                <a:latin typeface="Calibri"/>
              </a:rPr>
              <a:t> </a:t>
            </a:r>
          </a:p>
          <a:p>
            <a:pPr marL="342900" indent="-342900">
              <a:spcAft>
                <a:spcPts val="1200"/>
              </a:spcAft>
              <a:buFont typeface="Courier New"/>
              <a:buChar char="o"/>
            </a:pPr>
            <a:r>
              <a:rPr lang="en-US" dirty="0" err="1">
                <a:solidFill>
                  <a:srgbClr val="FFFFFF"/>
                </a:solidFill>
                <a:latin typeface="Calibri"/>
              </a:rPr>
              <a:t>Materiales</a:t>
            </a:r>
            <a:r>
              <a:rPr lang="en-US" dirty="0">
                <a:solidFill>
                  <a:srgbClr val="FFFFFF"/>
                </a:solidFill>
                <a:latin typeface="Calibri"/>
              </a:rPr>
              <a:t> </a:t>
            </a:r>
            <a:r>
              <a:rPr lang="en-US" dirty="0" err="1">
                <a:solidFill>
                  <a:srgbClr val="FFFFFF"/>
                </a:solidFill>
                <a:latin typeface="Calibri"/>
              </a:rPr>
              <a:t>para</a:t>
            </a:r>
            <a:r>
              <a:rPr lang="en-US" dirty="0">
                <a:solidFill>
                  <a:srgbClr val="FFFFFF"/>
                </a:solidFill>
                <a:latin typeface="Calibri"/>
              </a:rPr>
              <a:t> el </a:t>
            </a:r>
            <a:r>
              <a:rPr lang="en-US" dirty="0" err="1">
                <a:solidFill>
                  <a:srgbClr val="FFFFFF"/>
                </a:solidFill>
                <a:latin typeface="Calibri"/>
              </a:rPr>
              <a:t>desarrollo</a:t>
            </a:r>
            <a:r>
              <a:rPr lang="en-US" dirty="0">
                <a:solidFill>
                  <a:srgbClr val="FFFFFF"/>
                </a:solidFill>
                <a:latin typeface="Calibri"/>
              </a:rPr>
              <a:t> de </a:t>
            </a:r>
            <a:r>
              <a:rPr lang="en-US" dirty="0" err="1">
                <a:solidFill>
                  <a:srgbClr val="FFFFFF"/>
                </a:solidFill>
                <a:latin typeface="Calibri"/>
              </a:rPr>
              <a:t>negocios</a:t>
            </a:r>
            <a:r>
              <a:rPr lang="en-US" dirty="0">
                <a:solidFill>
                  <a:srgbClr val="FFFFFF"/>
                </a:solidFill>
                <a:latin typeface="Calibri"/>
              </a:rPr>
              <a:t> </a:t>
            </a:r>
          </a:p>
          <a:p>
            <a:pPr marL="342900" indent="-342900">
              <a:spcAft>
                <a:spcPts val="1200"/>
              </a:spcAft>
              <a:buFont typeface="Courier New"/>
              <a:buChar char="o"/>
            </a:pPr>
            <a:r>
              <a:rPr lang="en-US" dirty="0" err="1">
                <a:solidFill>
                  <a:srgbClr val="FFFFFF"/>
                </a:solidFill>
                <a:latin typeface="Calibri"/>
              </a:rPr>
              <a:t>maWebCenter</a:t>
            </a:r>
            <a:r>
              <a:rPr lang="en-US" dirty="0">
                <a:solidFill>
                  <a:srgbClr val="FFFFFF"/>
                </a:solidFill>
                <a:latin typeface="Calibri"/>
              </a:rPr>
              <a:t>:  </a:t>
            </a:r>
            <a:r>
              <a:rPr lang="en-US" dirty="0" err="1">
                <a:solidFill>
                  <a:srgbClr val="FFFFFF"/>
                </a:solidFill>
                <a:latin typeface="Calibri"/>
              </a:rPr>
              <a:t>respaldado</a:t>
            </a:r>
            <a:r>
              <a:rPr lang="en-US" dirty="0">
                <a:solidFill>
                  <a:srgbClr val="FFFFFF"/>
                </a:solidFill>
                <a:latin typeface="Calibri"/>
              </a:rPr>
              <a:t> </a:t>
            </a:r>
            <a:r>
              <a:rPr lang="en-US" dirty="0" err="1">
                <a:solidFill>
                  <a:srgbClr val="FFFFFF"/>
                </a:solidFill>
                <a:latin typeface="Calibri"/>
              </a:rPr>
              <a:t>por</a:t>
            </a:r>
            <a:r>
              <a:rPr lang="en-US" dirty="0">
                <a:solidFill>
                  <a:srgbClr val="FFFFFF"/>
                </a:solidFill>
                <a:latin typeface="Calibri"/>
              </a:rPr>
              <a:t> los </a:t>
            </a:r>
            <a:r>
              <a:rPr lang="en-US" dirty="0" err="1">
                <a:solidFill>
                  <a:srgbClr val="FFFFFF"/>
                </a:solidFill>
                <a:latin typeface="Calibri"/>
              </a:rPr>
              <a:t>equipos</a:t>
            </a:r>
            <a:r>
              <a:rPr lang="en-US" dirty="0">
                <a:solidFill>
                  <a:srgbClr val="FFFFFF"/>
                </a:solidFill>
                <a:latin typeface="Calibri"/>
              </a:rPr>
              <a:t> de </a:t>
            </a:r>
            <a:r>
              <a:rPr lang="en-US" dirty="0" err="1">
                <a:solidFill>
                  <a:srgbClr val="FFFFFF"/>
                </a:solidFill>
                <a:latin typeface="Calibri"/>
              </a:rPr>
              <a:t>profesionales</a:t>
            </a:r>
            <a:r>
              <a:rPr lang="en-US" dirty="0">
                <a:solidFill>
                  <a:srgbClr val="FFFFFF"/>
                </a:solidFill>
                <a:latin typeface="Calibri"/>
              </a:rPr>
              <a:t> de </a:t>
            </a:r>
            <a:r>
              <a:rPr lang="en-US" dirty="0" smtClean="0">
                <a:solidFill>
                  <a:srgbClr val="FFFFFF"/>
                </a:solidFill>
                <a:latin typeface="Calibri"/>
              </a:rPr>
              <a:t>maWebCenters</a:t>
            </a:r>
            <a:endParaRPr lang="en-US" dirty="0">
              <a:solidFill>
                <a:srgbClr val="FFFFFF"/>
              </a:solidFill>
              <a:latin typeface="Calibri"/>
            </a:endParaRPr>
          </a:p>
        </p:txBody>
      </p:sp>
      <p:pic>
        <p:nvPicPr>
          <p:cNvPr id="7" name="Picture 6"/>
          <p:cNvPicPr>
            <a:picLocks noChangeAspect="1"/>
          </p:cNvPicPr>
          <p:nvPr/>
        </p:nvPicPr>
        <p:blipFill>
          <a:blip r:embed="rId3"/>
          <a:stretch>
            <a:fillRect/>
          </a:stretch>
        </p:blipFill>
        <p:spPr>
          <a:xfrm>
            <a:off x="381008" y="971552"/>
            <a:ext cx="3537743" cy="3497541"/>
          </a:xfrm>
          <a:prstGeom prst="rect">
            <a:avLst/>
          </a:prstGeom>
        </p:spPr>
      </p:pic>
    </p:spTree>
    <p:extLst>
      <p:ext uri="{BB962C8B-B14F-4D97-AF65-F5344CB8AC3E}">
        <p14:creationId xmlns:p14="http://schemas.microsoft.com/office/powerpoint/2010/main" val="143326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21667" y="0"/>
            <a:ext cx="5120620" cy="51435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2688" r="6015"/>
          <a:stretch/>
        </p:blipFill>
        <p:spPr>
          <a:xfrm>
            <a:off x="-16350" y="-3639"/>
            <a:ext cx="4038017" cy="5143500"/>
          </a:xfrm>
          <a:prstGeom prst="rect">
            <a:avLst/>
          </a:prstGeom>
        </p:spPr>
      </p:pic>
      <p:sp>
        <p:nvSpPr>
          <p:cNvPr id="6" name="Rectangle 5"/>
          <p:cNvSpPr/>
          <p:nvPr/>
        </p:nvSpPr>
        <p:spPr>
          <a:xfrm>
            <a:off x="4021667" y="31014"/>
            <a:ext cx="5120620" cy="5139870"/>
          </a:xfrm>
          <a:prstGeom prst="rect">
            <a:avLst/>
          </a:prstGeom>
        </p:spPr>
        <p:txBody>
          <a:bodyPr wrap="square">
            <a:spAutoFit/>
          </a:bodyPr>
          <a:lstStyle/>
          <a:p>
            <a:pPr marL="342900" indent="-342900">
              <a:spcAft>
                <a:spcPts val="1200"/>
              </a:spcAft>
              <a:buFont typeface="Wingdings" charset="2"/>
              <a:buChar char="q"/>
            </a:pPr>
            <a:r>
              <a:rPr lang="en-US" sz="1600" b="1" dirty="0" smtClean="0">
                <a:solidFill>
                  <a:srgbClr val="FFFFFF"/>
                </a:solidFill>
                <a:latin typeface="Calibri"/>
                <a:cs typeface="Calibri"/>
              </a:rPr>
              <a:t>RENTABILIDAD: </a:t>
            </a:r>
            <a:br>
              <a:rPr lang="en-US" sz="1600" b="1" dirty="0" smtClean="0">
                <a:solidFill>
                  <a:srgbClr val="FFFFFF"/>
                </a:solidFill>
                <a:latin typeface="Calibri"/>
                <a:cs typeface="Calibri"/>
              </a:rPr>
            </a:br>
            <a:r>
              <a:rPr lang="en-US" sz="1600" dirty="0" err="1" smtClean="0">
                <a:solidFill>
                  <a:srgbClr val="FFFFFF"/>
                </a:solidFill>
                <a:latin typeface="Calibri"/>
                <a:cs typeface="Calibri"/>
              </a:rPr>
              <a:t>Potencial</a:t>
            </a:r>
            <a:r>
              <a:rPr lang="en-US" sz="1600" dirty="0" smtClean="0">
                <a:solidFill>
                  <a:srgbClr val="FFFFFF"/>
                </a:solidFill>
                <a:latin typeface="Calibri"/>
                <a:cs typeface="Calibri"/>
              </a:rPr>
              <a:t> </a:t>
            </a:r>
            <a:r>
              <a:rPr lang="en-US" sz="1600" dirty="0">
                <a:solidFill>
                  <a:srgbClr val="FFFFFF"/>
                </a:solidFill>
                <a:latin typeface="Calibri"/>
                <a:cs typeface="Calibri"/>
              </a:rPr>
              <a:t>en </a:t>
            </a:r>
            <a:r>
              <a:rPr lang="en-US" sz="1600" dirty="0" err="1">
                <a:solidFill>
                  <a:srgbClr val="FFFFFF"/>
                </a:solidFill>
                <a:latin typeface="Calibri"/>
                <a:cs typeface="Calibri"/>
              </a:rPr>
              <a:t>importantes</a:t>
            </a:r>
            <a:r>
              <a:rPr lang="en-US" sz="1600" dirty="0">
                <a:solidFill>
                  <a:srgbClr val="FFFFFF"/>
                </a:solidFill>
                <a:latin typeface="Calibri"/>
                <a:cs typeface="Calibri"/>
              </a:rPr>
              <a:t> </a:t>
            </a:r>
            <a:r>
              <a:rPr lang="en-US" sz="1600" dirty="0" err="1">
                <a:solidFill>
                  <a:srgbClr val="FFFFFF"/>
                </a:solidFill>
                <a:latin typeface="Calibri"/>
                <a:cs typeface="Calibri"/>
              </a:rPr>
              <a:t>ganancias</a:t>
            </a:r>
            <a:r>
              <a:rPr lang="en-US" sz="1600" dirty="0">
                <a:solidFill>
                  <a:srgbClr val="FFFFFF"/>
                </a:solidFill>
                <a:latin typeface="Calibri"/>
                <a:cs typeface="Calibri"/>
              </a:rPr>
              <a:t> </a:t>
            </a:r>
            <a:r>
              <a:rPr lang="en-US" sz="1600" dirty="0" err="1">
                <a:solidFill>
                  <a:srgbClr val="FFFFFF"/>
                </a:solidFill>
                <a:latin typeface="Calibri"/>
                <a:cs typeface="Calibri"/>
              </a:rPr>
              <a:t>minoristas</a:t>
            </a:r>
            <a:r>
              <a:rPr lang="en-US" sz="1600" dirty="0">
                <a:solidFill>
                  <a:srgbClr val="FFFFFF"/>
                </a:solidFill>
                <a:latin typeface="Calibri"/>
                <a:cs typeface="Calibri"/>
              </a:rPr>
              <a:t> y de BV, con </a:t>
            </a:r>
            <a:r>
              <a:rPr lang="en-US" sz="1600" dirty="0" err="1">
                <a:solidFill>
                  <a:srgbClr val="FFFFFF"/>
                </a:solidFill>
                <a:latin typeface="Calibri"/>
                <a:cs typeface="Calibri"/>
              </a:rPr>
              <a:t>oportunidades</a:t>
            </a:r>
            <a:r>
              <a:rPr lang="en-US" sz="1600" dirty="0">
                <a:solidFill>
                  <a:srgbClr val="FFFFFF"/>
                </a:solidFill>
                <a:latin typeface="Calibri"/>
                <a:cs typeface="Calibri"/>
              </a:rPr>
              <a:t> de </a:t>
            </a:r>
            <a:r>
              <a:rPr lang="en-US" sz="1600" dirty="0" err="1">
                <a:solidFill>
                  <a:srgbClr val="FFFFFF"/>
                </a:solidFill>
                <a:latin typeface="Calibri"/>
                <a:cs typeface="Calibri"/>
              </a:rPr>
              <a:t>desarrollar</a:t>
            </a:r>
            <a:r>
              <a:rPr lang="en-US" sz="1600" dirty="0">
                <a:solidFill>
                  <a:srgbClr val="FFFFFF"/>
                </a:solidFill>
                <a:latin typeface="Calibri"/>
                <a:cs typeface="Calibri"/>
              </a:rPr>
              <a:t> en </a:t>
            </a:r>
            <a:r>
              <a:rPr lang="en-US" sz="1600" dirty="0" err="1">
                <a:solidFill>
                  <a:srgbClr val="FFFFFF"/>
                </a:solidFill>
                <a:latin typeface="Calibri"/>
                <a:cs typeface="Calibri"/>
              </a:rPr>
              <a:t>profundidad</a:t>
            </a:r>
            <a:r>
              <a:rPr lang="en-US" sz="1600" dirty="0">
                <a:solidFill>
                  <a:srgbClr val="FFFFFF"/>
                </a:solidFill>
                <a:latin typeface="Calibri"/>
                <a:cs typeface="Calibri"/>
              </a:rPr>
              <a:t> a </a:t>
            </a:r>
            <a:r>
              <a:rPr lang="en-US" sz="1600" dirty="0" err="1">
                <a:solidFill>
                  <a:srgbClr val="FFFFFF"/>
                </a:solidFill>
                <a:latin typeface="Calibri"/>
                <a:cs typeface="Calibri"/>
              </a:rPr>
              <a:t>nivel</a:t>
            </a:r>
            <a:r>
              <a:rPr lang="en-US" sz="1600" dirty="0">
                <a:solidFill>
                  <a:srgbClr val="FFFFFF"/>
                </a:solidFill>
                <a:latin typeface="Calibri"/>
                <a:cs typeface="Calibri"/>
              </a:rPr>
              <a:t> </a:t>
            </a:r>
            <a:r>
              <a:rPr lang="en-US" sz="1600" dirty="0" err="1">
                <a:solidFill>
                  <a:srgbClr val="FFFFFF"/>
                </a:solidFill>
                <a:latin typeface="Calibri"/>
                <a:cs typeface="Calibri"/>
              </a:rPr>
              <a:t>nacional</a:t>
            </a:r>
            <a:r>
              <a:rPr lang="en-US" sz="1600" dirty="0">
                <a:solidFill>
                  <a:srgbClr val="FFFFFF"/>
                </a:solidFill>
                <a:latin typeface="Calibri"/>
                <a:cs typeface="Calibri"/>
              </a:rPr>
              <a:t> y </a:t>
            </a:r>
            <a:r>
              <a:rPr lang="en-US" sz="1600" dirty="0" err="1">
                <a:solidFill>
                  <a:srgbClr val="FFFFFF"/>
                </a:solidFill>
                <a:latin typeface="Calibri"/>
                <a:cs typeface="Calibri"/>
              </a:rPr>
              <a:t>mundial</a:t>
            </a:r>
            <a:r>
              <a:rPr lang="en-US" sz="1600" dirty="0">
                <a:solidFill>
                  <a:srgbClr val="FFFFFF"/>
                </a:solidFill>
                <a:latin typeface="Calibri"/>
                <a:cs typeface="Calibri"/>
              </a:rPr>
              <a:t>. </a:t>
            </a:r>
          </a:p>
          <a:p>
            <a:pPr marL="342900" indent="-342900">
              <a:spcAft>
                <a:spcPts val="1200"/>
              </a:spcAft>
              <a:buFont typeface="Wingdings" charset="2"/>
              <a:buChar char="q"/>
            </a:pPr>
            <a:r>
              <a:rPr lang="en-US" sz="1600" b="1" dirty="0" smtClean="0">
                <a:solidFill>
                  <a:srgbClr val="FFFFFF"/>
                </a:solidFill>
                <a:latin typeface="Calibri"/>
                <a:cs typeface="Calibri"/>
              </a:rPr>
              <a:t>EL PRODUCTO Y SERVICIO: </a:t>
            </a:r>
            <a:br>
              <a:rPr lang="en-US" sz="1600" b="1" dirty="0" smtClean="0">
                <a:solidFill>
                  <a:srgbClr val="FFFFFF"/>
                </a:solidFill>
                <a:latin typeface="Calibri"/>
                <a:cs typeface="Calibri"/>
              </a:rPr>
            </a:br>
            <a:r>
              <a:rPr lang="en-US" sz="1600" dirty="0" err="1" smtClean="0">
                <a:solidFill>
                  <a:srgbClr val="FFFFFF"/>
                </a:solidFill>
                <a:latin typeface="Calibri"/>
                <a:cs typeface="Calibri"/>
              </a:rPr>
              <a:t>Una</a:t>
            </a:r>
            <a:r>
              <a:rPr lang="en-US" sz="1600" dirty="0" smtClean="0">
                <a:solidFill>
                  <a:srgbClr val="FFFFFF"/>
                </a:solidFill>
                <a:latin typeface="Calibri"/>
                <a:cs typeface="Calibri"/>
              </a:rPr>
              <a:t> </a:t>
            </a:r>
            <a:r>
              <a:rPr lang="en-US" sz="1600" dirty="0" err="1">
                <a:solidFill>
                  <a:srgbClr val="FFFFFF"/>
                </a:solidFill>
                <a:latin typeface="Calibri"/>
                <a:cs typeface="Calibri"/>
              </a:rPr>
              <a:t>solución</a:t>
            </a:r>
            <a:r>
              <a:rPr lang="en-US" sz="1600" dirty="0">
                <a:solidFill>
                  <a:srgbClr val="FFFFFF"/>
                </a:solidFill>
                <a:latin typeface="Calibri"/>
                <a:cs typeface="Calibri"/>
              </a:rPr>
              <a:t> de </a:t>
            </a:r>
            <a:r>
              <a:rPr lang="en-US" sz="1600" dirty="0" err="1">
                <a:solidFill>
                  <a:srgbClr val="FFFFFF"/>
                </a:solidFill>
                <a:latin typeface="Calibri"/>
                <a:cs typeface="Calibri"/>
              </a:rPr>
              <a:t>comercialización</a:t>
            </a:r>
            <a:r>
              <a:rPr lang="en-US" sz="1600" dirty="0">
                <a:solidFill>
                  <a:srgbClr val="FFFFFF"/>
                </a:solidFill>
                <a:latin typeface="Calibri"/>
                <a:cs typeface="Calibri"/>
              </a:rPr>
              <a:t> superior en </a:t>
            </a:r>
            <a:r>
              <a:rPr lang="en-US" sz="1600" dirty="0" err="1">
                <a:solidFill>
                  <a:srgbClr val="FFFFFF"/>
                </a:solidFill>
                <a:latin typeface="Calibri"/>
                <a:cs typeface="Calibri"/>
              </a:rPr>
              <a:t>línea</a:t>
            </a:r>
            <a:r>
              <a:rPr lang="en-US" sz="1600" dirty="0">
                <a:solidFill>
                  <a:srgbClr val="FFFFFF"/>
                </a:solidFill>
                <a:latin typeface="Calibri"/>
                <a:cs typeface="Calibri"/>
              </a:rPr>
              <a:t> con </a:t>
            </a:r>
            <a:r>
              <a:rPr lang="en-US" sz="1600" dirty="0" err="1">
                <a:solidFill>
                  <a:srgbClr val="FFFFFF"/>
                </a:solidFill>
                <a:latin typeface="Calibri"/>
                <a:cs typeface="Calibri"/>
              </a:rPr>
              <a:t>todo</a:t>
            </a:r>
            <a:r>
              <a:rPr lang="en-US" sz="1600" dirty="0">
                <a:solidFill>
                  <a:srgbClr val="FFFFFF"/>
                </a:solidFill>
                <a:latin typeface="Calibri"/>
                <a:cs typeface="Calibri"/>
              </a:rPr>
              <a:t> </a:t>
            </a:r>
            <a:r>
              <a:rPr lang="en-US" sz="1600" dirty="0" err="1">
                <a:solidFill>
                  <a:srgbClr val="FFFFFF"/>
                </a:solidFill>
                <a:latin typeface="Calibri"/>
                <a:cs typeface="Calibri"/>
              </a:rPr>
              <a:t>incluído</a:t>
            </a:r>
            <a:r>
              <a:rPr lang="en-US" sz="1600" dirty="0">
                <a:solidFill>
                  <a:srgbClr val="FFFFFF"/>
                </a:solidFill>
                <a:latin typeface="Calibri"/>
                <a:cs typeface="Calibri"/>
              </a:rPr>
              <a:t> </a:t>
            </a:r>
            <a:r>
              <a:rPr lang="en-US" sz="1600" dirty="0" err="1">
                <a:solidFill>
                  <a:srgbClr val="FFFFFF"/>
                </a:solidFill>
                <a:latin typeface="Calibri"/>
                <a:cs typeface="Calibri"/>
              </a:rPr>
              <a:t>para</a:t>
            </a:r>
            <a:r>
              <a:rPr lang="en-US" sz="1600" dirty="0">
                <a:solidFill>
                  <a:srgbClr val="FFFFFF"/>
                </a:solidFill>
                <a:latin typeface="Calibri"/>
                <a:cs typeface="Calibri"/>
              </a:rPr>
              <a:t> </a:t>
            </a:r>
            <a:r>
              <a:rPr lang="en-US" sz="1600" dirty="0" err="1">
                <a:solidFill>
                  <a:srgbClr val="FFFFFF"/>
                </a:solidFill>
                <a:latin typeface="Calibri"/>
                <a:cs typeface="Calibri"/>
              </a:rPr>
              <a:t>ayudar</a:t>
            </a:r>
            <a:r>
              <a:rPr lang="en-US" sz="1600" dirty="0">
                <a:solidFill>
                  <a:srgbClr val="FFFFFF"/>
                </a:solidFill>
                <a:latin typeface="Calibri"/>
                <a:cs typeface="Calibri"/>
              </a:rPr>
              <a:t> a </a:t>
            </a:r>
            <a:r>
              <a:rPr lang="en-US" sz="1600" dirty="0" err="1">
                <a:solidFill>
                  <a:srgbClr val="FFFFFF"/>
                </a:solidFill>
                <a:latin typeface="Calibri"/>
                <a:cs typeface="Calibri"/>
              </a:rPr>
              <a:t>las</a:t>
            </a:r>
            <a:r>
              <a:rPr lang="en-US" sz="1600" dirty="0">
                <a:solidFill>
                  <a:srgbClr val="FFFFFF"/>
                </a:solidFill>
                <a:latin typeface="Calibri"/>
                <a:cs typeface="Calibri"/>
              </a:rPr>
              <a:t> </a:t>
            </a:r>
            <a:r>
              <a:rPr lang="en-US" sz="1600" dirty="0" err="1">
                <a:solidFill>
                  <a:srgbClr val="FFFFFF"/>
                </a:solidFill>
                <a:latin typeface="Calibri"/>
                <a:cs typeface="Calibri"/>
              </a:rPr>
              <a:t>empresas</a:t>
            </a:r>
            <a:r>
              <a:rPr lang="en-US" sz="1600" dirty="0">
                <a:solidFill>
                  <a:srgbClr val="FFFFFF"/>
                </a:solidFill>
                <a:latin typeface="Calibri"/>
                <a:cs typeface="Calibri"/>
              </a:rPr>
              <a:t> a </a:t>
            </a:r>
            <a:r>
              <a:rPr lang="en-US" sz="1600" dirty="0" err="1">
                <a:solidFill>
                  <a:srgbClr val="FFFFFF"/>
                </a:solidFill>
                <a:latin typeface="Calibri"/>
                <a:cs typeface="Calibri"/>
              </a:rPr>
              <a:t>aprovechar</a:t>
            </a:r>
            <a:r>
              <a:rPr lang="en-US" sz="1600" dirty="0">
                <a:solidFill>
                  <a:srgbClr val="FFFFFF"/>
                </a:solidFill>
                <a:latin typeface="Calibri"/>
                <a:cs typeface="Calibri"/>
              </a:rPr>
              <a:t> la web y a </a:t>
            </a:r>
            <a:r>
              <a:rPr lang="en-US" sz="1600" dirty="0" err="1">
                <a:solidFill>
                  <a:srgbClr val="FFFFFF"/>
                </a:solidFill>
                <a:latin typeface="Calibri"/>
                <a:cs typeface="Calibri"/>
              </a:rPr>
              <a:t>promover</a:t>
            </a:r>
            <a:r>
              <a:rPr lang="en-US" sz="1600" dirty="0">
                <a:solidFill>
                  <a:srgbClr val="FFFFFF"/>
                </a:solidFill>
                <a:latin typeface="Calibri"/>
                <a:cs typeface="Calibri"/>
              </a:rPr>
              <a:t> </a:t>
            </a:r>
            <a:r>
              <a:rPr lang="en-US" sz="1600" dirty="0" err="1">
                <a:solidFill>
                  <a:srgbClr val="FFFFFF"/>
                </a:solidFill>
                <a:latin typeface="Calibri"/>
                <a:cs typeface="Calibri"/>
              </a:rPr>
              <a:t>su</a:t>
            </a:r>
            <a:r>
              <a:rPr lang="en-US" sz="1600" dirty="0">
                <a:solidFill>
                  <a:srgbClr val="FFFFFF"/>
                </a:solidFill>
                <a:latin typeface="Calibri"/>
                <a:cs typeface="Calibri"/>
              </a:rPr>
              <a:t> </a:t>
            </a:r>
            <a:r>
              <a:rPr lang="en-US" sz="1600" dirty="0" err="1">
                <a:solidFill>
                  <a:srgbClr val="FFFFFF"/>
                </a:solidFill>
                <a:latin typeface="Calibri"/>
                <a:cs typeface="Calibri"/>
              </a:rPr>
              <a:t>negocio</a:t>
            </a:r>
            <a:r>
              <a:rPr lang="en-US" sz="1600" dirty="0">
                <a:solidFill>
                  <a:srgbClr val="FFFFFF"/>
                </a:solidFill>
                <a:latin typeface="Calibri"/>
                <a:cs typeface="Calibri"/>
              </a:rPr>
              <a:t> </a:t>
            </a:r>
          </a:p>
          <a:p>
            <a:pPr marL="342900" indent="-342900">
              <a:spcAft>
                <a:spcPts val="1200"/>
              </a:spcAft>
              <a:buFont typeface="Wingdings" charset="2"/>
              <a:buChar char="q"/>
            </a:pPr>
            <a:r>
              <a:rPr lang="en-US" sz="1600" b="1" dirty="0" smtClean="0">
                <a:solidFill>
                  <a:srgbClr val="FFFFFF"/>
                </a:solidFill>
                <a:latin typeface="Calibri"/>
                <a:cs typeface="Calibri"/>
              </a:rPr>
              <a:t>EL SISTEMA: </a:t>
            </a:r>
            <a:br>
              <a:rPr lang="en-US" sz="1600" b="1" dirty="0" smtClean="0">
                <a:solidFill>
                  <a:srgbClr val="FFFFFF"/>
                </a:solidFill>
                <a:latin typeface="Calibri"/>
                <a:cs typeface="Calibri"/>
              </a:rPr>
            </a:br>
            <a:r>
              <a:rPr lang="en-US" sz="1600" dirty="0" smtClean="0">
                <a:solidFill>
                  <a:srgbClr val="FFFFFF"/>
                </a:solidFill>
                <a:latin typeface="Calibri"/>
                <a:cs typeface="Calibri"/>
              </a:rPr>
              <a:t>Un </a:t>
            </a:r>
            <a:r>
              <a:rPr lang="en-US" sz="1600" dirty="0" err="1">
                <a:solidFill>
                  <a:srgbClr val="FFFFFF"/>
                </a:solidFill>
                <a:latin typeface="Calibri"/>
                <a:cs typeface="Calibri"/>
              </a:rPr>
              <a:t>sistema</a:t>
            </a:r>
            <a:r>
              <a:rPr lang="en-US" sz="1600" dirty="0">
                <a:solidFill>
                  <a:srgbClr val="FFFFFF"/>
                </a:solidFill>
                <a:latin typeface="Calibri"/>
                <a:cs typeface="Calibri"/>
              </a:rPr>
              <a:t> de </a:t>
            </a:r>
            <a:r>
              <a:rPr lang="en-US" sz="1600" dirty="0" err="1">
                <a:solidFill>
                  <a:srgbClr val="FFFFFF"/>
                </a:solidFill>
                <a:latin typeface="Calibri"/>
                <a:cs typeface="Calibri"/>
              </a:rPr>
              <a:t>venta</a:t>
            </a:r>
            <a:r>
              <a:rPr lang="en-US" sz="1600" dirty="0">
                <a:solidFill>
                  <a:srgbClr val="FFFFFF"/>
                </a:solidFill>
                <a:latin typeface="Calibri"/>
                <a:cs typeface="Calibri"/>
              </a:rPr>
              <a:t> simple, con el </a:t>
            </a:r>
            <a:r>
              <a:rPr lang="en-US" sz="1600" dirty="0" err="1">
                <a:solidFill>
                  <a:srgbClr val="FFFFFF"/>
                </a:solidFill>
                <a:latin typeface="Calibri"/>
                <a:cs typeface="Calibri"/>
              </a:rPr>
              <a:t>apoyo</a:t>
            </a:r>
            <a:r>
              <a:rPr lang="en-US" sz="1600" dirty="0">
                <a:solidFill>
                  <a:srgbClr val="FFFFFF"/>
                </a:solidFill>
                <a:latin typeface="Calibri"/>
                <a:cs typeface="Calibri"/>
              </a:rPr>
              <a:t> de </a:t>
            </a:r>
            <a:r>
              <a:rPr lang="en-US" sz="1600" dirty="0" err="1">
                <a:solidFill>
                  <a:srgbClr val="FFFFFF"/>
                </a:solidFill>
                <a:latin typeface="Calibri"/>
                <a:cs typeface="Calibri"/>
              </a:rPr>
              <a:t>equipos</a:t>
            </a:r>
            <a:r>
              <a:rPr lang="en-US" sz="1600" dirty="0">
                <a:solidFill>
                  <a:srgbClr val="FFFFFF"/>
                </a:solidFill>
                <a:latin typeface="Calibri"/>
                <a:cs typeface="Calibri"/>
              </a:rPr>
              <a:t> de </a:t>
            </a:r>
            <a:r>
              <a:rPr lang="en-US" sz="1600" dirty="0" err="1">
                <a:solidFill>
                  <a:srgbClr val="FFFFFF"/>
                </a:solidFill>
                <a:latin typeface="Calibri"/>
                <a:cs typeface="Calibri"/>
              </a:rPr>
              <a:t>profesionales</a:t>
            </a:r>
            <a:r>
              <a:rPr lang="en-US" sz="1600" dirty="0">
                <a:solidFill>
                  <a:srgbClr val="FFFFFF"/>
                </a:solidFill>
                <a:latin typeface="Calibri"/>
                <a:cs typeface="Calibri"/>
              </a:rPr>
              <a:t> </a:t>
            </a:r>
          </a:p>
          <a:p>
            <a:pPr marL="342900" indent="-342900">
              <a:spcAft>
                <a:spcPts val="1200"/>
              </a:spcAft>
              <a:buFont typeface="Wingdings" charset="2"/>
              <a:buChar char="q"/>
            </a:pPr>
            <a:r>
              <a:rPr lang="en-US" sz="1600" b="1" dirty="0" smtClean="0">
                <a:solidFill>
                  <a:srgbClr val="FFFFFF"/>
                </a:solidFill>
                <a:latin typeface="Calibri"/>
                <a:cs typeface="Calibri"/>
              </a:rPr>
              <a:t>APOYO: </a:t>
            </a:r>
            <a:br>
              <a:rPr lang="en-US" sz="1600" b="1" dirty="0" smtClean="0">
                <a:solidFill>
                  <a:srgbClr val="FFFFFF"/>
                </a:solidFill>
                <a:latin typeface="Calibri"/>
                <a:cs typeface="Calibri"/>
              </a:rPr>
            </a:br>
            <a:r>
              <a:rPr lang="en-US" sz="1600" dirty="0" err="1" smtClean="0">
                <a:solidFill>
                  <a:srgbClr val="FFFFFF"/>
                </a:solidFill>
                <a:latin typeface="Calibri"/>
                <a:cs typeface="Calibri"/>
              </a:rPr>
              <a:t>Capacitaciones</a:t>
            </a:r>
            <a:r>
              <a:rPr lang="en-US" sz="1600" dirty="0" smtClean="0">
                <a:solidFill>
                  <a:srgbClr val="FFFFFF"/>
                </a:solidFill>
                <a:latin typeface="Calibri"/>
                <a:cs typeface="Calibri"/>
              </a:rPr>
              <a:t> </a:t>
            </a:r>
            <a:r>
              <a:rPr lang="en-US" sz="1600" dirty="0" err="1">
                <a:solidFill>
                  <a:srgbClr val="FFFFFF"/>
                </a:solidFill>
                <a:latin typeface="Calibri"/>
                <a:cs typeface="Calibri"/>
              </a:rPr>
              <a:t>estandarizadas</a:t>
            </a:r>
            <a:r>
              <a:rPr lang="en-US" sz="1600" dirty="0">
                <a:solidFill>
                  <a:srgbClr val="FFFFFF"/>
                </a:solidFill>
                <a:latin typeface="Calibri"/>
                <a:cs typeface="Calibri"/>
              </a:rPr>
              <a:t>, </a:t>
            </a:r>
            <a:r>
              <a:rPr lang="en-US" sz="1600" dirty="0" err="1">
                <a:solidFill>
                  <a:srgbClr val="FFFFFF"/>
                </a:solidFill>
                <a:latin typeface="Calibri"/>
                <a:cs typeface="Calibri"/>
              </a:rPr>
              <a:t>seminarios</a:t>
            </a:r>
            <a:r>
              <a:rPr lang="en-US" sz="1600" dirty="0">
                <a:solidFill>
                  <a:srgbClr val="FFFFFF"/>
                </a:solidFill>
                <a:latin typeface="Calibri"/>
                <a:cs typeface="Calibri"/>
              </a:rPr>
              <a:t> web, </a:t>
            </a:r>
            <a:r>
              <a:rPr lang="en-US" sz="1600" dirty="0" err="1">
                <a:solidFill>
                  <a:srgbClr val="FFFFFF"/>
                </a:solidFill>
                <a:latin typeface="Calibri"/>
                <a:cs typeface="Calibri"/>
              </a:rPr>
              <a:t>meetons</a:t>
            </a:r>
            <a:r>
              <a:rPr lang="en-US" sz="1600" dirty="0">
                <a:solidFill>
                  <a:srgbClr val="FFFFFF"/>
                </a:solidFill>
                <a:latin typeface="Calibri"/>
                <a:cs typeface="Calibri"/>
              </a:rPr>
              <a:t>, </a:t>
            </a:r>
            <a:r>
              <a:rPr lang="en-US" sz="1600" dirty="0" err="1">
                <a:solidFill>
                  <a:srgbClr val="FFFFFF"/>
                </a:solidFill>
                <a:latin typeface="Calibri"/>
                <a:cs typeface="Calibri"/>
              </a:rPr>
              <a:t>materiales</a:t>
            </a:r>
            <a:r>
              <a:rPr lang="en-US" sz="1600" dirty="0">
                <a:solidFill>
                  <a:srgbClr val="FFFFFF"/>
                </a:solidFill>
                <a:latin typeface="Calibri"/>
                <a:cs typeface="Calibri"/>
              </a:rPr>
              <a:t> </a:t>
            </a:r>
            <a:r>
              <a:rPr lang="en-US" sz="1600" dirty="0" err="1">
                <a:solidFill>
                  <a:srgbClr val="FFFFFF"/>
                </a:solidFill>
                <a:latin typeface="Calibri"/>
                <a:cs typeface="Calibri"/>
              </a:rPr>
              <a:t>impresos</a:t>
            </a:r>
            <a:r>
              <a:rPr lang="en-US" sz="1600" dirty="0">
                <a:solidFill>
                  <a:srgbClr val="FFFFFF"/>
                </a:solidFill>
                <a:latin typeface="Calibri"/>
                <a:cs typeface="Calibri"/>
              </a:rPr>
              <a:t>, </a:t>
            </a:r>
            <a:r>
              <a:rPr lang="en-US" sz="1600" dirty="0" err="1">
                <a:solidFill>
                  <a:srgbClr val="FFFFFF"/>
                </a:solidFill>
                <a:latin typeface="Calibri"/>
                <a:cs typeface="Calibri"/>
              </a:rPr>
              <a:t>equipos</a:t>
            </a:r>
            <a:r>
              <a:rPr lang="en-US" sz="1600" dirty="0">
                <a:solidFill>
                  <a:srgbClr val="FFFFFF"/>
                </a:solidFill>
                <a:latin typeface="Calibri"/>
                <a:cs typeface="Calibri"/>
              </a:rPr>
              <a:t> de </a:t>
            </a:r>
            <a:r>
              <a:rPr lang="en-US" sz="1600" dirty="0" err="1">
                <a:solidFill>
                  <a:srgbClr val="FFFFFF"/>
                </a:solidFill>
                <a:latin typeface="Calibri"/>
                <a:cs typeface="Calibri"/>
              </a:rPr>
              <a:t>profesionales</a:t>
            </a:r>
            <a:r>
              <a:rPr lang="en-US" sz="1600" dirty="0">
                <a:solidFill>
                  <a:srgbClr val="FFFFFF"/>
                </a:solidFill>
                <a:latin typeface="Calibri"/>
                <a:cs typeface="Calibri"/>
              </a:rPr>
              <a:t> </a:t>
            </a:r>
          </a:p>
          <a:p>
            <a:pPr marL="342900" indent="-342900">
              <a:spcAft>
                <a:spcPts val="1200"/>
              </a:spcAft>
              <a:buFont typeface="Wingdings" charset="2"/>
              <a:buChar char="q"/>
            </a:pPr>
            <a:r>
              <a:rPr lang="en-US" sz="1600" b="1" dirty="0" smtClean="0">
                <a:solidFill>
                  <a:srgbClr val="FFFFFF"/>
                </a:solidFill>
                <a:latin typeface="Calibri"/>
                <a:cs typeface="Calibri"/>
              </a:rPr>
              <a:t>CÓMO EMPEZAR:</a:t>
            </a:r>
            <a:br>
              <a:rPr lang="en-US" sz="1600" b="1" dirty="0" smtClean="0">
                <a:solidFill>
                  <a:srgbClr val="FFFFFF"/>
                </a:solidFill>
                <a:latin typeface="Calibri"/>
                <a:cs typeface="Calibri"/>
              </a:rPr>
            </a:br>
            <a:r>
              <a:rPr lang="en-US" sz="1600" b="1" dirty="0" smtClean="0">
                <a:solidFill>
                  <a:srgbClr val="FFFFFF"/>
                </a:solidFill>
                <a:latin typeface="Calibri"/>
                <a:cs typeface="Calibri"/>
              </a:rPr>
              <a:t> </a:t>
            </a:r>
            <a:r>
              <a:rPr lang="en-US" sz="1600" dirty="0" smtClean="0">
                <a:solidFill>
                  <a:srgbClr val="FFFFFF"/>
                </a:solidFill>
                <a:latin typeface="Calibri"/>
                <a:cs typeface="Calibri"/>
              </a:rPr>
              <a:t>Kit </a:t>
            </a:r>
            <a:r>
              <a:rPr lang="en-US" sz="1600" dirty="0">
                <a:solidFill>
                  <a:srgbClr val="FFFFFF"/>
                </a:solidFill>
                <a:latin typeface="Calibri"/>
                <a:cs typeface="Calibri"/>
              </a:rPr>
              <a:t>de </a:t>
            </a:r>
            <a:r>
              <a:rPr lang="en-US" sz="1600" dirty="0" err="1">
                <a:solidFill>
                  <a:srgbClr val="FFFFFF"/>
                </a:solidFill>
                <a:latin typeface="Calibri"/>
                <a:cs typeface="Calibri"/>
              </a:rPr>
              <a:t>Inicio</a:t>
            </a:r>
            <a:r>
              <a:rPr lang="en-US" sz="1600" dirty="0">
                <a:solidFill>
                  <a:srgbClr val="FFFFFF"/>
                </a:solidFill>
                <a:latin typeface="Calibri"/>
                <a:cs typeface="Calibri"/>
              </a:rPr>
              <a:t> </a:t>
            </a:r>
            <a:r>
              <a:rPr lang="en-US" sz="1600" dirty="0" err="1">
                <a:solidFill>
                  <a:srgbClr val="FFFFFF"/>
                </a:solidFill>
                <a:latin typeface="Calibri"/>
                <a:cs typeface="Calibri"/>
              </a:rPr>
              <a:t>Rápido</a:t>
            </a:r>
            <a:r>
              <a:rPr lang="en-US" sz="1600" dirty="0">
                <a:solidFill>
                  <a:srgbClr val="FFFFFF"/>
                </a:solidFill>
                <a:latin typeface="Calibri"/>
                <a:cs typeface="Calibri"/>
              </a:rPr>
              <a:t>, </a:t>
            </a:r>
            <a:r>
              <a:rPr lang="en-US" sz="1600" dirty="0" err="1">
                <a:solidFill>
                  <a:srgbClr val="FFFFFF"/>
                </a:solidFill>
                <a:latin typeface="Calibri"/>
                <a:cs typeface="Calibri"/>
              </a:rPr>
              <a:t>Conviértase</a:t>
            </a:r>
            <a:r>
              <a:rPr lang="en-US" sz="1600" dirty="0">
                <a:solidFill>
                  <a:srgbClr val="FFFFFF"/>
                </a:solidFill>
                <a:latin typeface="Calibri"/>
                <a:cs typeface="Calibri"/>
              </a:rPr>
              <a:t> en </a:t>
            </a:r>
            <a:r>
              <a:rPr lang="en-US" sz="1600" dirty="0" err="1">
                <a:solidFill>
                  <a:srgbClr val="FFFFFF"/>
                </a:solidFill>
                <a:latin typeface="Calibri"/>
                <a:cs typeface="Calibri"/>
              </a:rPr>
              <a:t>Propietario</a:t>
            </a:r>
            <a:r>
              <a:rPr lang="en-US" sz="1600" dirty="0">
                <a:solidFill>
                  <a:srgbClr val="FFFFFF"/>
                </a:solidFill>
                <a:latin typeface="Calibri"/>
                <a:cs typeface="Calibri"/>
              </a:rPr>
              <a:t> de WebCenter, </a:t>
            </a:r>
            <a:r>
              <a:rPr lang="en-US" sz="1600" dirty="0" err="1">
                <a:solidFill>
                  <a:srgbClr val="FFFFFF"/>
                </a:solidFill>
                <a:latin typeface="Calibri"/>
                <a:cs typeface="Calibri"/>
              </a:rPr>
              <a:t>Programa</a:t>
            </a:r>
            <a:r>
              <a:rPr lang="en-US" sz="1600" dirty="0">
                <a:solidFill>
                  <a:srgbClr val="FFFFFF"/>
                </a:solidFill>
                <a:latin typeface="Calibri"/>
                <a:cs typeface="Calibri"/>
              </a:rPr>
              <a:t> de </a:t>
            </a:r>
            <a:r>
              <a:rPr lang="en-US" sz="1600" dirty="0" err="1">
                <a:solidFill>
                  <a:srgbClr val="FFFFFF"/>
                </a:solidFill>
                <a:latin typeface="Calibri"/>
                <a:cs typeface="Calibri"/>
              </a:rPr>
              <a:t>Prácticas</a:t>
            </a:r>
            <a:endParaRPr lang="en-US" sz="1600" dirty="0">
              <a:solidFill>
                <a:srgbClr val="FFFFFF"/>
              </a:solidFill>
              <a:latin typeface="Calibri"/>
              <a:cs typeface="Calibri"/>
            </a:endParaRPr>
          </a:p>
        </p:txBody>
      </p:sp>
      <p:sp>
        <p:nvSpPr>
          <p:cNvPr id="7" name="Rectangle 6"/>
          <p:cNvSpPr/>
          <p:nvPr/>
        </p:nvSpPr>
        <p:spPr>
          <a:xfrm>
            <a:off x="0" y="3569557"/>
            <a:ext cx="4021667" cy="1200328"/>
          </a:xfrm>
          <a:prstGeom prst="rect">
            <a:avLst/>
          </a:prstGeom>
          <a:solidFill>
            <a:schemeClr val="tx1">
              <a:lumMod val="85000"/>
              <a:lumOff val="15000"/>
            </a:schemeClr>
          </a:solidFill>
        </p:spPr>
        <p:txBody>
          <a:bodyPr wrap="square">
            <a:spAutoFit/>
          </a:bodyPr>
          <a:lstStyle/>
          <a:p>
            <a:pPr algn="ctr"/>
            <a:r>
              <a:rPr lang="en-US" sz="2400" dirty="0" smtClean="0">
                <a:solidFill>
                  <a:srgbClr val="FFFFFF"/>
                </a:solidFill>
                <a:latin typeface="Calibri"/>
              </a:rPr>
              <a:t>¡HAGAMOS UNA VEZ MÁS ESAS PREGUNTAS IMPORTANTES!</a:t>
            </a:r>
            <a:endParaRPr lang="en-US" sz="2400" dirty="0">
              <a:solidFill>
                <a:srgbClr val="FFFFFF"/>
              </a:solidFill>
              <a:latin typeface="Calibri"/>
            </a:endParaRPr>
          </a:p>
        </p:txBody>
      </p:sp>
    </p:spTree>
    <p:extLst>
      <p:ext uri="{BB962C8B-B14F-4D97-AF65-F5344CB8AC3E}">
        <p14:creationId xmlns:p14="http://schemas.microsoft.com/office/powerpoint/2010/main" val="117841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838200" y="514354"/>
            <a:ext cx="7467600" cy="830997"/>
          </a:xfrm>
          <a:prstGeom prst="rect">
            <a:avLst/>
          </a:prstGeom>
        </p:spPr>
        <p:txBody>
          <a:bodyPr wrap="square">
            <a:spAutoFit/>
          </a:bodyPr>
          <a:lstStyle/>
          <a:p>
            <a:pPr algn="ctr"/>
            <a:r>
              <a:rPr lang="en-US" sz="2400" b="1" dirty="0" smtClean="0">
                <a:solidFill>
                  <a:srgbClr val="FFFFFF"/>
                </a:solidFill>
                <a:latin typeface="Calibri"/>
              </a:rPr>
              <a:t>RECUERDE, TODO EL CONOCIMIENTO EN EL MUNDO ES INÚTIL A MENOS QUE TOME ACCIÓN.</a:t>
            </a:r>
            <a:endParaRPr lang="en-US" sz="2400" dirty="0">
              <a:solidFill>
                <a:srgbClr val="FFFFFF"/>
              </a:solidFill>
              <a:latin typeface="Calibri"/>
            </a:endParaRPr>
          </a:p>
        </p:txBody>
      </p:sp>
      <p:sp>
        <p:nvSpPr>
          <p:cNvPr id="5" name="Rectangle 4"/>
          <p:cNvSpPr/>
          <p:nvPr/>
        </p:nvSpPr>
        <p:spPr>
          <a:xfrm>
            <a:off x="609608" y="1809750"/>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b="1" dirty="0" smtClean="0">
                <a:solidFill>
                  <a:srgbClr val="000000"/>
                </a:solidFill>
                <a:latin typeface="Calibri"/>
                <a:cs typeface="Calibri"/>
              </a:rPr>
              <a:t>VISITE </a:t>
            </a:r>
            <a:r>
              <a:rPr lang="en-US" sz="1400" b="1" dirty="0" smtClean="0">
                <a:solidFill>
                  <a:srgbClr val="000000"/>
                </a:solidFill>
                <a:latin typeface="Calibri"/>
                <a:cs typeface="Calibri"/>
                <a:hlinkClick r:id="rId3"/>
              </a:rPr>
              <a:t>WWW.MAWC411.COM</a:t>
            </a:r>
            <a:r>
              <a:rPr lang="en-US" sz="1400" b="1" dirty="0" smtClean="0">
                <a:solidFill>
                  <a:srgbClr val="000000"/>
                </a:solidFill>
                <a:latin typeface="Calibri"/>
                <a:cs typeface="Calibri"/>
              </a:rPr>
              <a:t> </a:t>
            </a:r>
            <a:endParaRPr lang="en-US" sz="1400" b="1" dirty="0">
              <a:solidFill>
                <a:srgbClr val="000000"/>
              </a:solidFill>
              <a:latin typeface="Calibri"/>
              <a:cs typeface="Calibri"/>
            </a:endParaRPr>
          </a:p>
        </p:txBody>
      </p:sp>
      <p:sp>
        <p:nvSpPr>
          <p:cNvPr id="6" name="Rectangle 5"/>
          <p:cNvSpPr/>
          <p:nvPr/>
        </p:nvSpPr>
        <p:spPr>
          <a:xfrm>
            <a:off x="3323581" y="1820181"/>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b="1" dirty="0" smtClean="0">
                <a:solidFill>
                  <a:srgbClr val="000000"/>
                </a:solidFill>
                <a:latin typeface="Calibri"/>
                <a:cs typeface="Calibri"/>
              </a:rPr>
              <a:t>ECHE UN VISTAZO A LOS SEMINARIOS WEB</a:t>
            </a:r>
            <a:endParaRPr lang="en-US" sz="1400" b="1" dirty="0">
              <a:solidFill>
                <a:srgbClr val="000000"/>
              </a:solidFill>
              <a:latin typeface="Calibri"/>
              <a:cs typeface="Calibri"/>
            </a:endParaRPr>
          </a:p>
        </p:txBody>
      </p:sp>
      <p:sp>
        <p:nvSpPr>
          <p:cNvPr id="7" name="Rectangle 6"/>
          <p:cNvSpPr/>
          <p:nvPr/>
        </p:nvSpPr>
        <p:spPr>
          <a:xfrm>
            <a:off x="6037553" y="1820181"/>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ES" sz="1400" b="1" dirty="0" smtClean="0">
                <a:solidFill>
                  <a:prstClr val="black"/>
                </a:solidFill>
                <a:latin typeface="Calibri"/>
              </a:rPr>
              <a:t>HABLAR CON LA PERSONA QUE LO INVITÓ</a:t>
            </a:r>
            <a:endParaRPr lang="en-US" sz="1400" b="1" dirty="0">
              <a:solidFill>
                <a:prstClr val="black"/>
              </a:solidFill>
              <a:latin typeface="Calibri"/>
            </a:endParaRPr>
          </a:p>
        </p:txBody>
      </p:sp>
      <p:sp>
        <p:nvSpPr>
          <p:cNvPr id="9" name="Rectangle 8"/>
          <p:cNvSpPr/>
          <p:nvPr/>
        </p:nvSpPr>
        <p:spPr>
          <a:xfrm>
            <a:off x="609608" y="3181080"/>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b="1" dirty="0" smtClean="0">
                <a:solidFill>
                  <a:srgbClr val="000000"/>
                </a:solidFill>
                <a:latin typeface="Calibri"/>
                <a:cs typeface="Calibri"/>
              </a:rPr>
              <a:t>ASISTA A UNA CAPACITACIÓN PARA LA CERTIFICACIÓN EN WEBCENTERS </a:t>
            </a:r>
            <a:endParaRPr lang="en-US" sz="1400" b="1" dirty="0">
              <a:solidFill>
                <a:srgbClr val="000000"/>
              </a:solidFill>
              <a:latin typeface="Calibri"/>
              <a:cs typeface="Calibri"/>
            </a:endParaRPr>
          </a:p>
        </p:txBody>
      </p:sp>
      <p:sp>
        <p:nvSpPr>
          <p:cNvPr id="10" name="Rectangle 9"/>
          <p:cNvSpPr/>
          <p:nvPr/>
        </p:nvSpPr>
        <p:spPr>
          <a:xfrm>
            <a:off x="3323581" y="3191511"/>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b="1" dirty="0" smtClean="0">
                <a:solidFill>
                  <a:srgbClr val="000000"/>
                </a:solidFill>
                <a:latin typeface="Calibri"/>
                <a:cs typeface="Calibri"/>
              </a:rPr>
              <a:t>CONVIÉRTASE EN PROPIETARIO DE WEBCENTER </a:t>
            </a:r>
            <a:endParaRPr lang="en-US" sz="1400" b="1" dirty="0">
              <a:solidFill>
                <a:srgbClr val="000000"/>
              </a:solidFill>
              <a:latin typeface="Calibri"/>
              <a:cs typeface="Calibri"/>
            </a:endParaRPr>
          </a:p>
        </p:txBody>
      </p:sp>
      <p:sp>
        <p:nvSpPr>
          <p:cNvPr id="11" name="Rectangle 10"/>
          <p:cNvSpPr/>
          <p:nvPr/>
        </p:nvSpPr>
        <p:spPr>
          <a:xfrm>
            <a:off x="6037553" y="3191511"/>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b="1" dirty="0" smtClean="0">
                <a:solidFill>
                  <a:srgbClr val="000000"/>
                </a:solidFill>
                <a:latin typeface="Calibri"/>
                <a:cs typeface="Calibri"/>
              </a:rPr>
              <a:t>¡COMIENCE SU VIAJE AL ÉXITO!</a:t>
            </a:r>
            <a:endParaRPr lang="en-US" sz="1400" b="1" dirty="0">
              <a:solidFill>
                <a:srgbClr val="000000"/>
              </a:solidFill>
              <a:latin typeface="Calibri"/>
              <a:cs typeface="Calibri"/>
            </a:endParaRPr>
          </a:p>
        </p:txBody>
      </p:sp>
    </p:spTree>
    <p:extLst>
      <p:ext uri="{BB962C8B-B14F-4D97-AF65-F5344CB8AC3E}">
        <p14:creationId xmlns:p14="http://schemas.microsoft.com/office/powerpoint/2010/main" val="103977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8" y="2845614"/>
            <a:ext cx="2276475" cy="739368"/>
          </a:xfrm>
          <a:prstGeom prst="rect">
            <a:avLst/>
          </a:prstGeom>
        </p:spPr>
      </p:pic>
      <p:cxnSp>
        <p:nvCxnSpPr>
          <p:cNvPr id="8" name="Straight Connector 7"/>
          <p:cNvCxnSpPr/>
          <p:nvPr/>
        </p:nvCxnSpPr>
        <p:spPr>
          <a:xfrm>
            <a:off x="762000" y="2876550"/>
            <a:ext cx="7620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00" y="1276350"/>
            <a:ext cx="807720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000" dirty="0" smtClean="0">
                <a:solidFill>
                  <a:srgbClr val="1AB6EF"/>
                </a:solidFill>
                <a:latin typeface="Calibri"/>
              </a:rPr>
              <a:t>¡GRACIAS!</a:t>
            </a:r>
            <a:endParaRPr lang="en-US" sz="8000" b="1" dirty="0">
              <a:solidFill>
                <a:srgbClr val="1AB6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221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6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2971800"/>
            <a:ext cx="9144000" cy="2190750"/>
          </a:xfrm>
          <a:prstGeom prst="rect">
            <a:avLst/>
          </a:prstGeom>
          <a:solidFill>
            <a:schemeClr val="bg1">
              <a:alpha val="9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 name="Rectangle 2"/>
          <p:cNvSpPr/>
          <p:nvPr/>
        </p:nvSpPr>
        <p:spPr>
          <a:xfrm>
            <a:off x="304800" y="3505021"/>
            <a:ext cx="3505200" cy="1015663"/>
          </a:xfrm>
          <a:prstGeom prst="rect">
            <a:avLst/>
          </a:prstGeom>
        </p:spPr>
        <p:txBody>
          <a:bodyPr wrap="square">
            <a:spAutoFit/>
          </a:bodyPr>
          <a:lstStyle/>
          <a:p>
            <a:pPr defTabSz="914400">
              <a:spcAft>
                <a:spcPts val="600"/>
              </a:spcAft>
            </a:pPr>
            <a:r>
              <a:rPr lang="en-US" b="1" cap="all" dirty="0" smtClean="0">
                <a:solidFill>
                  <a:srgbClr val="0B87D6"/>
                </a:solidFill>
                <a:latin typeface="Calibri"/>
              </a:rPr>
              <a:t>No </a:t>
            </a:r>
            <a:r>
              <a:rPr lang="en-US" b="1" cap="all" dirty="0" err="1" smtClean="0">
                <a:solidFill>
                  <a:srgbClr val="0B87D6"/>
                </a:solidFill>
                <a:latin typeface="Calibri"/>
              </a:rPr>
              <a:t>estÁ</a:t>
            </a:r>
            <a:r>
              <a:rPr lang="en-US" b="1" cap="all" dirty="0" smtClean="0">
                <a:solidFill>
                  <a:srgbClr val="0B87D6"/>
                </a:solidFill>
                <a:latin typeface="Calibri"/>
              </a:rPr>
              <a:t> solo</a:t>
            </a:r>
            <a:endParaRPr lang="en-US" b="1" cap="all" dirty="0">
              <a:solidFill>
                <a:srgbClr val="0B87D6"/>
              </a:solidFill>
              <a:latin typeface="Calibri"/>
            </a:endParaRPr>
          </a:p>
          <a:p>
            <a:pPr>
              <a:spcAft>
                <a:spcPts val="600"/>
              </a:spcAft>
            </a:pPr>
            <a:r>
              <a:rPr lang="en-US" sz="1600" dirty="0" err="1">
                <a:solidFill>
                  <a:srgbClr val="000000"/>
                </a:solidFill>
                <a:effectLst>
                  <a:outerShdw blurRad="38100" dist="38100" dir="2700000" algn="tl">
                    <a:srgbClr val="FFFFFF"/>
                  </a:outerShdw>
                </a:effectLst>
                <a:latin typeface="Calibri"/>
              </a:rPr>
              <a:t>Aprenda</a:t>
            </a:r>
            <a:r>
              <a:rPr lang="en-US" sz="1600" dirty="0">
                <a:solidFill>
                  <a:srgbClr val="000000"/>
                </a:solidFill>
                <a:effectLst>
                  <a:outerShdw blurRad="38100" dist="38100" dir="2700000" algn="tl">
                    <a:srgbClr val="FFFFFF"/>
                  </a:outerShdw>
                </a:effectLst>
                <a:latin typeface="Calibri"/>
              </a:rPr>
              <a:t> a </a:t>
            </a:r>
            <a:r>
              <a:rPr lang="en-US" sz="1600" dirty="0" err="1">
                <a:solidFill>
                  <a:srgbClr val="000000"/>
                </a:solidFill>
                <a:effectLst>
                  <a:outerShdw blurRad="38100" dist="38100" dir="2700000" algn="tl">
                    <a:srgbClr val="FFFFFF"/>
                  </a:outerShdw>
                </a:effectLst>
                <a:latin typeface="Calibri"/>
              </a:rPr>
              <a:t>decir</a:t>
            </a:r>
            <a:r>
              <a:rPr lang="en-US" sz="1600" dirty="0">
                <a:solidFill>
                  <a:srgbClr val="000000"/>
                </a:solidFill>
                <a:effectLst>
                  <a:outerShdw blurRad="38100" dist="38100" dir="2700000" algn="tl">
                    <a:srgbClr val="FFFFFF"/>
                  </a:outerShdw>
                </a:effectLst>
                <a:latin typeface="Calibri"/>
              </a:rPr>
              <a:t> "</a:t>
            </a:r>
            <a:r>
              <a:rPr lang="en-US" sz="1600" dirty="0" err="1">
                <a:solidFill>
                  <a:srgbClr val="000000"/>
                </a:solidFill>
                <a:effectLst>
                  <a:outerShdw blurRad="38100" dist="38100" dir="2700000" algn="tl">
                    <a:srgbClr val="FFFFFF"/>
                  </a:outerShdw>
                </a:effectLst>
                <a:latin typeface="Calibri"/>
              </a:rPr>
              <a:t>Nosotros</a:t>
            </a:r>
            <a:r>
              <a:rPr lang="en-US" sz="1600" dirty="0">
                <a:solidFill>
                  <a:srgbClr val="000000"/>
                </a:solidFill>
                <a:effectLst>
                  <a:outerShdw blurRad="38100" dist="38100" dir="2700000" algn="tl">
                    <a:srgbClr val="FFFFFF"/>
                  </a:outerShdw>
                </a:effectLst>
                <a:latin typeface="Calibri"/>
              </a:rPr>
              <a:t>"</a:t>
            </a:r>
          </a:p>
          <a:p>
            <a:pPr>
              <a:spcAft>
                <a:spcPts val="600"/>
              </a:spcAft>
            </a:pPr>
            <a:r>
              <a:rPr lang="en-US" sz="1600" dirty="0" err="1">
                <a:solidFill>
                  <a:srgbClr val="000000"/>
                </a:solidFill>
                <a:effectLst>
                  <a:outerShdw blurRad="38100" dist="38100" dir="2700000" algn="tl">
                    <a:srgbClr val="FFFFFF"/>
                  </a:outerShdw>
                </a:effectLst>
                <a:latin typeface="Calibri"/>
              </a:rPr>
              <a:t>Usted</a:t>
            </a:r>
            <a:r>
              <a:rPr lang="en-US" sz="1600" dirty="0">
                <a:solidFill>
                  <a:srgbClr val="000000"/>
                </a:solidFill>
                <a:effectLst>
                  <a:outerShdw blurRad="38100" dist="38100" dir="2700000" algn="tl">
                    <a:srgbClr val="FFFFFF"/>
                  </a:outerShdw>
                </a:effectLst>
                <a:latin typeface="Calibri"/>
              </a:rPr>
              <a:t> y maWebCenters</a:t>
            </a:r>
          </a:p>
        </p:txBody>
      </p:sp>
      <p:cxnSp>
        <p:nvCxnSpPr>
          <p:cNvPr id="8" name="Straight Connector 7"/>
          <p:cNvCxnSpPr/>
          <p:nvPr/>
        </p:nvCxnSpPr>
        <p:spPr>
          <a:xfrm>
            <a:off x="3276600" y="3333754"/>
            <a:ext cx="0" cy="13336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29000" y="3382655"/>
            <a:ext cx="5715000" cy="1554272"/>
          </a:xfrm>
          <a:prstGeom prst="rect">
            <a:avLst/>
          </a:prstGeom>
        </p:spPr>
        <p:txBody>
          <a:bodyPr wrap="square">
            <a:spAutoFit/>
          </a:bodyPr>
          <a:lstStyle/>
          <a:p>
            <a:pPr marL="682625" lvl="1" indent="-457200" eaLnBrk="0" hangingPunct="0">
              <a:spcBef>
                <a:spcPts val="600"/>
              </a:spcBef>
              <a:buFont typeface="Courier New"/>
              <a:buChar char="o"/>
            </a:pPr>
            <a:r>
              <a:rPr lang="en-US" sz="1600" b="1" dirty="0" err="1">
                <a:solidFill>
                  <a:srgbClr val="1275BD"/>
                </a:solidFill>
                <a:effectLst>
                  <a:outerShdw blurRad="38100" dist="38100" dir="2700000" algn="tl">
                    <a:srgbClr val="FFFFFF"/>
                  </a:outerShdw>
                </a:effectLst>
                <a:latin typeface="Calibri"/>
              </a:rPr>
              <a:t>Tenemos</a:t>
            </a:r>
            <a:r>
              <a:rPr lang="en-US" sz="1600" dirty="0">
                <a:solidFill>
                  <a:srgbClr val="000000"/>
                </a:solidFill>
                <a:effectLst>
                  <a:outerShdw blurRad="38100" dist="38100" dir="2700000" algn="tl">
                    <a:srgbClr val="FFFFFF"/>
                  </a:outerShdw>
                </a:effectLst>
                <a:latin typeface="Calibri"/>
              </a:rPr>
              <a:t> </a:t>
            </a:r>
            <a:r>
              <a:rPr lang="en-US" sz="1600" dirty="0" err="1">
                <a:solidFill>
                  <a:srgbClr val="000000"/>
                </a:solidFill>
                <a:effectLst>
                  <a:outerShdw blurRad="38100" dist="38100" dir="2700000" algn="tl">
                    <a:srgbClr val="FFFFFF"/>
                  </a:outerShdw>
                </a:effectLst>
                <a:latin typeface="Calibri"/>
              </a:rPr>
              <a:t>más</a:t>
            </a:r>
            <a:r>
              <a:rPr lang="en-US" sz="1600" dirty="0">
                <a:solidFill>
                  <a:srgbClr val="000000"/>
                </a:solidFill>
                <a:effectLst>
                  <a:outerShdw blurRad="38100" dist="38100" dir="2700000" algn="tl">
                    <a:srgbClr val="FFFFFF"/>
                  </a:outerShdw>
                </a:effectLst>
                <a:latin typeface="Calibri"/>
              </a:rPr>
              <a:t> de 13 </a:t>
            </a:r>
            <a:r>
              <a:rPr lang="en-US" sz="1600" dirty="0" err="1">
                <a:solidFill>
                  <a:srgbClr val="000000"/>
                </a:solidFill>
                <a:effectLst>
                  <a:outerShdw blurRad="38100" dist="38100" dir="2700000" algn="tl">
                    <a:srgbClr val="FFFFFF"/>
                  </a:outerShdw>
                </a:effectLst>
                <a:latin typeface="Calibri"/>
              </a:rPr>
              <a:t>años</a:t>
            </a:r>
            <a:r>
              <a:rPr lang="en-US" sz="1600" dirty="0">
                <a:solidFill>
                  <a:srgbClr val="000000"/>
                </a:solidFill>
                <a:effectLst>
                  <a:outerShdw blurRad="38100" dist="38100" dir="2700000" algn="tl">
                    <a:srgbClr val="FFFFFF"/>
                  </a:outerShdw>
                </a:effectLst>
                <a:latin typeface="Calibri"/>
              </a:rPr>
              <a:t> en el </a:t>
            </a:r>
            <a:r>
              <a:rPr lang="en-US" sz="1600" dirty="0" err="1">
                <a:solidFill>
                  <a:srgbClr val="000000"/>
                </a:solidFill>
                <a:effectLst>
                  <a:outerShdw blurRad="38100" dist="38100" dir="2700000" algn="tl">
                    <a:srgbClr val="FFFFFF"/>
                  </a:outerShdw>
                </a:effectLst>
                <a:latin typeface="Calibri"/>
              </a:rPr>
              <a:t>negocio</a:t>
            </a:r>
            <a:endParaRPr lang="en-US" sz="1600" dirty="0">
              <a:solidFill>
                <a:srgbClr val="000000"/>
              </a:solidFill>
              <a:effectLst>
                <a:outerShdw blurRad="38100" dist="38100" dir="2700000" algn="tl">
                  <a:srgbClr val="FFFFFF"/>
                </a:outerShdw>
              </a:effectLst>
              <a:latin typeface="Calibri"/>
            </a:endParaRPr>
          </a:p>
          <a:p>
            <a:pPr marL="682625" lvl="1" indent="-457200" eaLnBrk="0" hangingPunct="0">
              <a:spcBef>
                <a:spcPts val="600"/>
              </a:spcBef>
              <a:buFont typeface="Courier New"/>
              <a:buChar char="o"/>
            </a:pPr>
            <a:r>
              <a:rPr lang="en-US" sz="1600" b="1" dirty="0" err="1">
                <a:solidFill>
                  <a:srgbClr val="1275BD"/>
                </a:solidFill>
                <a:effectLst>
                  <a:outerShdw blurRad="38100" dist="38100" dir="2700000" algn="tl">
                    <a:srgbClr val="FFFFFF"/>
                  </a:outerShdw>
                </a:effectLst>
                <a:latin typeface="Calibri"/>
              </a:rPr>
              <a:t>Contamos</a:t>
            </a:r>
            <a:r>
              <a:rPr lang="en-US" sz="1600" dirty="0">
                <a:solidFill>
                  <a:srgbClr val="000000"/>
                </a:solidFill>
                <a:effectLst>
                  <a:outerShdw blurRad="38100" dist="38100" dir="2700000" algn="tl">
                    <a:srgbClr val="FFFFFF"/>
                  </a:outerShdw>
                </a:effectLst>
                <a:latin typeface="Calibri"/>
              </a:rPr>
              <a:t> con </a:t>
            </a:r>
            <a:r>
              <a:rPr lang="en-US" sz="1600" dirty="0" err="1">
                <a:solidFill>
                  <a:srgbClr val="000000"/>
                </a:solidFill>
                <a:effectLst>
                  <a:outerShdw blurRad="38100" dist="38100" dir="2700000" algn="tl">
                    <a:srgbClr val="FFFFFF"/>
                  </a:outerShdw>
                </a:effectLst>
                <a:latin typeface="Calibri"/>
              </a:rPr>
              <a:t>decenas</a:t>
            </a:r>
            <a:r>
              <a:rPr lang="en-US" sz="1600" dirty="0">
                <a:solidFill>
                  <a:srgbClr val="000000"/>
                </a:solidFill>
                <a:effectLst>
                  <a:outerShdw blurRad="38100" dist="38100" dir="2700000" algn="tl">
                    <a:srgbClr val="FFFFFF"/>
                  </a:outerShdw>
                </a:effectLst>
                <a:latin typeface="Calibri"/>
              </a:rPr>
              <a:t> de miles de </a:t>
            </a:r>
            <a:r>
              <a:rPr lang="en-US" sz="1600" dirty="0" err="1">
                <a:solidFill>
                  <a:srgbClr val="000000"/>
                </a:solidFill>
                <a:effectLst>
                  <a:outerShdw blurRad="38100" dist="38100" dir="2700000" algn="tl">
                    <a:srgbClr val="FFFFFF"/>
                  </a:outerShdw>
                </a:effectLst>
                <a:latin typeface="Calibri"/>
              </a:rPr>
              <a:t>clientes</a:t>
            </a:r>
            <a:r>
              <a:rPr lang="en-US" sz="1600" dirty="0">
                <a:solidFill>
                  <a:srgbClr val="000000"/>
                </a:solidFill>
                <a:effectLst>
                  <a:outerShdw blurRad="38100" dist="38100" dir="2700000" algn="tl">
                    <a:srgbClr val="FFFFFF"/>
                  </a:outerShdw>
                </a:effectLst>
                <a:latin typeface="Calibri"/>
              </a:rPr>
              <a:t> con </a:t>
            </a:r>
            <a:r>
              <a:rPr lang="en-US" sz="1600" dirty="0" err="1">
                <a:solidFill>
                  <a:srgbClr val="000000"/>
                </a:solidFill>
                <a:effectLst>
                  <a:outerShdw blurRad="38100" dist="38100" dir="2700000" algn="tl">
                    <a:srgbClr val="FFFFFF"/>
                  </a:outerShdw>
                </a:effectLst>
                <a:latin typeface="Calibri"/>
              </a:rPr>
              <a:t>quienes</a:t>
            </a:r>
            <a:r>
              <a:rPr lang="en-US" sz="1600" dirty="0">
                <a:solidFill>
                  <a:srgbClr val="000000"/>
                </a:solidFill>
                <a:effectLst>
                  <a:outerShdw blurRad="38100" dist="38100" dir="2700000" algn="tl">
                    <a:srgbClr val="FFFFFF"/>
                  </a:outerShdw>
                </a:effectLst>
                <a:latin typeface="Calibri"/>
              </a:rPr>
              <a:t> </a:t>
            </a:r>
            <a:r>
              <a:rPr lang="en-US" sz="1600" dirty="0" err="1">
                <a:solidFill>
                  <a:srgbClr val="000000"/>
                </a:solidFill>
                <a:effectLst>
                  <a:outerShdw blurRad="38100" dist="38100" dir="2700000" algn="tl">
                    <a:srgbClr val="FFFFFF"/>
                  </a:outerShdw>
                </a:effectLst>
                <a:latin typeface="Calibri"/>
              </a:rPr>
              <a:t>trabajamos</a:t>
            </a:r>
            <a:endParaRPr lang="en-US" sz="1600" dirty="0">
              <a:solidFill>
                <a:srgbClr val="000000"/>
              </a:solidFill>
              <a:effectLst>
                <a:outerShdw blurRad="38100" dist="38100" dir="2700000" algn="tl">
                  <a:srgbClr val="FFFFFF"/>
                </a:outerShdw>
              </a:effectLst>
              <a:latin typeface="Calibri"/>
            </a:endParaRPr>
          </a:p>
          <a:p>
            <a:pPr marL="682625" lvl="1" indent="-457200" eaLnBrk="0" hangingPunct="0">
              <a:spcBef>
                <a:spcPts val="600"/>
              </a:spcBef>
              <a:buFont typeface="Courier New"/>
              <a:buChar char="o"/>
            </a:pPr>
            <a:r>
              <a:rPr lang="en-US" sz="1600" b="1" dirty="0" err="1">
                <a:solidFill>
                  <a:srgbClr val="1275BD"/>
                </a:solidFill>
                <a:effectLst>
                  <a:outerShdw blurRad="38100" dist="38100" dir="2700000" algn="tl">
                    <a:srgbClr val="FFFFFF"/>
                  </a:outerShdw>
                </a:effectLst>
                <a:latin typeface="Calibri"/>
              </a:rPr>
              <a:t>Tenemos</a:t>
            </a:r>
            <a:r>
              <a:rPr lang="en-US" sz="1600" dirty="0">
                <a:solidFill>
                  <a:srgbClr val="000000"/>
                </a:solidFill>
                <a:effectLst>
                  <a:outerShdw blurRad="38100" dist="38100" dir="2700000" algn="tl">
                    <a:srgbClr val="FFFFFF"/>
                  </a:outerShdw>
                </a:effectLst>
                <a:latin typeface="Calibri"/>
              </a:rPr>
              <a:t> </a:t>
            </a:r>
            <a:r>
              <a:rPr lang="en-US" sz="1600" dirty="0" err="1">
                <a:solidFill>
                  <a:srgbClr val="000000"/>
                </a:solidFill>
                <a:effectLst>
                  <a:outerShdw blurRad="38100" dist="38100" dir="2700000" algn="tl">
                    <a:srgbClr val="FFFFFF"/>
                  </a:outerShdw>
                </a:effectLst>
                <a:latin typeface="Calibri"/>
              </a:rPr>
              <a:t>cientos</a:t>
            </a:r>
            <a:r>
              <a:rPr lang="en-US" sz="1600" dirty="0">
                <a:solidFill>
                  <a:srgbClr val="000000"/>
                </a:solidFill>
                <a:effectLst>
                  <a:outerShdw blurRad="38100" dist="38100" dir="2700000" algn="tl">
                    <a:srgbClr val="FFFFFF"/>
                  </a:outerShdw>
                </a:effectLst>
                <a:latin typeface="Calibri"/>
              </a:rPr>
              <a:t> de </a:t>
            </a:r>
            <a:r>
              <a:rPr lang="en-US" sz="1600" dirty="0" err="1">
                <a:solidFill>
                  <a:srgbClr val="000000"/>
                </a:solidFill>
                <a:effectLst>
                  <a:outerShdw blurRad="38100" dist="38100" dir="2700000" algn="tl">
                    <a:srgbClr val="FFFFFF"/>
                  </a:outerShdw>
                </a:effectLst>
                <a:latin typeface="Calibri"/>
              </a:rPr>
              <a:t>empleados</a:t>
            </a:r>
            <a:endParaRPr lang="en-US" sz="1600" dirty="0">
              <a:solidFill>
                <a:srgbClr val="000000"/>
              </a:solidFill>
              <a:effectLst>
                <a:outerShdw blurRad="38100" dist="38100" dir="2700000" algn="tl">
                  <a:srgbClr val="FFFFFF"/>
                </a:outerShdw>
              </a:effectLst>
              <a:latin typeface="Calibri"/>
            </a:endParaRPr>
          </a:p>
          <a:p>
            <a:pPr marL="682625" lvl="1" indent="-457200" eaLnBrk="0" hangingPunct="0">
              <a:spcBef>
                <a:spcPts val="600"/>
              </a:spcBef>
              <a:buFont typeface="Courier New"/>
              <a:buChar char="o"/>
            </a:pPr>
            <a:r>
              <a:rPr lang="en-US" sz="1600" b="1" dirty="0" err="1">
                <a:solidFill>
                  <a:srgbClr val="1275BD"/>
                </a:solidFill>
                <a:effectLst>
                  <a:outerShdw blurRad="38100" dist="38100" dir="2700000" algn="tl">
                    <a:srgbClr val="FFFFFF"/>
                  </a:outerShdw>
                </a:effectLst>
                <a:latin typeface="Calibri"/>
              </a:rPr>
              <a:t>Hacemos</a:t>
            </a:r>
            <a:r>
              <a:rPr lang="en-US" sz="1600" dirty="0">
                <a:solidFill>
                  <a:srgbClr val="000000"/>
                </a:solidFill>
                <a:effectLst>
                  <a:outerShdw blurRad="38100" dist="38100" dir="2700000" algn="tl">
                    <a:srgbClr val="FFFFFF"/>
                  </a:outerShdw>
                </a:effectLst>
                <a:latin typeface="Calibri"/>
              </a:rPr>
              <a:t> </a:t>
            </a:r>
            <a:r>
              <a:rPr lang="en-US" sz="1600" dirty="0" err="1">
                <a:solidFill>
                  <a:srgbClr val="000000"/>
                </a:solidFill>
                <a:effectLst>
                  <a:outerShdw blurRad="38100" dist="38100" dir="2700000" algn="tl">
                    <a:srgbClr val="FFFFFF"/>
                  </a:outerShdw>
                </a:effectLst>
                <a:latin typeface="Calibri"/>
              </a:rPr>
              <a:t>negocios</a:t>
            </a:r>
            <a:r>
              <a:rPr lang="en-US" sz="1600" dirty="0">
                <a:solidFill>
                  <a:srgbClr val="000000"/>
                </a:solidFill>
                <a:effectLst>
                  <a:outerShdw blurRad="38100" dist="38100" dir="2700000" algn="tl">
                    <a:srgbClr val="FFFFFF"/>
                  </a:outerShdw>
                </a:effectLst>
                <a:latin typeface="Calibri"/>
              </a:rPr>
              <a:t> </a:t>
            </a:r>
            <a:r>
              <a:rPr lang="en-US" sz="1600" dirty="0" err="1">
                <a:solidFill>
                  <a:srgbClr val="000000"/>
                </a:solidFill>
                <a:effectLst>
                  <a:outerShdw blurRad="38100" dist="38100" dir="2700000" algn="tl">
                    <a:srgbClr val="FFFFFF"/>
                  </a:outerShdw>
                </a:effectLst>
                <a:latin typeface="Calibri"/>
              </a:rPr>
              <a:t>globales</a:t>
            </a:r>
            <a:r>
              <a:rPr lang="en-US" sz="1600" dirty="0">
                <a:solidFill>
                  <a:srgbClr val="000000"/>
                </a:solidFill>
                <a:effectLst>
                  <a:outerShdw blurRad="38100" dist="38100" dir="2700000" algn="tl">
                    <a:srgbClr val="FFFFFF"/>
                  </a:outerShdw>
                </a:effectLst>
                <a:latin typeface="Calibri"/>
              </a:rPr>
              <a:t> en </a:t>
            </a:r>
            <a:r>
              <a:rPr lang="en-US" sz="1600" dirty="0" err="1">
                <a:solidFill>
                  <a:srgbClr val="000000"/>
                </a:solidFill>
                <a:effectLst>
                  <a:outerShdw blurRad="38100" dist="38100" dir="2700000" algn="tl">
                    <a:srgbClr val="FFFFFF"/>
                  </a:outerShdw>
                </a:effectLst>
                <a:latin typeface="Calibri"/>
              </a:rPr>
              <a:t>más</a:t>
            </a:r>
            <a:r>
              <a:rPr lang="en-US" sz="1600" dirty="0">
                <a:solidFill>
                  <a:srgbClr val="000000"/>
                </a:solidFill>
                <a:effectLst>
                  <a:outerShdw blurRad="38100" dist="38100" dir="2700000" algn="tl">
                    <a:srgbClr val="FFFFFF"/>
                  </a:outerShdw>
                </a:effectLst>
                <a:latin typeface="Calibri"/>
              </a:rPr>
              <a:t> de 15 </a:t>
            </a:r>
            <a:r>
              <a:rPr lang="en-US" sz="1600" dirty="0" err="1" smtClean="0">
                <a:solidFill>
                  <a:srgbClr val="000000"/>
                </a:solidFill>
                <a:effectLst>
                  <a:outerShdw blurRad="38100" dist="38100" dir="2700000" algn="tl">
                    <a:srgbClr val="FFFFFF"/>
                  </a:outerShdw>
                </a:effectLst>
                <a:latin typeface="Calibri"/>
              </a:rPr>
              <a:t>países</a:t>
            </a:r>
            <a:endParaRPr lang="en-US" sz="1600" dirty="0">
              <a:solidFill>
                <a:srgbClr val="000000"/>
              </a:solidFill>
              <a:effectLst>
                <a:outerShdw blurRad="38100" dist="38100" dir="2700000" algn="tl">
                  <a:srgbClr val="FFFFFF"/>
                </a:outerShdw>
              </a:effectLst>
              <a:latin typeface="Calibri"/>
            </a:endParaRPr>
          </a:p>
        </p:txBody>
      </p:sp>
    </p:spTree>
    <p:extLst>
      <p:ext uri="{BB962C8B-B14F-4D97-AF65-F5344CB8AC3E}">
        <p14:creationId xmlns:p14="http://schemas.microsoft.com/office/powerpoint/2010/main" val="34321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891" r="13322"/>
          <a:stretch/>
        </p:blipFill>
        <p:spPr>
          <a:xfrm>
            <a:off x="4299439" y="1466"/>
            <a:ext cx="4870938" cy="5143500"/>
          </a:xfrm>
          <a:prstGeom prst="rect">
            <a:avLst/>
          </a:prstGeom>
          <a:effectLst>
            <a:outerShdw blurRad="63500" sx="102000" sy="102000" algn="ctr" rotWithShape="0">
              <a:prstClr val="black">
                <a:alpha val="40000"/>
              </a:prstClr>
            </a:outerShdw>
          </a:effectLst>
        </p:spPr>
      </p:pic>
      <p:sp>
        <p:nvSpPr>
          <p:cNvPr id="9" name="Rectangle 8"/>
          <p:cNvSpPr/>
          <p:nvPr/>
        </p:nvSpPr>
        <p:spPr>
          <a:xfrm>
            <a:off x="381000" y="1043205"/>
            <a:ext cx="3505200" cy="3625608"/>
          </a:xfrm>
          <a:prstGeom prst="rect">
            <a:avLst/>
          </a:prstGeom>
        </p:spPr>
        <p:txBody>
          <a:bodyPr wrap="square">
            <a:spAutoFit/>
          </a:bodyPr>
          <a:lstStyle/>
          <a:p>
            <a:pPr defTabSz="914400">
              <a:lnSpc>
                <a:spcPct val="120000"/>
              </a:lnSpc>
            </a:pPr>
            <a:r>
              <a:rPr lang="en-US" sz="2400" dirty="0">
                <a:solidFill>
                  <a:prstClr val="white"/>
                </a:solidFill>
                <a:latin typeface="Century Gothic"/>
                <a:cs typeface="Century Gothic"/>
              </a:rPr>
              <a:t>Un </a:t>
            </a:r>
            <a:r>
              <a:rPr lang="en-US" sz="2400" dirty="0" err="1">
                <a:solidFill>
                  <a:prstClr val="white"/>
                </a:solidFill>
                <a:latin typeface="Century Gothic"/>
                <a:cs typeface="Century Gothic"/>
              </a:rPr>
              <a:t>sistema</a:t>
            </a:r>
            <a:r>
              <a:rPr lang="en-US" sz="2400" dirty="0">
                <a:solidFill>
                  <a:prstClr val="white"/>
                </a:solidFill>
                <a:latin typeface="Century Gothic"/>
                <a:cs typeface="Century Gothic"/>
              </a:rPr>
              <a:t> </a:t>
            </a:r>
            <a:r>
              <a:rPr lang="en-US" sz="2400" dirty="0" err="1">
                <a:solidFill>
                  <a:prstClr val="white"/>
                </a:solidFill>
                <a:latin typeface="Century Gothic"/>
                <a:cs typeface="Century Gothic"/>
              </a:rPr>
              <a:t>comprobado</a:t>
            </a:r>
            <a:r>
              <a:rPr lang="en-US" sz="2400" dirty="0">
                <a:solidFill>
                  <a:prstClr val="white"/>
                </a:solidFill>
                <a:latin typeface="Century Gothic"/>
                <a:cs typeface="Century Gothic"/>
              </a:rPr>
              <a:t> y duplicable </a:t>
            </a:r>
            <a:r>
              <a:rPr lang="en-US" sz="2400" dirty="0" err="1">
                <a:solidFill>
                  <a:prstClr val="white"/>
                </a:solidFill>
                <a:latin typeface="Century Gothic"/>
                <a:cs typeface="Century Gothic"/>
              </a:rPr>
              <a:t>para</a:t>
            </a:r>
            <a:r>
              <a:rPr lang="en-US" sz="2400" dirty="0">
                <a:solidFill>
                  <a:prstClr val="white"/>
                </a:solidFill>
                <a:latin typeface="Century Gothic"/>
                <a:cs typeface="Century Gothic"/>
              </a:rPr>
              <a:t> </a:t>
            </a:r>
            <a:r>
              <a:rPr lang="en-US" sz="2400" dirty="0" err="1">
                <a:solidFill>
                  <a:prstClr val="white"/>
                </a:solidFill>
                <a:latin typeface="Century Gothic"/>
                <a:cs typeface="Century Gothic"/>
              </a:rPr>
              <a:t>proveer</a:t>
            </a:r>
            <a:r>
              <a:rPr lang="en-US" sz="2400" dirty="0">
                <a:solidFill>
                  <a:prstClr val="white"/>
                </a:solidFill>
                <a:latin typeface="Century Gothic"/>
                <a:cs typeface="Century Gothic"/>
              </a:rPr>
              <a:t> </a:t>
            </a:r>
            <a:r>
              <a:rPr lang="en-US" sz="2400" dirty="0" err="1">
                <a:solidFill>
                  <a:prstClr val="white"/>
                </a:solidFill>
                <a:latin typeface="Century Gothic"/>
                <a:cs typeface="Century Gothic"/>
              </a:rPr>
              <a:t>una</a:t>
            </a:r>
            <a:r>
              <a:rPr lang="en-US" sz="2400" dirty="0">
                <a:solidFill>
                  <a:prstClr val="white"/>
                </a:solidFill>
                <a:latin typeface="Century Gothic"/>
                <a:cs typeface="Century Gothic"/>
              </a:rPr>
              <a:t> </a:t>
            </a:r>
            <a:r>
              <a:rPr lang="en-US" sz="2400" dirty="0" err="1">
                <a:solidFill>
                  <a:prstClr val="white"/>
                </a:solidFill>
                <a:latin typeface="Century Gothic"/>
                <a:cs typeface="Century Gothic"/>
              </a:rPr>
              <a:t>presencia</a:t>
            </a:r>
            <a:r>
              <a:rPr lang="en-US" sz="2400" dirty="0">
                <a:solidFill>
                  <a:prstClr val="white"/>
                </a:solidFill>
                <a:latin typeface="Century Gothic"/>
                <a:cs typeface="Century Gothic"/>
              </a:rPr>
              <a:t> </a:t>
            </a:r>
            <a:r>
              <a:rPr lang="en-US" sz="2400" dirty="0" err="1">
                <a:solidFill>
                  <a:prstClr val="white"/>
                </a:solidFill>
                <a:latin typeface="Century Gothic"/>
                <a:cs typeface="Century Gothic"/>
              </a:rPr>
              <a:t>eficaz</a:t>
            </a:r>
            <a:r>
              <a:rPr lang="en-US" sz="2400" dirty="0">
                <a:solidFill>
                  <a:prstClr val="white"/>
                </a:solidFill>
                <a:latin typeface="Century Gothic"/>
                <a:cs typeface="Century Gothic"/>
              </a:rPr>
              <a:t> en Internet a </a:t>
            </a:r>
            <a:r>
              <a:rPr lang="en-US" sz="2400" dirty="0" err="1">
                <a:solidFill>
                  <a:prstClr val="white"/>
                </a:solidFill>
                <a:latin typeface="Century Gothic"/>
                <a:cs typeface="Century Gothic"/>
              </a:rPr>
              <a:t>propietarios</a:t>
            </a:r>
            <a:r>
              <a:rPr lang="en-US" sz="2400" dirty="0">
                <a:solidFill>
                  <a:prstClr val="white"/>
                </a:solidFill>
                <a:latin typeface="Century Gothic"/>
                <a:cs typeface="Century Gothic"/>
              </a:rPr>
              <a:t> de </a:t>
            </a:r>
            <a:r>
              <a:rPr lang="en-US" sz="2400" dirty="0" err="1">
                <a:solidFill>
                  <a:prstClr val="white"/>
                </a:solidFill>
                <a:latin typeface="Century Gothic"/>
                <a:cs typeface="Century Gothic"/>
              </a:rPr>
              <a:t>pequeñas</a:t>
            </a:r>
            <a:r>
              <a:rPr lang="en-US" sz="2400" dirty="0">
                <a:solidFill>
                  <a:prstClr val="white"/>
                </a:solidFill>
                <a:latin typeface="Century Gothic"/>
                <a:cs typeface="Century Gothic"/>
              </a:rPr>
              <a:t> </a:t>
            </a:r>
            <a:r>
              <a:rPr lang="en-US" sz="2400" dirty="0" err="1">
                <a:solidFill>
                  <a:prstClr val="white"/>
                </a:solidFill>
                <a:latin typeface="Century Gothic"/>
                <a:cs typeface="Century Gothic"/>
              </a:rPr>
              <a:t>empresas</a:t>
            </a:r>
            <a:r>
              <a:rPr lang="en-US" sz="2400" dirty="0">
                <a:solidFill>
                  <a:prstClr val="white"/>
                </a:solidFill>
                <a:latin typeface="Century Gothic"/>
                <a:cs typeface="Century Gothic"/>
              </a:rPr>
              <a:t> (PYME). </a:t>
            </a:r>
            <a:endParaRPr lang="en-US" sz="2200" dirty="0">
              <a:solidFill>
                <a:prstClr val="white"/>
              </a:solidFill>
              <a:latin typeface="Calibri"/>
              <a:cs typeface="Century Gothic"/>
            </a:endParaRPr>
          </a:p>
        </p:txBody>
      </p:sp>
      <p:sp>
        <p:nvSpPr>
          <p:cNvPr id="2" name="TextBox 1"/>
          <p:cNvSpPr txBox="1"/>
          <p:nvPr/>
        </p:nvSpPr>
        <p:spPr>
          <a:xfrm>
            <a:off x="1439333" y="4388556"/>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3" name="TextBox 2"/>
          <p:cNvSpPr txBox="1"/>
          <p:nvPr/>
        </p:nvSpPr>
        <p:spPr>
          <a:xfrm>
            <a:off x="719667" y="282222"/>
            <a:ext cx="184666" cy="369332"/>
          </a:xfrm>
          <a:prstGeom prst="rect">
            <a:avLst/>
          </a:prstGeom>
          <a:noFill/>
        </p:spPr>
        <p:txBody>
          <a:bodyPr wrap="non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115703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483108"/>
            <a:ext cx="4876800" cy="4660392"/>
          </a:xfrm>
          <a:prstGeom prst="rect">
            <a:avLst/>
          </a:prstGeom>
        </p:spPr>
      </p:pic>
      <p:sp>
        <p:nvSpPr>
          <p:cNvPr id="12" name="Rectangle 11"/>
          <p:cNvSpPr/>
          <p:nvPr/>
        </p:nvSpPr>
        <p:spPr>
          <a:xfrm>
            <a:off x="152400" y="361954"/>
            <a:ext cx="4495800" cy="954107"/>
          </a:xfrm>
          <a:prstGeom prst="rect">
            <a:avLst/>
          </a:prstGeom>
        </p:spPr>
        <p:txBody>
          <a:bodyPr wrap="square">
            <a:spAutoFit/>
          </a:bodyPr>
          <a:lstStyle/>
          <a:p>
            <a:pPr algn="ctr" defTabSz="914400"/>
            <a:r>
              <a:rPr lang="en-US" sz="2800" b="1" cap="all" dirty="0" smtClean="0">
                <a:solidFill>
                  <a:prstClr val="black">
                    <a:lumMod val="75000"/>
                    <a:lumOff val="25000"/>
                  </a:prstClr>
                </a:solidFill>
                <a:latin typeface="Calibri"/>
              </a:rPr>
              <a:t>Toda </a:t>
            </a:r>
            <a:r>
              <a:rPr lang="en-US" sz="2800" b="1" cap="all" dirty="0" err="1" smtClean="0">
                <a:solidFill>
                  <a:prstClr val="black">
                    <a:lumMod val="75000"/>
                    <a:lumOff val="25000"/>
                  </a:prstClr>
                </a:solidFill>
                <a:latin typeface="Calibri"/>
              </a:rPr>
              <a:t>venta</a:t>
            </a:r>
            <a:r>
              <a:rPr lang="en-US" sz="2800" b="1" cap="all" dirty="0" smtClean="0">
                <a:solidFill>
                  <a:prstClr val="black">
                    <a:lumMod val="75000"/>
                    <a:lumOff val="25000"/>
                  </a:prstClr>
                </a:solidFill>
                <a:latin typeface="Calibri"/>
              </a:rPr>
              <a:t> </a:t>
            </a:r>
            <a:r>
              <a:rPr lang="en-US" sz="2800" b="1" cap="all" dirty="0" err="1" smtClean="0">
                <a:solidFill>
                  <a:prstClr val="black">
                    <a:lumMod val="75000"/>
                    <a:lumOff val="25000"/>
                  </a:prstClr>
                </a:solidFill>
                <a:latin typeface="Calibri"/>
              </a:rPr>
              <a:t>comienza</a:t>
            </a:r>
            <a:r>
              <a:rPr lang="en-US" sz="2800" b="1" cap="all" dirty="0" smtClean="0">
                <a:solidFill>
                  <a:prstClr val="black">
                    <a:lumMod val="75000"/>
                    <a:lumOff val="25000"/>
                  </a:prstClr>
                </a:solidFill>
                <a:latin typeface="Calibri"/>
              </a:rPr>
              <a:t> con </a:t>
            </a:r>
            <a:r>
              <a:rPr lang="en-US" sz="2800" b="1" cap="all" dirty="0" err="1" smtClean="0">
                <a:solidFill>
                  <a:prstClr val="black">
                    <a:lumMod val="75000"/>
                    <a:lumOff val="25000"/>
                  </a:prstClr>
                </a:solidFill>
                <a:latin typeface="Calibri"/>
              </a:rPr>
              <a:t>postura</a:t>
            </a:r>
            <a:endParaRPr lang="en-US" sz="2800" b="1" cap="all" dirty="0">
              <a:solidFill>
                <a:prstClr val="black">
                  <a:lumMod val="75000"/>
                  <a:lumOff val="25000"/>
                </a:prstClr>
              </a:solidFill>
              <a:latin typeface="Calibri"/>
            </a:endParaRPr>
          </a:p>
        </p:txBody>
      </p:sp>
      <p:sp>
        <p:nvSpPr>
          <p:cNvPr id="14" name="Rectangle 13"/>
          <p:cNvSpPr/>
          <p:nvPr/>
        </p:nvSpPr>
        <p:spPr>
          <a:xfrm>
            <a:off x="373203" y="4642934"/>
            <a:ext cx="3817797" cy="369332"/>
          </a:xfrm>
          <a:prstGeom prst="rect">
            <a:avLst/>
          </a:prstGeom>
        </p:spPr>
        <p:txBody>
          <a:bodyPr wrap="none">
            <a:spAutoFit/>
          </a:bodyPr>
          <a:lstStyle/>
          <a:p>
            <a:pPr defTabSz="914400"/>
            <a:r>
              <a:rPr lang="en-US" altLang="en-US" b="1" dirty="0">
                <a:solidFill>
                  <a:prstClr val="black">
                    <a:lumMod val="65000"/>
                    <a:lumOff val="35000"/>
                  </a:prstClr>
                </a:solidFill>
                <a:latin typeface="Calibri"/>
              </a:rPr>
              <a:t>So… to have Posture, You need Belief</a:t>
            </a:r>
            <a:r>
              <a:rPr lang="en-US" altLang="en-US" dirty="0">
                <a:solidFill>
                  <a:prstClr val="black">
                    <a:lumMod val="65000"/>
                    <a:lumOff val="35000"/>
                  </a:prstClr>
                </a:solidFill>
                <a:latin typeface="Calibri"/>
              </a:rPr>
              <a:t>.  </a:t>
            </a:r>
          </a:p>
        </p:txBody>
      </p:sp>
      <p:sp>
        <p:nvSpPr>
          <p:cNvPr id="2" name="Rectangle 1"/>
          <p:cNvSpPr/>
          <p:nvPr/>
        </p:nvSpPr>
        <p:spPr>
          <a:xfrm>
            <a:off x="0" y="1538655"/>
            <a:ext cx="5562600" cy="2480896"/>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dirty="0">
              <a:solidFill>
                <a:srgbClr val="0070C0"/>
              </a:solidFill>
              <a:latin typeface="Calibri"/>
            </a:endParaRPr>
          </a:p>
        </p:txBody>
      </p:sp>
      <p:sp>
        <p:nvSpPr>
          <p:cNvPr id="13" name="Rectangle 12"/>
          <p:cNvSpPr/>
          <p:nvPr/>
        </p:nvSpPr>
        <p:spPr>
          <a:xfrm>
            <a:off x="304807" y="1316061"/>
            <a:ext cx="4572000" cy="3231654"/>
          </a:xfrm>
          <a:prstGeom prst="rect">
            <a:avLst/>
          </a:prstGeom>
        </p:spPr>
        <p:txBody>
          <a:bodyPr wrap="square">
            <a:spAutoFit/>
          </a:bodyPr>
          <a:lstStyle/>
          <a:p>
            <a:pPr marL="171450" indent="-171450" defTabSz="914400">
              <a:spcBef>
                <a:spcPts val="1200"/>
              </a:spcBef>
              <a:spcAft>
                <a:spcPts val="600"/>
              </a:spcAft>
              <a:buFont typeface="Courier New" pitchFamily="49" charset="0"/>
              <a:buChar char="o"/>
            </a:pPr>
            <a:r>
              <a:rPr lang="en-US" altLang="en-US" sz="1600" b="1" dirty="0">
                <a:solidFill>
                  <a:srgbClr val="0070C0"/>
                </a:solidFill>
                <a:latin typeface="Calibri"/>
              </a:rPr>
              <a:t>When do you recommend a good movie / restaurant / service / product?</a:t>
            </a:r>
          </a:p>
          <a:p>
            <a:pPr marL="171450" indent="-171450" defTabSz="914400">
              <a:spcBef>
                <a:spcPts val="1200"/>
              </a:spcBef>
              <a:spcAft>
                <a:spcPts val="600"/>
              </a:spcAft>
              <a:buFont typeface="Courier New" pitchFamily="49" charset="0"/>
              <a:buChar char="o"/>
            </a:pPr>
            <a:r>
              <a:rPr lang="en-US" altLang="en-US" sz="1600" b="1" dirty="0">
                <a:solidFill>
                  <a:srgbClr val="0070C0"/>
                </a:solidFill>
                <a:latin typeface="Calibri"/>
              </a:rPr>
              <a:t>Think about </a:t>
            </a:r>
            <a:r>
              <a:rPr lang="en-US" altLang="en-US" sz="1600" b="1" u="sng" dirty="0">
                <a:solidFill>
                  <a:srgbClr val="0070C0"/>
                </a:solidFill>
                <a:latin typeface="Calibri"/>
              </a:rPr>
              <a:t>WHY</a:t>
            </a:r>
            <a:r>
              <a:rPr lang="en-US" altLang="en-US" sz="1600" b="1" dirty="0">
                <a:solidFill>
                  <a:srgbClr val="0070C0"/>
                </a:solidFill>
                <a:latin typeface="Calibri"/>
              </a:rPr>
              <a:t> you make this recommendation.</a:t>
            </a:r>
          </a:p>
          <a:p>
            <a:pPr marL="171450" indent="-171450" defTabSz="914400">
              <a:spcBef>
                <a:spcPts val="1200"/>
              </a:spcBef>
              <a:spcAft>
                <a:spcPts val="600"/>
              </a:spcAft>
              <a:buFont typeface="Courier New" pitchFamily="49" charset="0"/>
              <a:buChar char="o"/>
            </a:pPr>
            <a:r>
              <a:rPr lang="en-US" altLang="en-US" sz="1600" b="1" dirty="0">
                <a:solidFill>
                  <a:srgbClr val="0070C0"/>
                </a:solidFill>
                <a:latin typeface="Calibri"/>
              </a:rPr>
              <a:t>SIMPLE – you like something and you want to help!</a:t>
            </a:r>
          </a:p>
          <a:p>
            <a:pPr marL="171450" indent="-171450" defTabSz="914400">
              <a:spcBef>
                <a:spcPts val="1200"/>
              </a:spcBef>
              <a:spcAft>
                <a:spcPts val="600"/>
              </a:spcAft>
              <a:buFont typeface="Courier New" pitchFamily="49" charset="0"/>
              <a:buChar char="o"/>
            </a:pPr>
            <a:r>
              <a:rPr lang="en-US" altLang="en-US" sz="1600" b="1" dirty="0">
                <a:solidFill>
                  <a:srgbClr val="0070C0"/>
                </a:solidFill>
                <a:latin typeface="Calibri"/>
              </a:rPr>
              <a:t>You don’t recommend things you don’t like or understand!</a:t>
            </a:r>
          </a:p>
          <a:p>
            <a:pPr marL="171450" indent="-171450" defTabSz="914400">
              <a:spcBef>
                <a:spcPts val="1200"/>
              </a:spcBef>
              <a:spcAft>
                <a:spcPts val="600"/>
              </a:spcAft>
              <a:buFont typeface="Courier New" pitchFamily="49" charset="0"/>
              <a:buChar char="o"/>
            </a:pPr>
            <a:r>
              <a:rPr lang="en-US" altLang="en-US" sz="1600" b="1" dirty="0">
                <a:solidFill>
                  <a:srgbClr val="0070C0"/>
                </a:solidFill>
                <a:latin typeface="Calibri"/>
              </a:rPr>
              <a:t>Posture comes from knowing you can help. </a:t>
            </a:r>
          </a:p>
        </p:txBody>
      </p:sp>
    </p:spTree>
    <p:extLst>
      <p:ext uri="{BB962C8B-B14F-4D97-AF65-F5344CB8AC3E}">
        <p14:creationId xmlns:p14="http://schemas.microsoft.com/office/powerpoint/2010/main" val="222627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a:stretch>
            <a:fillRect t="-2000" b="-34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1625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10" name="Group 9"/>
          <p:cNvGrpSpPr/>
          <p:nvPr/>
        </p:nvGrpSpPr>
        <p:grpSpPr>
          <a:xfrm>
            <a:off x="762000" y="1581150"/>
            <a:ext cx="2667000" cy="2514600"/>
            <a:chOff x="609600" y="1349642"/>
            <a:chExt cx="3429000" cy="2746108"/>
          </a:xfrm>
        </p:grpSpPr>
        <p:cxnSp>
          <p:nvCxnSpPr>
            <p:cNvPr id="5" name="Straight Connector 4"/>
            <p:cNvCxnSpPr/>
            <p:nvPr/>
          </p:nvCxnSpPr>
          <p:spPr>
            <a:xfrm>
              <a:off x="609600" y="2721242"/>
              <a:ext cx="3429000" cy="145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038600" y="1349642"/>
              <a:ext cx="0" cy="27461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712738" y="1583816"/>
            <a:ext cx="2669262" cy="2511937"/>
            <a:chOff x="2817946" y="1502769"/>
            <a:chExt cx="2746108" cy="2743200"/>
          </a:xfrm>
        </p:grpSpPr>
        <p:cxnSp>
          <p:nvCxnSpPr>
            <p:cNvPr id="7" name="Straight Connector 6"/>
            <p:cNvCxnSpPr/>
            <p:nvPr/>
          </p:nvCxnSpPr>
          <p:spPr>
            <a:xfrm rot="5400000">
              <a:off x="1447800" y="2873642"/>
              <a:ext cx="2743200" cy="145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191000" y="1502042"/>
              <a:ext cx="0" cy="27461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 name="Title 1"/>
          <p:cNvSpPr txBox="1">
            <a:spLocks/>
          </p:cNvSpPr>
          <p:nvPr/>
        </p:nvSpPr>
        <p:spPr>
          <a:xfrm>
            <a:off x="990600" y="514350"/>
            <a:ext cx="7239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cap="all" dirty="0" smtClean="0">
                <a:solidFill>
                  <a:srgbClr val="0070C0"/>
                </a:solidFill>
                <a:latin typeface="Calibri"/>
              </a:rPr>
              <a:t>Leveraging Social Media Marketing</a:t>
            </a:r>
            <a:endParaRPr lang="en-US" sz="3200" b="1" cap="all" dirty="0">
              <a:solidFill>
                <a:srgbClr val="0070C0"/>
              </a:solidFill>
              <a:latin typeface="Calibri"/>
            </a:endParaRPr>
          </a:p>
        </p:txBody>
      </p:sp>
      <p:sp>
        <p:nvSpPr>
          <p:cNvPr id="12" name="Rectangle 11"/>
          <p:cNvSpPr/>
          <p:nvPr/>
        </p:nvSpPr>
        <p:spPr>
          <a:xfrm>
            <a:off x="762000" y="2200934"/>
            <a:ext cx="2667000" cy="984885"/>
          </a:xfrm>
          <a:prstGeom prst="rect">
            <a:avLst/>
          </a:prstGeom>
        </p:spPr>
        <p:txBody>
          <a:bodyPr wrap="square">
            <a:spAutoFit/>
          </a:bodyPr>
          <a:lstStyle/>
          <a:p>
            <a:pPr algn="ctr" defTabSz="914400">
              <a:spcAft>
                <a:spcPts val="1200"/>
              </a:spcAft>
            </a:pPr>
            <a:r>
              <a:rPr lang="en-US" sz="1600" b="1" dirty="0">
                <a:solidFill>
                  <a:prstClr val="black"/>
                </a:solidFill>
                <a:latin typeface="Calibri"/>
              </a:rPr>
              <a:t>Facebook</a:t>
            </a:r>
            <a:r>
              <a:rPr lang="en-US" sz="1600" dirty="0">
                <a:solidFill>
                  <a:prstClr val="black"/>
                </a:solidFill>
                <a:latin typeface="Calibri"/>
              </a:rPr>
              <a:t>: </a:t>
            </a:r>
            <a:r>
              <a:rPr lang="en-US" sz="1600" dirty="0" err="1">
                <a:solidFill>
                  <a:prstClr val="black"/>
                </a:solidFill>
                <a:latin typeface="Calibri"/>
              </a:rPr>
              <a:t>más</a:t>
            </a:r>
            <a:r>
              <a:rPr lang="en-US" sz="1600" dirty="0">
                <a:solidFill>
                  <a:prstClr val="black"/>
                </a:solidFill>
                <a:latin typeface="Calibri"/>
              </a:rPr>
              <a:t> de 1100 </a:t>
            </a:r>
            <a:r>
              <a:rPr lang="en-US" sz="1600" dirty="0" err="1">
                <a:solidFill>
                  <a:prstClr val="black"/>
                </a:solidFill>
                <a:latin typeface="Calibri"/>
              </a:rPr>
              <a:t>millones</a:t>
            </a:r>
            <a:r>
              <a:rPr lang="en-US" sz="1600" dirty="0">
                <a:solidFill>
                  <a:prstClr val="black"/>
                </a:solidFill>
                <a:latin typeface="Calibri"/>
              </a:rPr>
              <a:t> de </a:t>
            </a:r>
            <a:r>
              <a:rPr lang="en-US" sz="1600" dirty="0" err="1">
                <a:solidFill>
                  <a:prstClr val="black"/>
                </a:solidFill>
                <a:latin typeface="Calibri"/>
              </a:rPr>
              <a:t>usuarios</a:t>
            </a:r>
            <a:r>
              <a:rPr lang="en-US" sz="1600" dirty="0">
                <a:solidFill>
                  <a:prstClr val="black"/>
                </a:solidFill>
                <a:latin typeface="Calibri"/>
              </a:rPr>
              <a:t> </a:t>
            </a:r>
            <a:r>
              <a:rPr lang="en-US" sz="1600" dirty="0" err="1">
                <a:solidFill>
                  <a:prstClr val="black"/>
                </a:solidFill>
                <a:latin typeface="Calibri"/>
              </a:rPr>
              <a:t>activos</a:t>
            </a:r>
            <a:endParaRPr lang="en-US" sz="1600" dirty="0">
              <a:solidFill>
                <a:prstClr val="black"/>
              </a:solidFill>
              <a:latin typeface="Calibri"/>
            </a:endParaRPr>
          </a:p>
          <a:p>
            <a:pPr algn="ctr" defTabSz="914400">
              <a:spcAft>
                <a:spcPts val="1200"/>
              </a:spcAft>
            </a:pPr>
            <a:endParaRPr lang="en-US" sz="1600" dirty="0">
              <a:solidFill>
                <a:prstClr val="black"/>
              </a:solidFill>
              <a:latin typeface="Calibri"/>
            </a:endParaRPr>
          </a:p>
        </p:txBody>
      </p:sp>
      <p:sp>
        <p:nvSpPr>
          <p:cNvPr id="13" name="Rectangle 12"/>
          <p:cNvSpPr/>
          <p:nvPr/>
        </p:nvSpPr>
        <p:spPr>
          <a:xfrm>
            <a:off x="762000" y="3862689"/>
            <a:ext cx="2667000" cy="584776"/>
          </a:xfrm>
          <a:prstGeom prst="rect">
            <a:avLst/>
          </a:prstGeom>
        </p:spPr>
        <p:txBody>
          <a:bodyPr wrap="square">
            <a:spAutoFit/>
          </a:bodyPr>
          <a:lstStyle/>
          <a:p>
            <a:pPr>
              <a:spcAft>
                <a:spcPts val="1200"/>
              </a:spcAft>
            </a:pPr>
            <a:r>
              <a:rPr lang="en-US" sz="1600" b="1" dirty="0" smtClean="0">
                <a:solidFill>
                  <a:prstClr val="black"/>
                </a:solidFill>
                <a:latin typeface="Calibri"/>
              </a:rPr>
              <a:t>Twitter</a:t>
            </a:r>
            <a:r>
              <a:rPr lang="en-US" sz="1600" b="1" dirty="0">
                <a:solidFill>
                  <a:prstClr val="black"/>
                </a:solidFill>
                <a:latin typeface="Calibri"/>
              </a:rPr>
              <a:t>: </a:t>
            </a:r>
            <a:r>
              <a:rPr lang="en-US" sz="1600" dirty="0" err="1">
                <a:solidFill>
                  <a:prstClr val="black"/>
                </a:solidFill>
                <a:latin typeface="Calibri"/>
              </a:rPr>
              <a:t>unos</a:t>
            </a:r>
            <a:r>
              <a:rPr lang="en-US" sz="1600" dirty="0">
                <a:solidFill>
                  <a:prstClr val="black"/>
                </a:solidFill>
                <a:latin typeface="Calibri"/>
              </a:rPr>
              <a:t> 288 </a:t>
            </a:r>
            <a:r>
              <a:rPr lang="en-US" sz="1600" dirty="0" err="1">
                <a:solidFill>
                  <a:prstClr val="black"/>
                </a:solidFill>
                <a:latin typeface="Calibri"/>
              </a:rPr>
              <a:t>millones</a:t>
            </a:r>
            <a:r>
              <a:rPr lang="en-US" sz="1600" dirty="0">
                <a:solidFill>
                  <a:prstClr val="black"/>
                </a:solidFill>
                <a:latin typeface="Calibri"/>
              </a:rPr>
              <a:t> de </a:t>
            </a:r>
            <a:r>
              <a:rPr lang="en-US" sz="1600" dirty="0" err="1">
                <a:solidFill>
                  <a:prstClr val="black"/>
                </a:solidFill>
                <a:latin typeface="Calibri"/>
              </a:rPr>
              <a:t>usuarios</a:t>
            </a:r>
            <a:r>
              <a:rPr lang="en-US" sz="1600" dirty="0">
                <a:solidFill>
                  <a:prstClr val="black"/>
                </a:solidFill>
                <a:latin typeface="Calibri"/>
              </a:rPr>
              <a:t> </a:t>
            </a:r>
            <a:r>
              <a:rPr lang="en-US" sz="1600" dirty="0" err="1">
                <a:solidFill>
                  <a:prstClr val="black"/>
                </a:solidFill>
                <a:latin typeface="Calibri"/>
              </a:rPr>
              <a:t>activos</a:t>
            </a:r>
            <a:endParaRPr lang="en-US" sz="1600" dirty="0">
              <a:solidFill>
                <a:prstClr val="black"/>
              </a:solidFill>
              <a:latin typeface="Calibri"/>
            </a:endParaRPr>
          </a:p>
        </p:txBody>
      </p:sp>
      <p:sp>
        <p:nvSpPr>
          <p:cNvPr id="15" name="Rectangle 14"/>
          <p:cNvSpPr/>
          <p:nvPr/>
        </p:nvSpPr>
        <p:spPr>
          <a:xfrm>
            <a:off x="5714858" y="3830423"/>
            <a:ext cx="2850586" cy="1077218"/>
          </a:xfrm>
          <a:prstGeom prst="rect">
            <a:avLst/>
          </a:prstGeom>
        </p:spPr>
        <p:txBody>
          <a:bodyPr wrap="square">
            <a:spAutoFit/>
          </a:bodyPr>
          <a:lstStyle/>
          <a:p>
            <a:pPr algn="ctr">
              <a:spcAft>
                <a:spcPts val="1200"/>
              </a:spcAft>
            </a:pPr>
            <a:r>
              <a:rPr lang="en-US" sz="1600" b="1" dirty="0">
                <a:solidFill>
                  <a:prstClr val="black"/>
                </a:solidFill>
                <a:latin typeface="Calibri"/>
              </a:rPr>
              <a:t>maWebCenters</a:t>
            </a:r>
            <a:r>
              <a:rPr lang="en-US" sz="1600" dirty="0">
                <a:solidFill>
                  <a:prstClr val="black"/>
                </a:solidFill>
                <a:latin typeface="Calibri"/>
              </a:rPr>
              <a:t> se </a:t>
            </a:r>
            <a:r>
              <a:rPr lang="en-US" sz="1600" dirty="0" err="1">
                <a:solidFill>
                  <a:prstClr val="black"/>
                </a:solidFill>
                <a:latin typeface="Calibri"/>
              </a:rPr>
              <a:t>concentra</a:t>
            </a:r>
            <a:r>
              <a:rPr lang="en-US" sz="1600" dirty="0">
                <a:solidFill>
                  <a:prstClr val="black"/>
                </a:solidFill>
                <a:latin typeface="Calibri"/>
              </a:rPr>
              <a:t> en </a:t>
            </a:r>
            <a:r>
              <a:rPr lang="en-US" sz="1600" dirty="0" err="1">
                <a:solidFill>
                  <a:prstClr val="black"/>
                </a:solidFill>
                <a:latin typeface="Calibri"/>
              </a:rPr>
              <a:t>ayudar</a:t>
            </a:r>
            <a:r>
              <a:rPr lang="en-US" sz="1600" dirty="0">
                <a:solidFill>
                  <a:prstClr val="black"/>
                </a:solidFill>
                <a:latin typeface="Calibri"/>
              </a:rPr>
              <a:t> a </a:t>
            </a:r>
            <a:r>
              <a:rPr lang="en-US" sz="1600" dirty="0" err="1">
                <a:solidFill>
                  <a:prstClr val="black"/>
                </a:solidFill>
                <a:latin typeface="Calibri"/>
              </a:rPr>
              <a:t>sus</a:t>
            </a:r>
            <a:r>
              <a:rPr lang="en-US" sz="1600" dirty="0">
                <a:solidFill>
                  <a:prstClr val="black"/>
                </a:solidFill>
                <a:latin typeface="Calibri"/>
              </a:rPr>
              <a:t> </a:t>
            </a:r>
            <a:r>
              <a:rPr lang="en-US" sz="1600" dirty="0" err="1">
                <a:solidFill>
                  <a:prstClr val="black"/>
                </a:solidFill>
                <a:latin typeface="Calibri"/>
              </a:rPr>
              <a:t>clientes</a:t>
            </a:r>
            <a:r>
              <a:rPr lang="en-US" sz="1600" dirty="0">
                <a:solidFill>
                  <a:prstClr val="black"/>
                </a:solidFill>
                <a:latin typeface="Calibri"/>
              </a:rPr>
              <a:t> a </a:t>
            </a:r>
            <a:r>
              <a:rPr lang="en-US" sz="1600" dirty="0" err="1">
                <a:solidFill>
                  <a:prstClr val="black"/>
                </a:solidFill>
                <a:latin typeface="Calibri"/>
              </a:rPr>
              <a:t>explotar</a:t>
            </a:r>
            <a:r>
              <a:rPr lang="en-US" sz="1600" dirty="0">
                <a:solidFill>
                  <a:prstClr val="black"/>
                </a:solidFill>
                <a:latin typeface="Calibri"/>
              </a:rPr>
              <a:t> la </a:t>
            </a:r>
            <a:r>
              <a:rPr lang="en-US" sz="1600" dirty="0" err="1">
                <a:solidFill>
                  <a:prstClr val="black"/>
                </a:solidFill>
                <a:latin typeface="Calibri"/>
              </a:rPr>
              <a:t>comercialización</a:t>
            </a:r>
            <a:r>
              <a:rPr lang="en-US" sz="1600" dirty="0">
                <a:solidFill>
                  <a:prstClr val="black"/>
                </a:solidFill>
                <a:latin typeface="Calibri"/>
              </a:rPr>
              <a:t> </a:t>
            </a:r>
            <a:r>
              <a:rPr lang="en-US" sz="1600" dirty="0" err="1">
                <a:solidFill>
                  <a:prstClr val="black"/>
                </a:solidFill>
                <a:latin typeface="Calibri"/>
              </a:rPr>
              <a:t>vía</a:t>
            </a:r>
            <a:r>
              <a:rPr lang="en-US" sz="1600" dirty="0">
                <a:solidFill>
                  <a:prstClr val="black"/>
                </a:solidFill>
                <a:latin typeface="Calibri"/>
              </a:rPr>
              <a:t> </a:t>
            </a:r>
            <a:r>
              <a:rPr lang="en-US" sz="1600" dirty="0" err="1">
                <a:solidFill>
                  <a:prstClr val="black"/>
                </a:solidFill>
                <a:latin typeface="Calibri"/>
              </a:rPr>
              <a:t>Medios</a:t>
            </a:r>
            <a:r>
              <a:rPr lang="en-US" sz="1600" dirty="0">
                <a:solidFill>
                  <a:prstClr val="black"/>
                </a:solidFill>
                <a:latin typeface="Calibri"/>
              </a:rPr>
              <a:t> </a:t>
            </a:r>
            <a:r>
              <a:rPr lang="en-US" sz="1600" dirty="0" err="1">
                <a:solidFill>
                  <a:prstClr val="black"/>
                </a:solidFill>
                <a:latin typeface="Calibri"/>
              </a:rPr>
              <a:t>Sociales</a:t>
            </a:r>
            <a:endParaRPr lang="en-US" sz="1600" dirty="0">
              <a:solidFill>
                <a:prstClr val="black"/>
              </a:solidFill>
              <a:latin typeface="Calibri"/>
            </a:endParaRPr>
          </a:p>
        </p:txBody>
      </p:sp>
      <p:sp>
        <p:nvSpPr>
          <p:cNvPr id="16" name="Rectangle 15"/>
          <p:cNvSpPr/>
          <p:nvPr/>
        </p:nvSpPr>
        <p:spPr>
          <a:xfrm>
            <a:off x="6096000" y="2190754"/>
            <a:ext cx="1981200" cy="584776"/>
          </a:xfrm>
          <a:prstGeom prst="rect">
            <a:avLst/>
          </a:prstGeom>
        </p:spPr>
        <p:txBody>
          <a:bodyPr wrap="square">
            <a:spAutoFit/>
          </a:bodyPr>
          <a:lstStyle/>
          <a:p>
            <a:pPr>
              <a:spcAft>
                <a:spcPts val="1200"/>
              </a:spcAft>
            </a:pPr>
            <a:r>
              <a:rPr lang="en-US" sz="1600" b="1" dirty="0" err="1">
                <a:solidFill>
                  <a:prstClr val="black"/>
                </a:solidFill>
                <a:latin typeface="Calibri"/>
              </a:rPr>
              <a:t>Groupon</a:t>
            </a:r>
            <a:r>
              <a:rPr lang="en-US" sz="1600" b="1" dirty="0">
                <a:solidFill>
                  <a:prstClr val="black"/>
                </a:solidFill>
                <a:latin typeface="Calibri"/>
              </a:rPr>
              <a:t>: </a:t>
            </a:r>
            <a:r>
              <a:rPr lang="en-US" sz="1600" dirty="0">
                <a:solidFill>
                  <a:prstClr val="black"/>
                </a:solidFill>
                <a:latin typeface="Calibri"/>
              </a:rPr>
              <a:t>41 </a:t>
            </a:r>
            <a:r>
              <a:rPr lang="en-US" sz="1600" dirty="0" err="1">
                <a:solidFill>
                  <a:prstClr val="black"/>
                </a:solidFill>
                <a:latin typeface="Calibri"/>
              </a:rPr>
              <a:t>millones</a:t>
            </a:r>
            <a:r>
              <a:rPr lang="en-US" sz="1600" dirty="0">
                <a:solidFill>
                  <a:prstClr val="black"/>
                </a:solidFill>
                <a:latin typeface="Calibri"/>
              </a:rPr>
              <a:t> de </a:t>
            </a:r>
            <a:r>
              <a:rPr lang="en-US" sz="1600" dirty="0" err="1">
                <a:solidFill>
                  <a:prstClr val="black"/>
                </a:solidFill>
                <a:latin typeface="Calibri"/>
              </a:rPr>
              <a:t>clientes</a:t>
            </a:r>
            <a:r>
              <a:rPr lang="en-US" sz="1600" dirty="0">
                <a:solidFill>
                  <a:prstClr val="black"/>
                </a:solidFill>
                <a:latin typeface="Calibri"/>
              </a:rPr>
              <a:t> </a:t>
            </a:r>
            <a:r>
              <a:rPr lang="en-US" sz="1600" dirty="0" err="1">
                <a:solidFill>
                  <a:prstClr val="black"/>
                </a:solidFill>
                <a:latin typeface="Calibri"/>
              </a:rPr>
              <a:t>activos</a:t>
            </a:r>
            <a:endParaRPr lang="en-US" sz="1600" dirty="0">
              <a:solidFill>
                <a:prstClr val="black"/>
              </a:solidFill>
              <a:latin typeface="Calibri"/>
            </a:endParaRPr>
          </a:p>
        </p:txBody>
      </p:sp>
      <p:sp>
        <p:nvSpPr>
          <p:cNvPr id="17" name="Rectangle 16"/>
          <p:cNvSpPr/>
          <p:nvPr/>
        </p:nvSpPr>
        <p:spPr>
          <a:xfrm>
            <a:off x="3657600" y="3105155"/>
            <a:ext cx="1930400" cy="1569660"/>
          </a:xfrm>
          <a:prstGeom prst="rect">
            <a:avLst/>
          </a:prstGeom>
        </p:spPr>
        <p:txBody>
          <a:bodyPr wrap="square">
            <a:spAutoFit/>
          </a:bodyPr>
          <a:lstStyle/>
          <a:p>
            <a:pPr>
              <a:spcAft>
                <a:spcPts val="1200"/>
              </a:spcAft>
            </a:pPr>
            <a:r>
              <a:rPr lang="en-US" sz="1600" dirty="0">
                <a:solidFill>
                  <a:prstClr val="black"/>
                </a:solidFill>
                <a:latin typeface="Calibri"/>
              </a:rPr>
              <a:t>Al </a:t>
            </a:r>
            <a:r>
              <a:rPr lang="en-US" sz="1600" dirty="0" err="1">
                <a:solidFill>
                  <a:prstClr val="black"/>
                </a:solidFill>
                <a:latin typeface="Calibri"/>
              </a:rPr>
              <a:t>aprovechar</a:t>
            </a:r>
            <a:r>
              <a:rPr lang="en-US" sz="1600" dirty="0">
                <a:solidFill>
                  <a:prstClr val="black"/>
                </a:solidFill>
                <a:latin typeface="Calibri"/>
              </a:rPr>
              <a:t> el </a:t>
            </a:r>
            <a:r>
              <a:rPr lang="en-US" sz="1600" dirty="0" err="1">
                <a:solidFill>
                  <a:prstClr val="black"/>
                </a:solidFill>
                <a:latin typeface="Calibri"/>
              </a:rPr>
              <a:t>poder</a:t>
            </a:r>
            <a:r>
              <a:rPr lang="en-US" sz="1600" dirty="0">
                <a:solidFill>
                  <a:prstClr val="black"/>
                </a:solidFill>
                <a:latin typeface="Calibri"/>
              </a:rPr>
              <a:t> de los </a:t>
            </a:r>
            <a:r>
              <a:rPr lang="en-US" sz="1600" dirty="0" err="1">
                <a:solidFill>
                  <a:prstClr val="black"/>
                </a:solidFill>
                <a:latin typeface="Calibri"/>
              </a:rPr>
              <a:t>Medios</a:t>
            </a:r>
            <a:r>
              <a:rPr lang="en-US" sz="1600" dirty="0">
                <a:solidFill>
                  <a:prstClr val="black"/>
                </a:solidFill>
                <a:latin typeface="Calibri"/>
              </a:rPr>
              <a:t> </a:t>
            </a:r>
            <a:r>
              <a:rPr lang="en-US" sz="1600" dirty="0" err="1">
                <a:solidFill>
                  <a:prstClr val="black"/>
                </a:solidFill>
                <a:latin typeface="Calibri"/>
              </a:rPr>
              <a:t>Sociales</a:t>
            </a:r>
            <a:r>
              <a:rPr lang="en-US" sz="1600" dirty="0">
                <a:solidFill>
                  <a:prstClr val="black"/>
                </a:solidFill>
                <a:latin typeface="Calibri"/>
              </a:rPr>
              <a:t> </a:t>
            </a:r>
            <a:r>
              <a:rPr lang="en-US" sz="1600" dirty="0" err="1">
                <a:solidFill>
                  <a:prstClr val="black"/>
                </a:solidFill>
                <a:latin typeface="Calibri"/>
              </a:rPr>
              <a:t>podemos</a:t>
            </a:r>
            <a:r>
              <a:rPr lang="en-US" sz="1600" dirty="0">
                <a:solidFill>
                  <a:prstClr val="black"/>
                </a:solidFill>
                <a:latin typeface="Calibri"/>
              </a:rPr>
              <a:t> </a:t>
            </a:r>
            <a:r>
              <a:rPr lang="en-US" sz="1600" dirty="0" err="1">
                <a:solidFill>
                  <a:prstClr val="black"/>
                </a:solidFill>
                <a:latin typeface="Calibri"/>
              </a:rPr>
              <a:t>influir</a:t>
            </a:r>
            <a:r>
              <a:rPr lang="en-US" sz="1600" dirty="0">
                <a:solidFill>
                  <a:prstClr val="black"/>
                </a:solidFill>
                <a:latin typeface="Calibri"/>
              </a:rPr>
              <a:t> en lo </a:t>
            </a:r>
            <a:r>
              <a:rPr lang="en-US" sz="1600" dirty="0" err="1">
                <a:solidFill>
                  <a:prstClr val="black"/>
                </a:solidFill>
                <a:latin typeface="Calibri"/>
              </a:rPr>
              <a:t>que</a:t>
            </a:r>
            <a:r>
              <a:rPr lang="en-US" sz="1600" dirty="0">
                <a:solidFill>
                  <a:prstClr val="black"/>
                </a:solidFill>
                <a:latin typeface="Calibri"/>
              </a:rPr>
              <a:t> </a:t>
            </a:r>
            <a:r>
              <a:rPr lang="en-US" sz="1600" dirty="0" err="1">
                <a:solidFill>
                  <a:prstClr val="black"/>
                </a:solidFill>
                <a:latin typeface="Calibri"/>
              </a:rPr>
              <a:t>impulsa</a:t>
            </a:r>
            <a:r>
              <a:rPr lang="en-US" sz="1600" dirty="0">
                <a:solidFill>
                  <a:prstClr val="black"/>
                </a:solidFill>
                <a:latin typeface="Calibri"/>
              </a:rPr>
              <a:t> a la Internet hoy en </a:t>
            </a:r>
            <a:r>
              <a:rPr lang="en-US" sz="1600" dirty="0" err="1">
                <a:solidFill>
                  <a:prstClr val="black"/>
                </a:solidFill>
                <a:latin typeface="Calibri"/>
              </a:rPr>
              <a:t>día</a:t>
            </a:r>
            <a:endParaRPr lang="en-US" sz="1600" dirty="0">
              <a:solidFill>
                <a:prstClr val="black"/>
              </a:solidFill>
              <a:latin typeface="Calibri"/>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8" y="1069257"/>
            <a:ext cx="2422429" cy="112149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2924176"/>
            <a:ext cx="790574" cy="790574"/>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6200" y="1654342"/>
            <a:ext cx="1219200" cy="121920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1359877"/>
            <a:ext cx="1843098" cy="778928"/>
          </a:xfrm>
          <a:prstGeom prst="rect">
            <a:avLst/>
          </a:prstGeom>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3390" t="9763" r="7068" b="6488"/>
          <a:stretch/>
        </p:blipFill>
        <p:spPr>
          <a:xfrm>
            <a:off x="6479938" y="3182645"/>
            <a:ext cx="1292469" cy="532109"/>
          </a:xfrm>
          <a:prstGeom prst="rect">
            <a:avLst/>
          </a:prstGeom>
        </p:spPr>
      </p:pic>
    </p:spTree>
    <p:extLst>
      <p:ext uri="{BB962C8B-B14F-4D97-AF65-F5344CB8AC3E}">
        <p14:creationId xmlns:p14="http://schemas.microsoft.com/office/powerpoint/2010/main" val="245623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0" y="0"/>
            <a:ext cx="4572000" cy="51435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8" y="739351"/>
            <a:ext cx="3686175" cy="3351068"/>
          </a:xfrm>
          <a:prstGeom prst="rect">
            <a:avLst/>
          </a:prstGeom>
        </p:spPr>
      </p:pic>
      <p:sp>
        <p:nvSpPr>
          <p:cNvPr id="15" name="Rectangle 14"/>
          <p:cNvSpPr/>
          <p:nvPr/>
        </p:nvSpPr>
        <p:spPr>
          <a:xfrm>
            <a:off x="5029199" y="1462437"/>
            <a:ext cx="3820391" cy="1477328"/>
          </a:xfrm>
          <a:prstGeom prst="rect">
            <a:avLst/>
          </a:prstGeom>
        </p:spPr>
        <p:txBody>
          <a:bodyPr wrap="square">
            <a:spAutoFit/>
          </a:bodyPr>
          <a:lstStyle/>
          <a:p>
            <a:pPr algn="ctr"/>
            <a:r>
              <a:rPr lang="en-US" dirty="0">
                <a:solidFill>
                  <a:srgbClr val="FFFFFF"/>
                </a:solidFill>
                <a:latin typeface="Calibri"/>
              </a:rPr>
              <a:t>La </a:t>
            </a:r>
            <a:r>
              <a:rPr lang="en-US" dirty="0" err="1">
                <a:solidFill>
                  <a:srgbClr val="FFFFFF"/>
                </a:solidFill>
                <a:latin typeface="Calibri"/>
              </a:rPr>
              <a:t>interfaz</a:t>
            </a:r>
            <a:r>
              <a:rPr lang="en-US" dirty="0">
                <a:solidFill>
                  <a:srgbClr val="FFFFFF"/>
                </a:solidFill>
                <a:latin typeface="Calibri"/>
              </a:rPr>
              <a:t> del </a:t>
            </a:r>
            <a:r>
              <a:rPr lang="en-US" dirty="0" err="1">
                <a:solidFill>
                  <a:srgbClr val="FFFFFF"/>
                </a:solidFill>
                <a:latin typeface="Calibri"/>
              </a:rPr>
              <a:t>visitante</a:t>
            </a:r>
            <a:r>
              <a:rPr lang="en-US" dirty="0">
                <a:solidFill>
                  <a:srgbClr val="FFFFFF"/>
                </a:solidFill>
                <a:latin typeface="Calibri"/>
              </a:rPr>
              <a:t>, el panel de control del WebCenter y los </a:t>
            </a:r>
            <a:r>
              <a:rPr lang="en-US" dirty="0" err="1">
                <a:solidFill>
                  <a:srgbClr val="FFFFFF"/>
                </a:solidFill>
                <a:latin typeface="Calibri"/>
              </a:rPr>
              <a:t>sitios</a:t>
            </a:r>
            <a:r>
              <a:rPr lang="en-US" dirty="0">
                <a:solidFill>
                  <a:srgbClr val="FFFFFF"/>
                </a:solidFill>
                <a:latin typeface="Calibri"/>
              </a:rPr>
              <a:t> Web </a:t>
            </a:r>
            <a:r>
              <a:rPr lang="en-US" dirty="0" err="1">
                <a:solidFill>
                  <a:srgbClr val="FFFFFF"/>
                </a:solidFill>
                <a:latin typeface="Calibri"/>
              </a:rPr>
              <a:t>que</a:t>
            </a:r>
            <a:r>
              <a:rPr lang="en-US" dirty="0">
                <a:solidFill>
                  <a:srgbClr val="FFFFFF"/>
                </a:solidFill>
                <a:latin typeface="Calibri"/>
              </a:rPr>
              <a:t> </a:t>
            </a:r>
            <a:r>
              <a:rPr lang="en-US" dirty="0" err="1">
                <a:solidFill>
                  <a:srgbClr val="FFFFFF"/>
                </a:solidFill>
                <a:latin typeface="Calibri"/>
              </a:rPr>
              <a:t>vendemos</a:t>
            </a:r>
            <a:r>
              <a:rPr lang="en-US" dirty="0">
                <a:solidFill>
                  <a:srgbClr val="FFFFFF"/>
                </a:solidFill>
                <a:latin typeface="Calibri"/>
              </a:rPr>
              <a:t> los </a:t>
            </a:r>
            <a:r>
              <a:rPr lang="en-US" dirty="0" err="1">
                <a:solidFill>
                  <a:srgbClr val="FFFFFF"/>
                </a:solidFill>
                <a:latin typeface="Calibri"/>
              </a:rPr>
              <a:t>tenemos</a:t>
            </a:r>
            <a:r>
              <a:rPr lang="en-US" dirty="0">
                <a:solidFill>
                  <a:srgbClr val="FFFFFF"/>
                </a:solidFill>
                <a:latin typeface="Calibri"/>
              </a:rPr>
              <a:t> en </a:t>
            </a:r>
            <a:r>
              <a:rPr lang="en-US" dirty="0" err="1">
                <a:solidFill>
                  <a:srgbClr val="FFFFFF"/>
                </a:solidFill>
                <a:latin typeface="Calibri"/>
              </a:rPr>
              <a:t>inglés</a:t>
            </a:r>
            <a:r>
              <a:rPr lang="en-US" dirty="0">
                <a:solidFill>
                  <a:srgbClr val="FFFFFF"/>
                </a:solidFill>
                <a:latin typeface="Calibri"/>
              </a:rPr>
              <a:t>, </a:t>
            </a:r>
            <a:r>
              <a:rPr lang="en-US" dirty="0" err="1">
                <a:solidFill>
                  <a:srgbClr val="FFFFFF"/>
                </a:solidFill>
                <a:latin typeface="Calibri"/>
              </a:rPr>
              <a:t>español</a:t>
            </a:r>
            <a:r>
              <a:rPr lang="en-US" dirty="0">
                <a:solidFill>
                  <a:srgbClr val="FFFFFF"/>
                </a:solidFill>
                <a:latin typeface="Calibri"/>
              </a:rPr>
              <a:t> y chino con </a:t>
            </a:r>
            <a:r>
              <a:rPr lang="en-US" dirty="0" err="1">
                <a:solidFill>
                  <a:srgbClr val="FFFFFF"/>
                </a:solidFill>
                <a:latin typeface="Calibri"/>
              </a:rPr>
              <a:t>caracteres</a:t>
            </a:r>
            <a:r>
              <a:rPr lang="en-US" dirty="0">
                <a:solidFill>
                  <a:srgbClr val="FFFFFF"/>
                </a:solidFill>
                <a:latin typeface="Calibri"/>
              </a:rPr>
              <a:t> </a:t>
            </a:r>
            <a:r>
              <a:rPr lang="en-US" dirty="0" err="1">
                <a:solidFill>
                  <a:srgbClr val="FFFFFF"/>
                </a:solidFill>
                <a:latin typeface="Calibri"/>
              </a:rPr>
              <a:t>tanto</a:t>
            </a:r>
            <a:r>
              <a:rPr lang="en-US" dirty="0">
                <a:solidFill>
                  <a:srgbClr val="FFFFFF"/>
                </a:solidFill>
                <a:latin typeface="Calibri"/>
              </a:rPr>
              <a:t> </a:t>
            </a:r>
            <a:r>
              <a:rPr lang="en-US" dirty="0" err="1">
                <a:solidFill>
                  <a:srgbClr val="FFFFFF"/>
                </a:solidFill>
                <a:latin typeface="Calibri"/>
              </a:rPr>
              <a:t>tradicionales</a:t>
            </a:r>
            <a:r>
              <a:rPr lang="en-US" dirty="0">
                <a:solidFill>
                  <a:srgbClr val="FFFFFF"/>
                </a:solidFill>
                <a:latin typeface="Calibri"/>
              </a:rPr>
              <a:t> </a:t>
            </a:r>
            <a:r>
              <a:rPr lang="en-US" dirty="0" err="1">
                <a:solidFill>
                  <a:srgbClr val="FFFFFF"/>
                </a:solidFill>
                <a:latin typeface="Calibri"/>
              </a:rPr>
              <a:t>como</a:t>
            </a:r>
            <a:r>
              <a:rPr lang="en-US" dirty="0">
                <a:solidFill>
                  <a:srgbClr val="FFFFFF"/>
                </a:solidFill>
                <a:latin typeface="Calibri"/>
              </a:rPr>
              <a:t> </a:t>
            </a:r>
            <a:r>
              <a:rPr lang="en-US" dirty="0" err="1">
                <a:solidFill>
                  <a:srgbClr val="FFFFFF"/>
                </a:solidFill>
                <a:latin typeface="Calibri"/>
              </a:rPr>
              <a:t>simplificados</a:t>
            </a:r>
            <a:endParaRPr lang="en-US" dirty="0">
              <a:solidFill>
                <a:srgbClr val="FFFFFF"/>
              </a:solidFill>
              <a:latin typeface="Calibri"/>
            </a:endParaRPr>
          </a:p>
        </p:txBody>
      </p:sp>
      <p:sp>
        <p:nvSpPr>
          <p:cNvPr id="16" name="Rectangle 15"/>
          <p:cNvSpPr/>
          <p:nvPr/>
        </p:nvSpPr>
        <p:spPr>
          <a:xfrm>
            <a:off x="4942609" y="3257550"/>
            <a:ext cx="3906982" cy="1200329"/>
          </a:xfrm>
          <a:prstGeom prst="rect">
            <a:avLst/>
          </a:prstGeom>
        </p:spPr>
        <p:txBody>
          <a:bodyPr wrap="square">
            <a:spAutoFit/>
          </a:bodyPr>
          <a:lstStyle/>
          <a:p>
            <a:pPr algn="ctr"/>
            <a:r>
              <a:rPr lang="en-US" dirty="0" err="1">
                <a:solidFill>
                  <a:srgbClr val="FFFFFF"/>
                </a:solidFill>
                <a:latin typeface="Calibri"/>
              </a:rPr>
              <a:t>Asistencia</a:t>
            </a:r>
            <a:r>
              <a:rPr lang="en-US" dirty="0">
                <a:solidFill>
                  <a:srgbClr val="FFFFFF"/>
                </a:solidFill>
                <a:latin typeface="Calibri"/>
              </a:rPr>
              <a:t> a </a:t>
            </a:r>
            <a:r>
              <a:rPr lang="en-US" dirty="0" err="1">
                <a:solidFill>
                  <a:srgbClr val="FFFFFF"/>
                </a:solidFill>
                <a:latin typeface="Calibri"/>
              </a:rPr>
              <a:t>las</a:t>
            </a:r>
            <a:r>
              <a:rPr lang="en-US" dirty="0">
                <a:solidFill>
                  <a:srgbClr val="FFFFFF"/>
                </a:solidFill>
                <a:latin typeface="Calibri"/>
              </a:rPr>
              <a:t> </a:t>
            </a:r>
            <a:r>
              <a:rPr lang="en-US" dirty="0" err="1">
                <a:solidFill>
                  <a:srgbClr val="FFFFFF"/>
                </a:solidFill>
                <a:latin typeface="Calibri"/>
              </a:rPr>
              <a:t>Ventas</a:t>
            </a:r>
            <a:r>
              <a:rPr lang="en-US" dirty="0">
                <a:solidFill>
                  <a:srgbClr val="FFFFFF"/>
                </a:solidFill>
                <a:latin typeface="Calibri"/>
              </a:rPr>
              <a:t>, </a:t>
            </a:r>
            <a:r>
              <a:rPr lang="en-US" dirty="0" err="1">
                <a:solidFill>
                  <a:srgbClr val="FFFFFF"/>
                </a:solidFill>
                <a:latin typeface="Calibri"/>
              </a:rPr>
              <a:t>Servicio</a:t>
            </a:r>
            <a:r>
              <a:rPr lang="en-US" dirty="0">
                <a:solidFill>
                  <a:srgbClr val="FFFFFF"/>
                </a:solidFill>
                <a:latin typeface="Calibri"/>
              </a:rPr>
              <a:t> de </a:t>
            </a:r>
            <a:r>
              <a:rPr lang="en-US" dirty="0" err="1">
                <a:solidFill>
                  <a:srgbClr val="FFFFFF"/>
                </a:solidFill>
                <a:latin typeface="Calibri"/>
              </a:rPr>
              <a:t>Atención</a:t>
            </a:r>
            <a:r>
              <a:rPr lang="en-US" dirty="0">
                <a:solidFill>
                  <a:srgbClr val="FFFFFF"/>
                </a:solidFill>
                <a:latin typeface="Calibri"/>
              </a:rPr>
              <a:t> al </a:t>
            </a:r>
            <a:r>
              <a:rPr lang="en-US" dirty="0" err="1">
                <a:solidFill>
                  <a:srgbClr val="FFFFFF"/>
                </a:solidFill>
                <a:latin typeface="Calibri"/>
              </a:rPr>
              <a:t>Cliente</a:t>
            </a:r>
            <a:r>
              <a:rPr lang="en-US" dirty="0">
                <a:solidFill>
                  <a:srgbClr val="FFFFFF"/>
                </a:solidFill>
                <a:latin typeface="Calibri"/>
              </a:rPr>
              <a:t> y Centro de </a:t>
            </a:r>
            <a:r>
              <a:rPr lang="en-US" dirty="0" err="1">
                <a:solidFill>
                  <a:srgbClr val="FFFFFF"/>
                </a:solidFill>
                <a:latin typeface="Calibri"/>
              </a:rPr>
              <a:t>Diseño</a:t>
            </a:r>
            <a:r>
              <a:rPr lang="en-US" dirty="0">
                <a:solidFill>
                  <a:srgbClr val="FFFFFF"/>
                </a:solidFill>
                <a:latin typeface="Calibri"/>
              </a:rPr>
              <a:t>, </a:t>
            </a:r>
            <a:r>
              <a:rPr lang="en-US" dirty="0" err="1">
                <a:solidFill>
                  <a:srgbClr val="FFFFFF"/>
                </a:solidFill>
                <a:latin typeface="Calibri"/>
              </a:rPr>
              <a:t>todo</a:t>
            </a:r>
            <a:r>
              <a:rPr lang="en-US" dirty="0">
                <a:solidFill>
                  <a:srgbClr val="FFFFFF"/>
                </a:solidFill>
                <a:latin typeface="Calibri"/>
              </a:rPr>
              <a:t> a </a:t>
            </a:r>
            <a:r>
              <a:rPr lang="en-US" dirty="0" err="1">
                <a:solidFill>
                  <a:srgbClr val="FFFFFF"/>
                </a:solidFill>
                <a:latin typeface="Calibri"/>
              </a:rPr>
              <a:t>su</a:t>
            </a:r>
            <a:r>
              <a:rPr lang="en-US" dirty="0">
                <a:solidFill>
                  <a:srgbClr val="FFFFFF"/>
                </a:solidFill>
                <a:latin typeface="Calibri"/>
              </a:rPr>
              <a:t> </a:t>
            </a:r>
            <a:r>
              <a:rPr lang="en-US" dirty="0" err="1">
                <a:solidFill>
                  <a:srgbClr val="FFFFFF"/>
                </a:solidFill>
                <a:latin typeface="Calibri"/>
              </a:rPr>
              <a:t>disposición</a:t>
            </a:r>
            <a:r>
              <a:rPr lang="en-US" dirty="0">
                <a:solidFill>
                  <a:srgbClr val="FFFFFF"/>
                </a:solidFill>
                <a:latin typeface="Calibri"/>
              </a:rPr>
              <a:t> en </a:t>
            </a:r>
            <a:r>
              <a:rPr lang="en-US" dirty="0" err="1">
                <a:solidFill>
                  <a:srgbClr val="FFFFFF"/>
                </a:solidFill>
                <a:latin typeface="Calibri"/>
              </a:rPr>
              <a:t>inglés</a:t>
            </a:r>
            <a:r>
              <a:rPr lang="en-US" dirty="0">
                <a:solidFill>
                  <a:srgbClr val="FFFFFF"/>
                </a:solidFill>
                <a:latin typeface="Calibri"/>
              </a:rPr>
              <a:t>, </a:t>
            </a:r>
            <a:r>
              <a:rPr lang="en-US" dirty="0" err="1">
                <a:solidFill>
                  <a:srgbClr val="FFFFFF"/>
                </a:solidFill>
                <a:latin typeface="Calibri"/>
              </a:rPr>
              <a:t>español</a:t>
            </a:r>
            <a:r>
              <a:rPr lang="en-US" dirty="0">
                <a:solidFill>
                  <a:srgbClr val="FFFFFF"/>
                </a:solidFill>
                <a:latin typeface="Calibri"/>
              </a:rPr>
              <a:t>, </a:t>
            </a:r>
            <a:r>
              <a:rPr lang="en-US" dirty="0" err="1">
                <a:solidFill>
                  <a:srgbClr val="FFFFFF"/>
                </a:solidFill>
                <a:latin typeface="Calibri"/>
              </a:rPr>
              <a:t>mandarín</a:t>
            </a:r>
            <a:r>
              <a:rPr lang="en-US" dirty="0">
                <a:solidFill>
                  <a:srgbClr val="FFFFFF"/>
                </a:solidFill>
                <a:latin typeface="Calibri"/>
              </a:rPr>
              <a:t> y </a:t>
            </a:r>
            <a:r>
              <a:rPr lang="en-US" dirty="0" err="1">
                <a:solidFill>
                  <a:srgbClr val="FFFFFF"/>
                </a:solidFill>
                <a:latin typeface="Calibri"/>
              </a:rPr>
              <a:t>cantonés</a:t>
            </a:r>
            <a:endParaRPr lang="en-US" dirty="0">
              <a:solidFill>
                <a:srgbClr val="FFFFFF"/>
              </a:solidFill>
              <a:latin typeface="Calibri"/>
            </a:endParaRPr>
          </a:p>
        </p:txBody>
      </p:sp>
      <p:sp>
        <p:nvSpPr>
          <p:cNvPr id="17" name="Title 2"/>
          <p:cNvSpPr txBox="1">
            <a:spLocks/>
          </p:cNvSpPr>
          <p:nvPr/>
        </p:nvSpPr>
        <p:spPr>
          <a:xfrm>
            <a:off x="0" y="3669595"/>
            <a:ext cx="4572000" cy="1276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black"/>
                </a:solidFill>
                <a:latin typeface="Calibri"/>
              </a:rPr>
              <a:t>¿EN QUÉ SOMOS </a:t>
            </a:r>
            <a:br>
              <a:rPr lang="en-US" sz="2800" dirty="0" smtClean="0">
                <a:solidFill>
                  <a:prstClr val="black"/>
                </a:solidFill>
                <a:latin typeface="Calibri"/>
              </a:rPr>
            </a:br>
            <a:r>
              <a:rPr lang="en-US" sz="2800" dirty="0" smtClean="0">
                <a:solidFill>
                  <a:prstClr val="black"/>
                </a:solidFill>
                <a:latin typeface="Calibri"/>
              </a:rPr>
              <a:t>LOS MEJORES?</a:t>
            </a:r>
            <a:r>
              <a:rPr lang="en-US" sz="1400" dirty="0" smtClean="0">
                <a:solidFill>
                  <a:prstClr val="black"/>
                </a:solidFill>
                <a:latin typeface="Calibri"/>
              </a:rPr>
              <a:t> </a:t>
            </a:r>
            <a:br>
              <a:rPr lang="en-US" sz="1400" dirty="0" smtClean="0">
                <a:solidFill>
                  <a:prstClr val="black"/>
                </a:solidFill>
                <a:latin typeface="Calibri"/>
              </a:rPr>
            </a:br>
            <a:r>
              <a:rPr lang="en-US" sz="1600" b="1" dirty="0" smtClean="0">
                <a:solidFill>
                  <a:srgbClr val="1275BD"/>
                </a:solidFill>
                <a:latin typeface="Calibri"/>
              </a:rPr>
              <a:t>ASISTENCIA EN VARIOS IDIOMAS</a:t>
            </a:r>
            <a:endParaRPr lang="en-US" sz="1600" b="1" dirty="0">
              <a:solidFill>
                <a:srgbClr val="1275BD"/>
              </a:solidFill>
              <a:latin typeface="Calibri"/>
            </a:endParaRPr>
          </a:p>
        </p:txBody>
      </p:sp>
      <p:sp>
        <p:nvSpPr>
          <p:cNvPr id="11" name="Rectangle 10"/>
          <p:cNvSpPr/>
          <p:nvPr/>
        </p:nvSpPr>
        <p:spPr>
          <a:xfrm>
            <a:off x="4999330" y="451886"/>
            <a:ext cx="4017670" cy="954107"/>
          </a:xfrm>
          <a:prstGeom prst="rect">
            <a:avLst/>
          </a:prstGeom>
        </p:spPr>
        <p:txBody>
          <a:bodyPr wrap="square">
            <a:spAutoFit/>
          </a:bodyPr>
          <a:lstStyle/>
          <a:p>
            <a:pPr algn="ctr" defTabSz="914400"/>
            <a:r>
              <a:rPr lang="en-US" sz="2800" dirty="0" smtClean="0">
                <a:solidFill>
                  <a:srgbClr val="FFFFFF"/>
                </a:solidFill>
                <a:latin typeface="Calibri"/>
              </a:rPr>
              <a:t>ASISTENCIA TÉCNICA EN </a:t>
            </a:r>
            <a:br>
              <a:rPr lang="en-US" sz="2800" dirty="0" smtClean="0">
                <a:solidFill>
                  <a:srgbClr val="FFFFFF"/>
                </a:solidFill>
                <a:latin typeface="Calibri"/>
              </a:rPr>
            </a:br>
            <a:r>
              <a:rPr lang="en-US" sz="2800" dirty="0" smtClean="0">
                <a:solidFill>
                  <a:srgbClr val="FFFFFF"/>
                </a:solidFill>
                <a:latin typeface="Calibri"/>
              </a:rPr>
              <a:t>VARIOS IDIOMAS</a:t>
            </a:r>
            <a:endParaRPr lang="en-US" sz="2800" b="1" dirty="0">
              <a:solidFill>
                <a:srgbClr val="FFFFFF"/>
              </a:solidFill>
              <a:latin typeface="Calibri"/>
            </a:endParaRPr>
          </a:p>
        </p:txBody>
      </p:sp>
      <p:cxnSp>
        <p:nvCxnSpPr>
          <p:cNvPr id="18" name="Straight Connector 17"/>
          <p:cNvCxnSpPr/>
          <p:nvPr/>
        </p:nvCxnSpPr>
        <p:spPr>
          <a:xfrm flipH="1">
            <a:off x="5029200" y="3028950"/>
            <a:ext cx="37338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75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91670640"/>
              </p:ext>
            </p:extLst>
          </p:nvPr>
        </p:nvGraphicFramePr>
        <p:xfrm>
          <a:off x="0" y="2"/>
          <a:ext cx="9220200" cy="2255520"/>
        </p:xfrm>
        <a:graphic>
          <a:graphicData uri="http://schemas.openxmlformats.org/drawingml/2006/table">
            <a:tbl>
              <a:tblPr firstRow="1" bandRow="1">
                <a:tableStyleId>{5C22544A-7EE6-4342-B048-85BDC9FD1C3A}</a:tableStyleId>
              </a:tblPr>
              <a:tblGrid>
                <a:gridCol w="4610100"/>
                <a:gridCol w="4610100"/>
              </a:tblGrid>
              <a:tr h="22555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txBody>
                  <a:tcPr>
                    <a:blipFill dpi="0" rotWithShape="1">
                      <a:blip r:embed="rId3"/>
                      <a:srcRect/>
                      <a:stretch>
                        <a:fillRect t="-20000" b="-3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txBody>
                  <a:tcPr>
                    <a:blipFill dpi="0" rotWithShape="1">
                      <a:blip r:embed="rId4">
                        <a:extLst>
                          <a:ext uri="{28A0092B-C50C-407E-A947-70E740481C1C}">
                            <a14:useLocalDpi xmlns:a14="http://schemas.microsoft.com/office/drawing/2010/main" val="0"/>
                          </a:ext>
                        </a:extLst>
                      </a:blip>
                      <a:srcRect/>
                      <a:stretch>
                        <a:fillRect b="-30000"/>
                      </a:stretch>
                    </a:blipFill>
                  </a:tcPr>
                </a:tc>
              </a:tr>
            </a:tbl>
          </a:graphicData>
        </a:graphic>
      </p:graphicFrame>
      <p:sp>
        <p:nvSpPr>
          <p:cNvPr id="5" name="Rectangle 4"/>
          <p:cNvSpPr/>
          <p:nvPr/>
        </p:nvSpPr>
        <p:spPr>
          <a:xfrm>
            <a:off x="4607177" y="1665589"/>
            <a:ext cx="4648199" cy="461665"/>
          </a:xfrm>
          <a:prstGeom prst="rect">
            <a:avLst/>
          </a:prstGeom>
          <a:solidFill>
            <a:srgbClr val="0070C0"/>
          </a:solidFill>
        </p:spPr>
        <p:txBody>
          <a:bodyPr wrap="square">
            <a:spAutoFit/>
          </a:bodyPr>
          <a:lstStyle/>
          <a:p>
            <a:pPr algn="ctr" defTabSz="914400">
              <a:defRPr/>
            </a:pPr>
            <a:r>
              <a:rPr lang="en-US" sz="2400" b="1" u="sng" dirty="0" smtClean="0">
                <a:solidFill>
                  <a:srgbClr val="FFFFFF"/>
                </a:solidFill>
                <a:latin typeface="Calibri"/>
              </a:rPr>
              <a:t>METAS FAMILIARES/PERSONALES</a:t>
            </a:r>
            <a:endParaRPr lang="en-US" sz="2400" b="1" dirty="0">
              <a:solidFill>
                <a:srgbClr val="FFFFFF"/>
              </a:solidFill>
              <a:latin typeface="Calibri"/>
            </a:endParaRPr>
          </a:p>
        </p:txBody>
      </p:sp>
      <p:sp>
        <p:nvSpPr>
          <p:cNvPr id="6" name="Rectangle 5"/>
          <p:cNvSpPr/>
          <p:nvPr/>
        </p:nvSpPr>
        <p:spPr>
          <a:xfrm>
            <a:off x="-76200" y="1665589"/>
            <a:ext cx="4683369" cy="461665"/>
          </a:xfrm>
          <a:prstGeom prst="rect">
            <a:avLst/>
          </a:prstGeom>
          <a:solidFill>
            <a:srgbClr val="000000"/>
          </a:solidFill>
        </p:spPr>
        <p:txBody>
          <a:bodyPr wrap="square">
            <a:spAutoFit/>
          </a:bodyPr>
          <a:lstStyle/>
          <a:p>
            <a:pPr algn="ctr">
              <a:buClr>
                <a:srgbClr val="D96D00"/>
              </a:buClr>
            </a:pPr>
            <a:r>
              <a:rPr lang="en-US" sz="2400" b="1" u="sng" dirty="0" smtClean="0">
                <a:solidFill>
                  <a:prstClr val="white"/>
                </a:solidFill>
                <a:latin typeface="Calibri"/>
              </a:rPr>
              <a:t>METAS EN LOS NEGOCIOS</a:t>
            </a:r>
            <a:endParaRPr lang="en-US" sz="2400" dirty="0">
              <a:solidFill>
                <a:prstClr val="white"/>
              </a:solidFill>
              <a:latin typeface="Calibri"/>
            </a:endParaRPr>
          </a:p>
        </p:txBody>
      </p:sp>
      <p:sp>
        <p:nvSpPr>
          <p:cNvPr id="7" name="Content Placeholder 13"/>
          <p:cNvSpPr txBox="1">
            <a:spLocks/>
          </p:cNvSpPr>
          <p:nvPr/>
        </p:nvSpPr>
        <p:spPr>
          <a:xfrm>
            <a:off x="228600" y="2249878"/>
            <a:ext cx="4062026" cy="391160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a:spcBef>
                <a:spcPts val="800"/>
              </a:spcBef>
              <a:buClrTx/>
              <a:buFont typeface="Arial"/>
              <a:buChar char="•"/>
            </a:pPr>
            <a:r>
              <a:rPr lang="en-US" dirty="0">
                <a:solidFill>
                  <a:srgbClr val="000000"/>
                </a:solidFill>
                <a:latin typeface="Calibri"/>
              </a:rPr>
              <a:t>Pago de </a:t>
            </a:r>
            <a:r>
              <a:rPr lang="en-US" dirty="0" err="1">
                <a:solidFill>
                  <a:srgbClr val="000000"/>
                </a:solidFill>
                <a:latin typeface="Calibri"/>
              </a:rPr>
              <a:t>sus</a:t>
            </a:r>
            <a:r>
              <a:rPr lang="en-US" dirty="0">
                <a:solidFill>
                  <a:srgbClr val="000000"/>
                </a:solidFill>
                <a:latin typeface="Calibri"/>
              </a:rPr>
              <a:t> </a:t>
            </a:r>
            <a:r>
              <a:rPr lang="en-US" dirty="0" err="1">
                <a:solidFill>
                  <a:srgbClr val="000000"/>
                </a:solidFill>
                <a:latin typeface="Calibri"/>
              </a:rPr>
              <a:t>gastos</a:t>
            </a:r>
            <a:r>
              <a:rPr lang="en-US" dirty="0">
                <a:solidFill>
                  <a:srgbClr val="000000"/>
                </a:solidFill>
                <a:latin typeface="Calibri"/>
              </a:rPr>
              <a:t> de </a:t>
            </a:r>
            <a:r>
              <a:rPr lang="en-US" dirty="0" err="1">
                <a:solidFill>
                  <a:srgbClr val="000000"/>
                </a:solidFill>
                <a:latin typeface="Calibri"/>
              </a:rPr>
              <a:t>viaje</a:t>
            </a:r>
            <a:r>
              <a:rPr lang="en-US" dirty="0">
                <a:solidFill>
                  <a:srgbClr val="000000"/>
                </a:solidFill>
                <a:latin typeface="Calibri"/>
              </a:rPr>
              <a:t> </a:t>
            </a:r>
            <a:r>
              <a:rPr lang="en-US" dirty="0" err="1">
                <a:solidFill>
                  <a:srgbClr val="000000"/>
                </a:solidFill>
                <a:latin typeface="Calibri"/>
              </a:rPr>
              <a:t>para</a:t>
            </a:r>
            <a:r>
              <a:rPr lang="en-US" dirty="0">
                <a:solidFill>
                  <a:srgbClr val="000000"/>
                </a:solidFill>
                <a:latin typeface="Calibri"/>
              </a:rPr>
              <a:t> el </a:t>
            </a:r>
            <a:r>
              <a:rPr lang="en-US" dirty="0" err="1">
                <a:solidFill>
                  <a:srgbClr val="000000"/>
                </a:solidFill>
                <a:latin typeface="Calibri"/>
              </a:rPr>
              <a:t>año</a:t>
            </a:r>
            <a:endParaRPr lang="en-US" dirty="0">
              <a:solidFill>
                <a:srgbClr val="000000"/>
              </a:solidFill>
              <a:latin typeface="Calibri"/>
            </a:endParaRPr>
          </a:p>
          <a:p>
            <a:pPr>
              <a:spcBef>
                <a:spcPts val="800"/>
              </a:spcBef>
              <a:buClrTx/>
              <a:buFont typeface="Arial"/>
              <a:buChar char="•"/>
            </a:pPr>
            <a:r>
              <a:rPr lang="en-US" dirty="0" err="1">
                <a:solidFill>
                  <a:srgbClr val="000000"/>
                </a:solidFill>
                <a:latin typeface="Calibri"/>
              </a:rPr>
              <a:t>Lograr</a:t>
            </a:r>
            <a:r>
              <a:rPr lang="en-US" dirty="0">
                <a:solidFill>
                  <a:srgbClr val="000000"/>
                </a:solidFill>
                <a:latin typeface="Calibri"/>
              </a:rPr>
              <a:t> un </a:t>
            </a:r>
            <a:r>
              <a:rPr lang="en-US" dirty="0" err="1">
                <a:solidFill>
                  <a:srgbClr val="000000"/>
                </a:solidFill>
                <a:latin typeface="Calibri"/>
              </a:rPr>
              <a:t>saldo</a:t>
            </a:r>
            <a:r>
              <a:rPr lang="en-US" dirty="0">
                <a:solidFill>
                  <a:srgbClr val="000000"/>
                </a:solidFill>
                <a:latin typeface="Calibri"/>
              </a:rPr>
              <a:t> </a:t>
            </a:r>
            <a:r>
              <a:rPr lang="en-US" dirty="0" err="1">
                <a:solidFill>
                  <a:srgbClr val="000000"/>
                </a:solidFill>
                <a:latin typeface="Calibri"/>
              </a:rPr>
              <a:t>positivo</a:t>
            </a:r>
            <a:r>
              <a:rPr lang="en-US" dirty="0">
                <a:solidFill>
                  <a:srgbClr val="000000"/>
                </a:solidFill>
                <a:latin typeface="Calibri"/>
              </a:rPr>
              <a:t> en </a:t>
            </a:r>
            <a:r>
              <a:rPr lang="en-US" dirty="0" err="1">
                <a:solidFill>
                  <a:srgbClr val="000000"/>
                </a:solidFill>
                <a:latin typeface="Calibri"/>
              </a:rPr>
              <a:t>su</a:t>
            </a:r>
            <a:r>
              <a:rPr lang="en-US" dirty="0">
                <a:solidFill>
                  <a:srgbClr val="000000"/>
                </a:solidFill>
                <a:latin typeface="Calibri"/>
              </a:rPr>
              <a:t> </a:t>
            </a:r>
            <a:r>
              <a:rPr lang="en-US" dirty="0" err="1">
                <a:solidFill>
                  <a:srgbClr val="000000"/>
                </a:solidFill>
                <a:latin typeface="Calibri"/>
              </a:rPr>
              <a:t>negocio</a:t>
            </a:r>
            <a:endParaRPr lang="en-US" dirty="0">
              <a:solidFill>
                <a:srgbClr val="000000"/>
              </a:solidFill>
              <a:latin typeface="Calibri"/>
            </a:endParaRPr>
          </a:p>
          <a:p>
            <a:pPr>
              <a:spcBef>
                <a:spcPts val="800"/>
              </a:spcBef>
              <a:buClrTx/>
              <a:buFont typeface="Arial"/>
              <a:buChar char="•"/>
            </a:pPr>
            <a:r>
              <a:rPr lang="en-US" dirty="0" err="1">
                <a:solidFill>
                  <a:srgbClr val="000000"/>
                </a:solidFill>
                <a:latin typeface="Calibri"/>
              </a:rPr>
              <a:t>Ayudar</a:t>
            </a:r>
            <a:r>
              <a:rPr lang="en-US" dirty="0">
                <a:solidFill>
                  <a:srgbClr val="000000"/>
                </a:solidFill>
                <a:latin typeface="Calibri"/>
              </a:rPr>
              <a:t> a un </a:t>
            </a:r>
            <a:r>
              <a:rPr lang="en-US" dirty="0" err="1">
                <a:solidFill>
                  <a:srgbClr val="000000"/>
                </a:solidFill>
                <a:latin typeface="Calibri"/>
              </a:rPr>
              <a:t>candidato</a:t>
            </a:r>
            <a:r>
              <a:rPr lang="en-US" dirty="0">
                <a:solidFill>
                  <a:srgbClr val="000000"/>
                </a:solidFill>
                <a:latin typeface="Calibri"/>
              </a:rPr>
              <a:t> a </a:t>
            </a:r>
            <a:r>
              <a:rPr lang="en-US" dirty="0" err="1">
                <a:solidFill>
                  <a:srgbClr val="000000"/>
                </a:solidFill>
                <a:latin typeface="Calibri"/>
              </a:rPr>
              <a:t>ganar</a:t>
            </a:r>
            <a:r>
              <a:rPr lang="en-US" dirty="0">
                <a:solidFill>
                  <a:srgbClr val="000000"/>
                </a:solidFill>
                <a:latin typeface="Calibri"/>
              </a:rPr>
              <a:t> los </a:t>
            </a:r>
            <a:r>
              <a:rPr lang="en-US" dirty="0" err="1">
                <a:solidFill>
                  <a:srgbClr val="000000"/>
                </a:solidFill>
                <a:latin typeface="Calibri"/>
              </a:rPr>
              <a:t>fondos</a:t>
            </a:r>
            <a:r>
              <a:rPr lang="en-US" dirty="0">
                <a:solidFill>
                  <a:srgbClr val="000000"/>
                </a:solidFill>
                <a:latin typeface="Calibri"/>
              </a:rPr>
              <a:t> </a:t>
            </a:r>
            <a:r>
              <a:rPr lang="en-US" dirty="0" err="1">
                <a:solidFill>
                  <a:srgbClr val="000000"/>
                </a:solidFill>
                <a:latin typeface="Calibri"/>
              </a:rPr>
              <a:t>para</a:t>
            </a:r>
            <a:r>
              <a:rPr lang="en-US" dirty="0">
                <a:solidFill>
                  <a:srgbClr val="000000"/>
                </a:solidFill>
                <a:latin typeface="Calibri"/>
              </a:rPr>
              <a:t> </a:t>
            </a:r>
            <a:r>
              <a:rPr lang="en-US" dirty="0" err="1">
                <a:solidFill>
                  <a:srgbClr val="000000"/>
                </a:solidFill>
                <a:latin typeface="Calibri"/>
              </a:rPr>
              <a:t>comenzar</a:t>
            </a:r>
            <a:r>
              <a:rPr lang="en-US" dirty="0">
                <a:solidFill>
                  <a:srgbClr val="000000"/>
                </a:solidFill>
                <a:latin typeface="Calibri"/>
              </a:rPr>
              <a:t> </a:t>
            </a:r>
            <a:r>
              <a:rPr lang="en-US" dirty="0" err="1">
                <a:solidFill>
                  <a:srgbClr val="000000"/>
                </a:solidFill>
                <a:latin typeface="Calibri"/>
              </a:rPr>
              <a:t>su</a:t>
            </a:r>
            <a:r>
              <a:rPr lang="en-US" dirty="0">
                <a:solidFill>
                  <a:srgbClr val="000000"/>
                </a:solidFill>
                <a:latin typeface="Calibri"/>
              </a:rPr>
              <a:t> </a:t>
            </a:r>
            <a:r>
              <a:rPr lang="en-US" dirty="0" err="1">
                <a:solidFill>
                  <a:srgbClr val="000000"/>
                </a:solidFill>
                <a:latin typeface="Calibri"/>
              </a:rPr>
              <a:t>negocio</a:t>
            </a:r>
            <a:endParaRPr lang="en-US" dirty="0">
              <a:solidFill>
                <a:srgbClr val="000000"/>
              </a:solidFill>
              <a:latin typeface="Calibri"/>
            </a:endParaRPr>
          </a:p>
        </p:txBody>
      </p:sp>
      <p:sp>
        <p:nvSpPr>
          <p:cNvPr id="8" name="Content Placeholder 13"/>
          <p:cNvSpPr txBox="1">
            <a:spLocks/>
          </p:cNvSpPr>
          <p:nvPr/>
        </p:nvSpPr>
        <p:spPr>
          <a:xfrm>
            <a:off x="4648200" y="2278100"/>
            <a:ext cx="4495800" cy="391160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a:spcBef>
                <a:spcPts val="800"/>
              </a:spcBef>
              <a:buClrTx/>
              <a:buFont typeface="Arial"/>
              <a:buChar char="•"/>
            </a:pPr>
            <a:r>
              <a:rPr lang="en-US" dirty="0" err="1">
                <a:solidFill>
                  <a:srgbClr val="171717"/>
                </a:solidFill>
                <a:latin typeface="Calibri"/>
              </a:rPr>
              <a:t>Vacaciones</a:t>
            </a:r>
            <a:r>
              <a:rPr lang="en-US" dirty="0">
                <a:solidFill>
                  <a:srgbClr val="171717"/>
                </a:solidFill>
                <a:latin typeface="Calibri"/>
              </a:rPr>
              <a:t> en </a:t>
            </a:r>
            <a:r>
              <a:rPr lang="en-US" dirty="0" err="1">
                <a:solidFill>
                  <a:srgbClr val="171717"/>
                </a:solidFill>
                <a:latin typeface="Calibri"/>
              </a:rPr>
              <a:t>familia</a:t>
            </a:r>
            <a:endParaRPr lang="en-US" dirty="0">
              <a:solidFill>
                <a:srgbClr val="171717"/>
              </a:solidFill>
              <a:latin typeface="Calibri"/>
            </a:endParaRPr>
          </a:p>
          <a:p>
            <a:pPr>
              <a:spcBef>
                <a:spcPts val="800"/>
              </a:spcBef>
              <a:buClrTx/>
              <a:buFont typeface="Arial"/>
              <a:buChar char="•"/>
            </a:pPr>
            <a:r>
              <a:rPr lang="en-US" dirty="0" err="1">
                <a:solidFill>
                  <a:srgbClr val="171717"/>
                </a:solidFill>
                <a:latin typeface="Calibri"/>
              </a:rPr>
              <a:t>Saldar</a:t>
            </a:r>
            <a:r>
              <a:rPr lang="en-US" dirty="0">
                <a:solidFill>
                  <a:srgbClr val="171717"/>
                </a:solidFill>
                <a:latin typeface="Calibri"/>
              </a:rPr>
              <a:t> </a:t>
            </a:r>
            <a:r>
              <a:rPr lang="en-US" dirty="0" err="1">
                <a:solidFill>
                  <a:srgbClr val="171717"/>
                </a:solidFill>
                <a:latin typeface="Calibri"/>
              </a:rPr>
              <a:t>deudas</a:t>
            </a:r>
            <a:r>
              <a:rPr lang="en-US" dirty="0">
                <a:solidFill>
                  <a:srgbClr val="171717"/>
                </a:solidFill>
                <a:latin typeface="Calibri"/>
              </a:rPr>
              <a:t> en </a:t>
            </a:r>
            <a:r>
              <a:rPr lang="en-US" dirty="0" err="1">
                <a:solidFill>
                  <a:srgbClr val="171717"/>
                </a:solidFill>
                <a:latin typeface="Calibri"/>
              </a:rPr>
              <a:t>tarjetas</a:t>
            </a:r>
            <a:r>
              <a:rPr lang="en-US" dirty="0">
                <a:solidFill>
                  <a:srgbClr val="171717"/>
                </a:solidFill>
                <a:latin typeface="Calibri"/>
              </a:rPr>
              <a:t> de </a:t>
            </a:r>
            <a:r>
              <a:rPr lang="en-US" dirty="0" err="1">
                <a:solidFill>
                  <a:srgbClr val="171717"/>
                </a:solidFill>
                <a:latin typeface="Calibri"/>
              </a:rPr>
              <a:t>crédito</a:t>
            </a:r>
            <a:endParaRPr lang="en-US" dirty="0">
              <a:solidFill>
                <a:srgbClr val="171717"/>
              </a:solidFill>
              <a:latin typeface="Calibri"/>
            </a:endParaRPr>
          </a:p>
          <a:p>
            <a:pPr>
              <a:spcBef>
                <a:spcPts val="800"/>
              </a:spcBef>
              <a:buClrTx/>
              <a:buFont typeface="Arial"/>
              <a:buChar char="•"/>
            </a:pPr>
            <a:r>
              <a:rPr lang="en-US" dirty="0" err="1">
                <a:solidFill>
                  <a:srgbClr val="171717"/>
                </a:solidFill>
                <a:latin typeface="Calibri"/>
              </a:rPr>
              <a:t>Compras</a:t>
            </a:r>
            <a:r>
              <a:rPr lang="en-US" dirty="0">
                <a:solidFill>
                  <a:srgbClr val="171717"/>
                </a:solidFill>
                <a:latin typeface="Calibri"/>
              </a:rPr>
              <a:t> de </a:t>
            </a:r>
            <a:r>
              <a:rPr lang="en-US" dirty="0" err="1">
                <a:solidFill>
                  <a:srgbClr val="171717"/>
                </a:solidFill>
                <a:latin typeface="Calibri"/>
              </a:rPr>
              <a:t>temporada</a:t>
            </a:r>
            <a:endParaRPr lang="en-US" dirty="0">
              <a:solidFill>
                <a:srgbClr val="171717"/>
              </a:solidFill>
              <a:latin typeface="Calibri"/>
            </a:endParaRPr>
          </a:p>
          <a:p>
            <a:pPr>
              <a:spcBef>
                <a:spcPts val="800"/>
              </a:spcBef>
              <a:buClrTx/>
              <a:buFont typeface="Arial"/>
              <a:buChar char="•"/>
            </a:pPr>
            <a:r>
              <a:rPr lang="en-US" dirty="0" err="1">
                <a:solidFill>
                  <a:srgbClr val="171717"/>
                </a:solidFill>
                <a:latin typeface="Calibri"/>
              </a:rPr>
              <a:t>Actividades</a:t>
            </a:r>
            <a:r>
              <a:rPr lang="en-US" dirty="0">
                <a:solidFill>
                  <a:srgbClr val="171717"/>
                </a:solidFill>
                <a:latin typeface="Calibri"/>
              </a:rPr>
              <a:t> </a:t>
            </a:r>
            <a:r>
              <a:rPr lang="en-US" dirty="0" err="1">
                <a:solidFill>
                  <a:srgbClr val="171717"/>
                </a:solidFill>
                <a:latin typeface="Calibri"/>
              </a:rPr>
              <a:t>extracurriculares</a:t>
            </a:r>
            <a:endParaRPr lang="en-US" dirty="0">
              <a:solidFill>
                <a:srgbClr val="171717"/>
              </a:solidFill>
              <a:latin typeface="Calibri"/>
            </a:endParaRPr>
          </a:p>
          <a:p>
            <a:pPr>
              <a:spcBef>
                <a:spcPts val="800"/>
              </a:spcBef>
              <a:buClrTx/>
              <a:buFont typeface="Arial"/>
              <a:buChar char="•"/>
            </a:pPr>
            <a:r>
              <a:rPr lang="en-US" dirty="0" err="1">
                <a:solidFill>
                  <a:srgbClr val="171717"/>
                </a:solidFill>
                <a:latin typeface="Calibri"/>
              </a:rPr>
              <a:t>Compra</a:t>
            </a:r>
            <a:r>
              <a:rPr lang="en-US" dirty="0">
                <a:solidFill>
                  <a:srgbClr val="171717"/>
                </a:solidFill>
                <a:latin typeface="Calibri"/>
              </a:rPr>
              <a:t> de un </a:t>
            </a:r>
            <a:r>
              <a:rPr lang="en-US" dirty="0" err="1">
                <a:solidFill>
                  <a:srgbClr val="171717"/>
                </a:solidFill>
                <a:latin typeface="Calibri"/>
              </a:rPr>
              <a:t>juguete</a:t>
            </a:r>
            <a:r>
              <a:rPr lang="en-US" dirty="0">
                <a:solidFill>
                  <a:srgbClr val="171717"/>
                </a:solidFill>
                <a:latin typeface="Calibri"/>
              </a:rPr>
              <a:t> </a:t>
            </a:r>
            <a:r>
              <a:rPr lang="en-US" dirty="0" err="1">
                <a:solidFill>
                  <a:srgbClr val="171717"/>
                </a:solidFill>
                <a:latin typeface="Calibri"/>
              </a:rPr>
              <a:t>nuevo</a:t>
            </a:r>
            <a:endParaRPr lang="en-US" dirty="0">
              <a:solidFill>
                <a:srgbClr val="171717"/>
              </a:solidFill>
              <a:latin typeface="Calibri"/>
            </a:endParaRPr>
          </a:p>
        </p:txBody>
      </p:sp>
      <p:cxnSp>
        <p:nvCxnSpPr>
          <p:cNvPr id="3" name="Straight Connector 2"/>
          <p:cNvCxnSpPr>
            <a:stCxn id="4" idx="2"/>
          </p:cNvCxnSpPr>
          <p:nvPr/>
        </p:nvCxnSpPr>
        <p:spPr>
          <a:xfrm flipH="1">
            <a:off x="4607169" y="2255522"/>
            <a:ext cx="2931" cy="2887978"/>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42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054" y="1047751"/>
            <a:ext cx="4039546" cy="3457850"/>
          </a:xfrm>
          <a:prstGeom prst="rect">
            <a:avLst/>
          </a:prstGeom>
        </p:spPr>
      </p:pic>
      <p:grpSp>
        <p:nvGrpSpPr>
          <p:cNvPr id="5" name="Group 4"/>
          <p:cNvGrpSpPr/>
          <p:nvPr/>
        </p:nvGrpSpPr>
        <p:grpSpPr>
          <a:xfrm flipH="1">
            <a:off x="-5375" y="1175004"/>
            <a:ext cx="3688106" cy="917448"/>
            <a:chOff x="6400800" y="961292"/>
            <a:chExt cx="4195353" cy="609600"/>
          </a:xfrm>
          <a:solidFill>
            <a:srgbClr val="0070C0"/>
          </a:solidFill>
          <a:effectLst/>
        </p:grpSpPr>
        <p:sp>
          <p:nvSpPr>
            <p:cNvPr id="6" name="Rectangle 5"/>
            <p:cNvSpPr/>
            <p:nvPr/>
          </p:nvSpPr>
          <p:spPr>
            <a:xfrm>
              <a:off x="6705597" y="961292"/>
              <a:ext cx="389055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defTabSz="914400"/>
              <a:r>
                <a:rPr lang="en-US" dirty="0" smtClean="0">
                  <a:solidFill>
                    <a:srgbClr val="FFFFFF"/>
                  </a:solidFill>
                  <a:latin typeface="Calibri"/>
                </a:rPr>
                <a:t>UN SITIO WEB SE VENDE, EN PROMEDIO, EN </a:t>
              </a:r>
              <a:r>
                <a:rPr lang="en-US" b="1" dirty="0" smtClean="0">
                  <a:solidFill>
                    <a:srgbClr val="FFFFFF"/>
                  </a:solidFill>
                  <a:latin typeface="Calibri"/>
                </a:rPr>
                <a:t>€</a:t>
              </a:r>
              <a:r>
                <a:rPr lang="en-US" dirty="0" smtClean="0">
                  <a:solidFill>
                    <a:srgbClr val="FFFFFF"/>
                  </a:solidFill>
                  <a:latin typeface="Calibri"/>
                </a:rPr>
                <a:t>1.149</a:t>
              </a:r>
              <a:endParaRPr lang="en-US" dirty="0">
                <a:solidFill>
                  <a:srgbClr val="FFFFFF"/>
                </a:solidFill>
                <a:latin typeface="Calibri"/>
              </a:endParaRPr>
            </a:p>
          </p:txBody>
        </p:sp>
        <p:sp>
          <p:nvSpPr>
            <p:cNvPr id="7" name="Right Triangle 6"/>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dirty="0">
                <a:solidFill>
                  <a:prstClr val="white"/>
                </a:solidFill>
                <a:latin typeface="Calibri"/>
              </a:endParaRPr>
            </a:p>
          </p:txBody>
        </p:sp>
      </p:grpSp>
      <p:grpSp>
        <p:nvGrpSpPr>
          <p:cNvPr id="8" name="Group 7"/>
          <p:cNvGrpSpPr/>
          <p:nvPr/>
        </p:nvGrpSpPr>
        <p:grpSpPr>
          <a:xfrm flipH="1">
            <a:off x="-5380" y="2260854"/>
            <a:ext cx="4023043" cy="917448"/>
            <a:chOff x="6400800" y="961292"/>
            <a:chExt cx="4018265" cy="609600"/>
          </a:xfrm>
          <a:solidFill>
            <a:schemeClr val="tx1">
              <a:lumMod val="75000"/>
              <a:lumOff val="25000"/>
            </a:schemeClr>
          </a:solidFill>
          <a:effectLst/>
        </p:grpSpPr>
        <p:sp>
          <p:nvSpPr>
            <p:cNvPr id="9" name="Rectangle 8"/>
            <p:cNvSpPr/>
            <p:nvPr/>
          </p:nvSpPr>
          <p:spPr>
            <a:xfrm>
              <a:off x="6705603" y="961292"/>
              <a:ext cx="3713462"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FF"/>
                  </a:solidFill>
                  <a:latin typeface="Calibri"/>
                </a:rPr>
                <a:t/>
              </a:r>
              <a:br>
                <a:rPr lang="en-US" b="1" dirty="0" smtClean="0">
                  <a:solidFill>
                    <a:srgbClr val="FFFFFF"/>
                  </a:solidFill>
                  <a:latin typeface="Calibri"/>
                </a:rPr>
              </a:br>
              <a:r>
                <a:rPr lang="en-US" b="1" dirty="0" smtClean="0">
                  <a:solidFill>
                    <a:srgbClr val="FFFFFF"/>
                  </a:solidFill>
                  <a:latin typeface="Calibri"/>
                </a:rPr>
                <a:t>¡O SEA: UNOS  €800 EN GANANCIAS POR VENTAS!</a:t>
              </a:r>
              <a:br>
                <a:rPr lang="en-US" b="1" dirty="0" smtClean="0">
                  <a:solidFill>
                    <a:srgbClr val="FFFFFF"/>
                  </a:solidFill>
                  <a:latin typeface="Calibri"/>
                </a:rPr>
              </a:br>
              <a:endParaRPr lang="en-US" b="1" dirty="0">
                <a:solidFill>
                  <a:srgbClr val="FFFFFF"/>
                </a:solidFill>
                <a:latin typeface="Calibri"/>
              </a:endParaRPr>
            </a:p>
          </p:txBody>
        </p:sp>
        <p:sp>
          <p:nvSpPr>
            <p:cNvPr id="10" name="Right Triangle 9"/>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cap="all">
                <a:solidFill>
                  <a:prstClr val="white"/>
                </a:solidFill>
                <a:latin typeface="Calibri"/>
              </a:endParaRPr>
            </a:p>
          </p:txBody>
        </p:sp>
      </p:grpSp>
      <p:grpSp>
        <p:nvGrpSpPr>
          <p:cNvPr id="11" name="Group 10"/>
          <p:cNvGrpSpPr/>
          <p:nvPr/>
        </p:nvGrpSpPr>
        <p:grpSpPr>
          <a:xfrm flipH="1">
            <a:off x="-5375" y="3330702"/>
            <a:ext cx="4424974" cy="1622298"/>
            <a:chOff x="6400800" y="961292"/>
            <a:chExt cx="3855502" cy="609600"/>
          </a:xfrm>
          <a:solidFill>
            <a:srgbClr val="0070C0"/>
          </a:solidFill>
          <a:effectLst/>
        </p:grpSpPr>
        <p:sp>
          <p:nvSpPr>
            <p:cNvPr id="12" name="Rectangle 11"/>
            <p:cNvSpPr/>
            <p:nvPr/>
          </p:nvSpPr>
          <p:spPr>
            <a:xfrm>
              <a:off x="6705608" y="961292"/>
              <a:ext cx="3550694"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latin typeface="Calibri"/>
                </a:rPr>
                <a:t>DIVIDA SUS METAS EN MÚLTIPLOS DE €800 PARA ESTIMAR LA CANTIDAD DE SITIOS WEB QUE DEBE VENDER PARA LOGRARLAS</a:t>
              </a:r>
              <a:endParaRPr lang="en-US" dirty="0">
                <a:solidFill>
                  <a:srgbClr val="FFFFFF"/>
                </a:solidFill>
                <a:latin typeface="Calibri"/>
              </a:endParaRPr>
            </a:p>
          </p:txBody>
        </p:sp>
        <p:sp>
          <p:nvSpPr>
            <p:cNvPr id="13" name="Right Triangle 12"/>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cap="all">
                <a:solidFill>
                  <a:prstClr val="white"/>
                </a:solidFill>
                <a:latin typeface="Calibri"/>
              </a:endParaRPr>
            </a:p>
          </p:txBody>
        </p:sp>
      </p:grpSp>
    </p:spTree>
    <p:extLst>
      <p:ext uri="{BB962C8B-B14F-4D97-AF65-F5344CB8AC3E}">
        <p14:creationId xmlns:p14="http://schemas.microsoft.com/office/powerpoint/2010/main" val="266274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245" t="168" r="504"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chemeClr val="accent5">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b="1" dirty="0" smtClean="0">
                  <a:solidFill>
                    <a:srgbClr val="FFFFFF"/>
                  </a:solidFill>
                  <a:latin typeface="Calibri"/>
                  <a:cs typeface="Calibri"/>
                </a:rPr>
                <a:t>USTED GANA 30 BV AL MES POR CADA CLIENTE ACTIVO</a:t>
              </a:r>
              <a:endParaRPr lang="en-US" b="1" dirty="0">
                <a:solidFill>
                  <a:srgbClr val="FFFFFF"/>
                </a:solidFill>
                <a:latin typeface="Calibri"/>
              </a:endParaRP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5004" t="926" r="25004" b="-1484"/>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MX" b="1" dirty="0" smtClean="0">
                  <a:solidFill>
                    <a:srgbClr val="FFFFFF"/>
                  </a:solidFill>
                  <a:latin typeface="Calibri"/>
                  <a:cs typeface="Calibri"/>
                </a:rPr>
                <a:t>CADA VENTA DE SITIO WEB GENERA 230 BV</a:t>
              </a:r>
              <a:endParaRPr lang="en-US" b="1" dirty="0">
                <a:solidFill>
                  <a:srgbClr val="FFFFFF"/>
                </a:solidFill>
                <a:latin typeface="Calibri"/>
              </a:endParaRP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ES" b="1" dirty="0" smtClean="0">
                  <a:solidFill>
                    <a:prstClr val="white"/>
                  </a:solidFill>
                  <a:latin typeface="Calibri"/>
                </a:rPr>
                <a:t>AHORA USTED PUEDE GANAR BV ADICIONAL</a:t>
              </a:r>
              <a:endParaRPr lang="en-US" b="1" dirty="0">
                <a:solidFill>
                  <a:prstClr val="white"/>
                </a:solidFill>
                <a:latin typeface="Calibri"/>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8503" t="5679" r="12223" b="20617"/>
            <a:stretch/>
          </p:blipFill>
          <p:spPr>
            <a:xfrm>
              <a:off x="6083300" y="0"/>
              <a:ext cx="3060700" cy="3790950"/>
            </a:xfrm>
            <a:prstGeom prst="rect">
              <a:avLst/>
            </a:prstGeom>
          </p:spPr>
        </p:pic>
      </p:grpSp>
    </p:spTree>
    <p:extLst>
      <p:ext uri="{BB962C8B-B14F-4D97-AF65-F5344CB8AC3E}">
        <p14:creationId xmlns:p14="http://schemas.microsoft.com/office/powerpoint/2010/main" val="324720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733800" cy="514350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Rectangle 4"/>
          <p:cNvSpPr/>
          <p:nvPr/>
        </p:nvSpPr>
        <p:spPr>
          <a:xfrm>
            <a:off x="3733800" y="0"/>
            <a:ext cx="5410200" cy="514350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ectangle 5"/>
          <p:cNvSpPr/>
          <p:nvPr/>
        </p:nvSpPr>
        <p:spPr>
          <a:xfrm>
            <a:off x="133685" y="181476"/>
            <a:ext cx="3493168" cy="4662815"/>
          </a:xfrm>
          <a:prstGeom prst="rect">
            <a:avLst/>
          </a:prstGeom>
        </p:spPr>
        <p:txBody>
          <a:bodyPr wrap="square">
            <a:spAutoFit/>
          </a:bodyPr>
          <a:lstStyle/>
          <a:p>
            <a:pPr marL="285750" indent="-285750">
              <a:spcAft>
                <a:spcPts val="1800"/>
              </a:spcAft>
              <a:buFont typeface="Arial"/>
              <a:buChar char="•"/>
            </a:pPr>
            <a:r>
              <a:rPr lang="en-US" dirty="0" smtClean="0">
                <a:solidFill>
                  <a:prstClr val="white"/>
                </a:solidFill>
                <a:latin typeface="Calibri"/>
                <a:cs typeface="Calibri"/>
              </a:rPr>
              <a:t>El </a:t>
            </a:r>
            <a:r>
              <a:rPr lang="en-US" dirty="0" err="1">
                <a:solidFill>
                  <a:prstClr val="white"/>
                </a:solidFill>
                <a:latin typeface="Calibri"/>
                <a:cs typeface="Calibri"/>
              </a:rPr>
              <a:t>programa</a:t>
            </a:r>
            <a:r>
              <a:rPr lang="en-US" dirty="0">
                <a:solidFill>
                  <a:prstClr val="white"/>
                </a:solidFill>
                <a:latin typeface="Calibri"/>
                <a:cs typeface="Calibri"/>
              </a:rPr>
              <a:t> WebCenter </a:t>
            </a:r>
            <a:r>
              <a:rPr lang="en-US" dirty="0" err="1">
                <a:solidFill>
                  <a:prstClr val="white"/>
                </a:solidFill>
                <a:latin typeface="Calibri"/>
                <a:cs typeface="Calibri"/>
              </a:rPr>
              <a:t>es</a:t>
            </a:r>
            <a:r>
              <a:rPr lang="en-US" dirty="0">
                <a:solidFill>
                  <a:prstClr val="white"/>
                </a:solidFill>
                <a:latin typeface="Calibri"/>
                <a:cs typeface="Calibri"/>
              </a:rPr>
              <a:t> </a:t>
            </a:r>
            <a:r>
              <a:rPr lang="en-US" dirty="0" err="1">
                <a:solidFill>
                  <a:prstClr val="white"/>
                </a:solidFill>
                <a:latin typeface="Calibri"/>
                <a:cs typeface="Calibri"/>
              </a:rPr>
              <a:t>una</a:t>
            </a:r>
            <a:r>
              <a:rPr lang="en-US" dirty="0">
                <a:solidFill>
                  <a:prstClr val="white"/>
                </a:solidFill>
                <a:latin typeface="Calibri"/>
                <a:cs typeface="Calibri"/>
              </a:rPr>
              <a:t> </a:t>
            </a:r>
            <a:r>
              <a:rPr lang="en-US" dirty="0" err="1">
                <a:solidFill>
                  <a:prstClr val="white"/>
                </a:solidFill>
                <a:latin typeface="Calibri"/>
                <a:cs typeface="Calibri"/>
              </a:rPr>
              <a:t>excelente</a:t>
            </a:r>
            <a:r>
              <a:rPr lang="en-US" dirty="0">
                <a:solidFill>
                  <a:prstClr val="white"/>
                </a:solidFill>
                <a:latin typeface="Calibri"/>
                <a:cs typeface="Calibri"/>
              </a:rPr>
              <a:t> </a:t>
            </a:r>
            <a:r>
              <a:rPr lang="en-US" dirty="0" err="1">
                <a:solidFill>
                  <a:prstClr val="white"/>
                </a:solidFill>
                <a:latin typeface="Calibri"/>
                <a:cs typeface="Calibri"/>
              </a:rPr>
              <a:t>manera</a:t>
            </a:r>
            <a:r>
              <a:rPr lang="en-US" dirty="0">
                <a:solidFill>
                  <a:prstClr val="white"/>
                </a:solidFill>
                <a:latin typeface="Calibri"/>
                <a:cs typeface="Calibri"/>
              </a:rPr>
              <a:t> de </a:t>
            </a:r>
            <a:r>
              <a:rPr lang="en-US" dirty="0" err="1">
                <a:solidFill>
                  <a:prstClr val="white"/>
                </a:solidFill>
                <a:latin typeface="Calibri"/>
                <a:cs typeface="Calibri"/>
              </a:rPr>
              <a:t>hacer</a:t>
            </a:r>
            <a:r>
              <a:rPr lang="en-US" dirty="0">
                <a:solidFill>
                  <a:prstClr val="white"/>
                </a:solidFill>
                <a:latin typeface="Calibri"/>
                <a:cs typeface="Calibri"/>
              </a:rPr>
              <a:t> </a:t>
            </a:r>
            <a:r>
              <a:rPr lang="en-US" dirty="0" err="1">
                <a:solidFill>
                  <a:prstClr val="white"/>
                </a:solidFill>
                <a:latin typeface="Calibri"/>
                <a:cs typeface="Calibri"/>
              </a:rPr>
              <a:t>crecer</a:t>
            </a:r>
            <a:r>
              <a:rPr lang="en-US" dirty="0">
                <a:solidFill>
                  <a:prstClr val="white"/>
                </a:solidFill>
                <a:latin typeface="Calibri"/>
                <a:cs typeface="Calibri"/>
              </a:rPr>
              <a:t> </a:t>
            </a:r>
            <a:r>
              <a:rPr lang="en-US" dirty="0" err="1">
                <a:solidFill>
                  <a:prstClr val="white"/>
                </a:solidFill>
                <a:latin typeface="Calibri"/>
                <a:cs typeface="Calibri"/>
              </a:rPr>
              <a:t>su</a:t>
            </a:r>
            <a:r>
              <a:rPr lang="en-US" dirty="0">
                <a:solidFill>
                  <a:prstClr val="white"/>
                </a:solidFill>
                <a:latin typeface="Calibri"/>
                <a:cs typeface="Calibri"/>
              </a:rPr>
              <a:t> </a:t>
            </a:r>
            <a:r>
              <a:rPr lang="en-US" dirty="0" err="1">
                <a:solidFill>
                  <a:prstClr val="white"/>
                </a:solidFill>
                <a:latin typeface="Calibri"/>
                <a:cs typeface="Calibri"/>
              </a:rPr>
              <a:t>negocio</a:t>
            </a:r>
            <a:r>
              <a:rPr lang="en-US" dirty="0">
                <a:solidFill>
                  <a:prstClr val="white"/>
                </a:solidFill>
                <a:latin typeface="Calibri"/>
                <a:cs typeface="Calibri"/>
              </a:rPr>
              <a:t> </a:t>
            </a:r>
            <a:r>
              <a:rPr lang="en-US" dirty="0" err="1" smtClean="0">
                <a:solidFill>
                  <a:prstClr val="white"/>
                </a:solidFill>
                <a:latin typeface="Calibri"/>
                <a:cs typeface="Calibri"/>
              </a:rPr>
              <a:t>entero</a:t>
            </a:r>
            <a:r>
              <a:rPr lang="en-US" dirty="0" smtClean="0">
                <a:solidFill>
                  <a:prstClr val="white"/>
                </a:solidFill>
                <a:latin typeface="Calibri"/>
                <a:cs typeface="Calibri"/>
              </a:rPr>
              <a:t>.</a:t>
            </a:r>
          </a:p>
          <a:p>
            <a:pPr marL="285750" indent="-285750">
              <a:spcAft>
                <a:spcPts val="1800"/>
              </a:spcAft>
              <a:buFont typeface="Arial"/>
              <a:buChar char="•"/>
            </a:pPr>
            <a:r>
              <a:rPr lang="en-US" dirty="0" smtClean="0">
                <a:solidFill>
                  <a:prstClr val="white"/>
                </a:solidFill>
                <a:latin typeface="Calibri"/>
                <a:cs typeface="Calibri"/>
              </a:rPr>
              <a:t>No </a:t>
            </a:r>
            <a:r>
              <a:rPr lang="en-US" dirty="0">
                <a:solidFill>
                  <a:prstClr val="white"/>
                </a:solidFill>
                <a:latin typeface="Calibri"/>
                <a:cs typeface="Calibri"/>
              </a:rPr>
              <a:t>se </a:t>
            </a:r>
            <a:r>
              <a:rPr lang="en-US" dirty="0" err="1">
                <a:solidFill>
                  <a:prstClr val="white"/>
                </a:solidFill>
                <a:latin typeface="Calibri"/>
                <a:cs typeface="Calibri"/>
              </a:rPr>
              <a:t>trata</a:t>
            </a:r>
            <a:r>
              <a:rPr lang="en-US" dirty="0">
                <a:solidFill>
                  <a:prstClr val="white"/>
                </a:solidFill>
                <a:latin typeface="Calibri"/>
                <a:cs typeface="Calibri"/>
              </a:rPr>
              <a:t> </a:t>
            </a:r>
            <a:r>
              <a:rPr lang="en-US" dirty="0" err="1">
                <a:solidFill>
                  <a:prstClr val="white"/>
                </a:solidFill>
                <a:latin typeface="Calibri"/>
                <a:cs typeface="Calibri"/>
              </a:rPr>
              <a:t>únicamente</a:t>
            </a:r>
            <a:r>
              <a:rPr lang="en-US" dirty="0">
                <a:solidFill>
                  <a:prstClr val="white"/>
                </a:solidFill>
                <a:latin typeface="Calibri"/>
                <a:cs typeface="Calibri"/>
              </a:rPr>
              <a:t> de </a:t>
            </a:r>
            <a:r>
              <a:rPr lang="en-US" dirty="0" err="1">
                <a:solidFill>
                  <a:prstClr val="white"/>
                </a:solidFill>
                <a:latin typeface="Calibri"/>
                <a:cs typeface="Calibri"/>
              </a:rPr>
              <a:t>ventas</a:t>
            </a:r>
            <a:r>
              <a:rPr lang="en-US" dirty="0">
                <a:solidFill>
                  <a:prstClr val="white"/>
                </a:solidFill>
                <a:latin typeface="Calibri"/>
                <a:cs typeface="Calibri"/>
              </a:rPr>
              <a:t>, hay </a:t>
            </a:r>
            <a:r>
              <a:rPr lang="en-US" dirty="0" err="1">
                <a:solidFill>
                  <a:prstClr val="white"/>
                </a:solidFill>
                <a:latin typeface="Calibri"/>
                <a:cs typeface="Calibri"/>
              </a:rPr>
              <a:t>varias</a:t>
            </a:r>
            <a:r>
              <a:rPr lang="en-US" dirty="0">
                <a:solidFill>
                  <a:prstClr val="white"/>
                </a:solidFill>
                <a:latin typeface="Calibri"/>
                <a:cs typeface="Calibri"/>
              </a:rPr>
              <a:t> </a:t>
            </a:r>
            <a:r>
              <a:rPr lang="en-US" dirty="0" err="1">
                <a:solidFill>
                  <a:prstClr val="white"/>
                </a:solidFill>
                <a:latin typeface="Calibri"/>
                <a:cs typeface="Calibri"/>
              </a:rPr>
              <a:t>maneras</a:t>
            </a:r>
            <a:r>
              <a:rPr lang="en-US" dirty="0">
                <a:solidFill>
                  <a:prstClr val="white"/>
                </a:solidFill>
                <a:latin typeface="Calibri"/>
                <a:cs typeface="Calibri"/>
              </a:rPr>
              <a:t> en </a:t>
            </a:r>
            <a:r>
              <a:rPr lang="en-US" dirty="0" err="1">
                <a:solidFill>
                  <a:prstClr val="white"/>
                </a:solidFill>
                <a:latin typeface="Calibri"/>
                <a:cs typeface="Calibri"/>
              </a:rPr>
              <a:t>las</a:t>
            </a:r>
            <a:r>
              <a:rPr lang="en-US" dirty="0">
                <a:solidFill>
                  <a:prstClr val="white"/>
                </a:solidFill>
                <a:latin typeface="Calibri"/>
                <a:cs typeface="Calibri"/>
              </a:rPr>
              <a:t> </a:t>
            </a:r>
            <a:r>
              <a:rPr lang="en-US" dirty="0" err="1">
                <a:solidFill>
                  <a:prstClr val="white"/>
                </a:solidFill>
                <a:latin typeface="Calibri"/>
                <a:cs typeface="Calibri"/>
              </a:rPr>
              <a:t>que</a:t>
            </a:r>
            <a:r>
              <a:rPr lang="en-US" dirty="0">
                <a:solidFill>
                  <a:prstClr val="white"/>
                </a:solidFill>
                <a:latin typeface="Calibri"/>
                <a:cs typeface="Calibri"/>
              </a:rPr>
              <a:t> </a:t>
            </a:r>
            <a:r>
              <a:rPr lang="en-US" dirty="0" err="1">
                <a:solidFill>
                  <a:prstClr val="white"/>
                </a:solidFill>
                <a:latin typeface="Calibri"/>
                <a:cs typeface="Calibri"/>
              </a:rPr>
              <a:t>puede</a:t>
            </a:r>
            <a:r>
              <a:rPr lang="en-US" dirty="0">
                <a:solidFill>
                  <a:prstClr val="white"/>
                </a:solidFill>
                <a:latin typeface="Calibri"/>
                <a:cs typeface="Calibri"/>
              </a:rPr>
              <a:t> </a:t>
            </a:r>
            <a:r>
              <a:rPr lang="en-US" dirty="0" err="1">
                <a:solidFill>
                  <a:prstClr val="white"/>
                </a:solidFill>
                <a:latin typeface="Calibri"/>
                <a:cs typeface="Calibri"/>
              </a:rPr>
              <a:t>expandir</a:t>
            </a:r>
            <a:r>
              <a:rPr lang="en-US" dirty="0">
                <a:solidFill>
                  <a:prstClr val="white"/>
                </a:solidFill>
                <a:latin typeface="Calibri"/>
                <a:cs typeface="Calibri"/>
              </a:rPr>
              <a:t> </a:t>
            </a:r>
            <a:r>
              <a:rPr lang="en-US" dirty="0" err="1">
                <a:solidFill>
                  <a:prstClr val="white"/>
                </a:solidFill>
                <a:latin typeface="Calibri"/>
                <a:cs typeface="Calibri"/>
              </a:rPr>
              <a:t>su</a:t>
            </a:r>
            <a:r>
              <a:rPr lang="en-US" dirty="0">
                <a:solidFill>
                  <a:prstClr val="white"/>
                </a:solidFill>
                <a:latin typeface="Calibri"/>
                <a:cs typeface="Calibri"/>
              </a:rPr>
              <a:t> </a:t>
            </a:r>
            <a:r>
              <a:rPr lang="en-US" dirty="0" err="1">
                <a:solidFill>
                  <a:prstClr val="white"/>
                </a:solidFill>
                <a:latin typeface="Calibri"/>
                <a:cs typeface="Calibri"/>
              </a:rPr>
              <a:t>negocio</a:t>
            </a:r>
            <a:r>
              <a:rPr lang="en-US" dirty="0">
                <a:solidFill>
                  <a:prstClr val="white"/>
                </a:solidFill>
                <a:latin typeface="Calibri"/>
                <a:cs typeface="Calibri"/>
              </a:rPr>
              <a:t> </a:t>
            </a:r>
            <a:r>
              <a:rPr lang="en-US" dirty="0" err="1">
                <a:solidFill>
                  <a:prstClr val="white"/>
                </a:solidFill>
                <a:latin typeface="Calibri"/>
                <a:cs typeface="Calibri"/>
              </a:rPr>
              <a:t>para</a:t>
            </a:r>
            <a:r>
              <a:rPr lang="en-US" dirty="0">
                <a:solidFill>
                  <a:prstClr val="white"/>
                </a:solidFill>
                <a:latin typeface="Calibri"/>
                <a:cs typeface="Calibri"/>
              </a:rPr>
              <a:t> </a:t>
            </a:r>
            <a:r>
              <a:rPr lang="en-US" dirty="0" err="1">
                <a:solidFill>
                  <a:prstClr val="white"/>
                </a:solidFill>
                <a:latin typeface="Calibri"/>
                <a:cs typeface="Calibri"/>
              </a:rPr>
              <a:t>que</a:t>
            </a:r>
            <a:r>
              <a:rPr lang="en-US" dirty="0">
                <a:solidFill>
                  <a:prstClr val="white"/>
                </a:solidFill>
                <a:latin typeface="Calibri"/>
                <a:cs typeface="Calibri"/>
              </a:rPr>
              <a:t> sea </a:t>
            </a:r>
            <a:r>
              <a:rPr lang="en-US" dirty="0" err="1">
                <a:solidFill>
                  <a:prstClr val="white"/>
                </a:solidFill>
                <a:latin typeface="Calibri"/>
                <a:cs typeface="Calibri"/>
              </a:rPr>
              <a:t>más</a:t>
            </a:r>
            <a:r>
              <a:rPr lang="en-US" dirty="0">
                <a:solidFill>
                  <a:prstClr val="white"/>
                </a:solidFill>
                <a:latin typeface="Calibri"/>
                <a:cs typeface="Calibri"/>
              </a:rPr>
              <a:t> rentable en el largo </a:t>
            </a:r>
            <a:r>
              <a:rPr lang="en-US" dirty="0" err="1" smtClean="0">
                <a:solidFill>
                  <a:prstClr val="white"/>
                </a:solidFill>
                <a:latin typeface="Calibri"/>
                <a:cs typeface="Calibri"/>
              </a:rPr>
              <a:t>plazo</a:t>
            </a:r>
            <a:r>
              <a:rPr lang="en-US" dirty="0" smtClean="0">
                <a:solidFill>
                  <a:prstClr val="white"/>
                </a:solidFill>
                <a:latin typeface="Calibri"/>
                <a:cs typeface="Calibri"/>
              </a:rPr>
              <a:t>.</a:t>
            </a:r>
          </a:p>
          <a:p>
            <a:pPr marL="285750" indent="-285750">
              <a:spcAft>
                <a:spcPts val="1800"/>
              </a:spcAft>
              <a:buFont typeface="Arial"/>
              <a:buChar char="•"/>
            </a:pPr>
            <a:r>
              <a:rPr lang="en-US" dirty="0" err="1" smtClean="0">
                <a:solidFill>
                  <a:prstClr val="white"/>
                </a:solidFill>
                <a:latin typeface="Calibri"/>
                <a:cs typeface="Calibri"/>
              </a:rPr>
              <a:t>Esta</a:t>
            </a:r>
            <a:r>
              <a:rPr lang="en-US" dirty="0" smtClean="0">
                <a:solidFill>
                  <a:prstClr val="white"/>
                </a:solidFill>
                <a:latin typeface="Calibri"/>
                <a:cs typeface="Calibri"/>
              </a:rPr>
              <a:t> </a:t>
            </a:r>
            <a:r>
              <a:rPr lang="en-US" dirty="0" err="1">
                <a:solidFill>
                  <a:prstClr val="white"/>
                </a:solidFill>
                <a:latin typeface="Calibri"/>
                <a:cs typeface="Calibri"/>
              </a:rPr>
              <a:t>industria</a:t>
            </a:r>
            <a:r>
              <a:rPr lang="en-US" dirty="0">
                <a:solidFill>
                  <a:prstClr val="white"/>
                </a:solidFill>
                <a:latin typeface="Calibri"/>
                <a:cs typeface="Calibri"/>
              </a:rPr>
              <a:t> no se </a:t>
            </a:r>
            <a:r>
              <a:rPr lang="en-US" dirty="0" err="1">
                <a:solidFill>
                  <a:prstClr val="white"/>
                </a:solidFill>
                <a:latin typeface="Calibri"/>
                <a:cs typeface="Calibri"/>
              </a:rPr>
              <a:t>trata</a:t>
            </a:r>
            <a:r>
              <a:rPr lang="en-US" dirty="0">
                <a:solidFill>
                  <a:prstClr val="white"/>
                </a:solidFill>
                <a:latin typeface="Calibri"/>
                <a:cs typeface="Calibri"/>
              </a:rPr>
              <a:t> </a:t>
            </a:r>
            <a:r>
              <a:rPr lang="en-US" dirty="0" err="1">
                <a:solidFill>
                  <a:prstClr val="white"/>
                </a:solidFill>
                <a:latin typeface="Calibri"/>
                <a:cs typeface="Calibri"/>
              </a:rPr>
              <a:t>únicamente</a:t>
            </a:r>
            <a:r>
              <a:rPr lang="en-US" dirty="0">
                <a:solidFill>
                  <a:prstClr val="white"/>
                </a:solidFill>
                <a:latin typeface="Calibri"/>
                <a:cs typeface="Calibri"/>
              </a:rPr>
              <a:t> </a:t>
            </a:r>
            <a:r>
              <a:rPr lang="en-US" dirty="0" err="1">
                <a:solidFill>
                  <a:prstClr val="white"/>
                </a:solidFill>
                <a:latin typeface="Calibri"/>
                <a:cs typeface="Calibri"/>
              </a:rPr>
              <a:t>acerca</a:t>
            </a:r>
            <a:r>
              <a:rPr lang="en-US" dirty="0">
                <a:solidFill>
                  <a:prstClr val="white"/>
                </a:solidFill>
                <a:latin typeface="Calibri"/>
                <a:cs typeface="Calibri"/>
              </a:rPr>
              <a:t> de </a:t>
            </a:r>
            <a:r>
              <a:rPr lang="en-US" dirty="0" err="1">
                <a:solidFill>
                  <a:prstClr val="white"/>
                </a:solidFill>
                <a:latin typeface="Calibri"/>
                <a:cs typeface="Calibri"/>
              </a:rPr>
              <a:t>usted</a:t>
            </a:r>
            <a:r>
              <a:rPr lang="en-US" dirty="0">
                <a:solidFill>
                  <a:prstClr val="white"/>
                </a:solidFill>
                <a:latin typeface="Calibri"/>
                <a:cs typeface="Calibri"/>
              </a:rPr>
              <a:t> y lo </a:t>
            </a:r>
            <a:r>
              <a:rPr lang="en-US" dirty="0" err="1">
                <a:solidFill>
                  <a:prstClr val="white"/>
                </a:solidFill>
                <a:latin typeface="Calibri"/>
                <a:cs typeface="Calibri"/>
              </a:rPr>
              <a:t>que</a:t>
            </a:r>
            <a:r>
              <a:rPr lang="en-US" dirty="0">
                <a:solidFill>
                  <a:prstClr val="white"/>
                </a:solidFill>
                <a:latin typeface="Calibri"/>
                <a:cs typeface="Calibri"/>
              </a:rPr>
              <a:t> </a:t>
            </a:r>
            <a:r>
              <a:rPr lang="en-US" dirty="0" err="1">
                <a:solidFill>
                  <a:prstClr val="white"/>
                </a:solidFill>
                <a:latin typeface="Calibri"/>
                <a:cs typeface="Calibri"/>
              </a:rPr>
              <a:t>puede</a:t>
            </a:r>
            <a:r>
              <a:rPr lang="en-US" dirty="0">
                <a:solidFill>
                  <a:prstClr val="white"/>
                </a:solidFill>
                <a:latin typeface="Calibri"/>
                <a:cs typeface="Calibri"/>
              </a:rPr>
              <a:t> </a:t>
            </a:r>
            <a:r>
              <a:rPr lang="en-US" dirty="0" err="1">
                <a:solidFill>
                  <a:prstClr val="white"/>
                </a:solidFill>
                <a:latin typeface="Calibri"/>
                <a:cs typeface="Calibri"/>
              </a:rPr>
              <a:t>hacer</a:t>
            </a:r>
            <a:r>
              <a:rPr lang="en-US" dirty="0">
                <a:solidFill>
                  <a:prstClr val="white"/>
                </a:solidFill>
                <a:latin typeface="Calibri"/>
                <a:cs typeface="Calibri"/>
              </a:rPr>
              <a:t>. </a:t>
            </a:r>
            <a:endParaRPr lang="en-US" dirty="0" smtClean="0">
              <a:solidFill>
                <a:prstClr val="white"/>
              </a:solidFill>
              <a:latin typeface="Calibri"/>
              <a:cs typeface="Calibri"/>
            </a:endParaRPr>
          </a:p>
          <a:p>
            <a:pPr marL="285750" indent="-285750">
              <a:spcAft>
                <a:spcPts val="1800"/>
              </a:spcAft>
              <a:buFont typeface="Arial"/>
              <a:buChar char="•"/>
            </a:pPr>
            <a:r>
              <a:rPr lang="en-US" dirty="0" smtClean="0">
                <a:solidFill>
                  <a:prstClr val="white"/>
                </a:solidFill>
                <a:latin typeface="Calibri"/>
                <a:cs typeface="Calibri"/>
              </a:rPr>
              <a:t>Un </a:t>
            </a:r>
            <a:r>
              <a:rPr lang="en-US" dirty="0" err="1">
                <a:solidFill>
                  <a:prstClr val="white"/>
                </a:solidFill>
                <a:latin typeface="Calibri"/>
                <a:cs typeface="Calibri"/>
              </a:rPr>
              <a:t>objetivo</a:t>
            </a:r>
            <a:r>
              <a:rPr lang="en-US" dirty="0">
                <a:solidFill>
                  <a:prstClr val="white"/>
                </a:solidFill>
                <a:latin typeface="Calibri"/>
                <a:cs typeface="Calibri"/>
              </a:rPr>
              <a:t> </a:t>
            </a:r>
            <a:r>
              <a:rPr lang="en-US" dirty="0" err="1">
                <a:solidFill>
                  <a:prstClr val="white"/>
                </a:solidFill>
                <a:latin typeface="Calibri"/>
                <a:cs typeface="Calibri"/>
              </a:rPr>
              <a:t>importante</a:t>
            </a:r>
            <a:r>
              <a:rPr lang="en-US" dirty="0">
                <a:solidFill>
                  <a:prstClr val="white"/>
                </a:solidFill>
                <a:latin typeface="Calibri"/>
                <a:cs typeface="Calibri"/>
              </a:rPr>
              <a:t> </a:t>
            </a:r>
            <a:r>
              <a:rPr lang="en-US" dirty="0" err="1">
                <a:solidFill>
                  <a:prstClr val="white"/>
                </a:solidFill>
                <a:latin typeface="Calibri"/>
                <a:cs typeface="Calibri"/>
              </a:rPr>
              <a:t>es</a:t>
            </a:r>
            <a:r>
              <a:rPr lang="en-US" dirty="0">
                <a:solidFill>
                  <a:prstClr val="white"/>
                </a:solidFill>
                <a:latin typeface="Calibri"/>
                <a:cs typeface="Calibri"/>
              </a:rPr>
              <a:t> </a:t>
            </a:r>
            <a:r>
              <a:rPr lang="en-US" dirty="0" err="1">
                <a:solidFill>
                  <a:prstClr val="white"/>
                </a:solidFill>
                <a:latin typeface="Calibri"/>
                <a:cs typeface="Calibri"/>
              </a:rPr>
              <a:t>duplicar</a:t>
            </a:r>
            <a:r>
              <a:rPr lang="en-US" dirty="0">
                <a:solidFill>
                  <a:prstClr val="white"/>
                </a:solidFill>
                <a:latin typeface="Calibri"/>
                <a:cs typeface="Calibri"/>
              </a:rPr>
              <a:t> el </a:t>
            </a:r>
            <a:r>
              <a:rPr lang="en-US" dirty="0" err="1">
                <a:solidFill>
                  <a:prstClr val="white"/>
                </a:solidFill>
                <a:latin typeface="Calibri"/>
                <a:cs typeface="Calibri"/>
              </a:rPr>
              <a:t>sistema</a:t>
            </a:r>
            <a:r>
              <a:rPr lang="en-US" dirty="0">
                <a:solidFill>
                  <a:prstClr val="white"/>
                </a:solidFill>
                <a:latin typeface="Calibri"/>
                <a:cs typeface="Calibri"/>
              </a:rPr>
              <a:t> y </a:t>
            </a:r>
            <a:r>
              <a:rPr lang="en-US" dirty="0" err="1">
                <a:solidFill>
                  <a:prstClr val="white"/>
                </a:solidFill>
                <a:latin typeface="Calibri"/>
                <a:cs typeface="Calibri"/>
              </a:rPr>
              <a:t>ampliar</a:t>
            </a:r>
            <a:r>
              <a:rPr lang="en-US" dirty="0">
                <a:solidFill>
                  <a:prstClr val="white"/>
                </a:solidFill>
                <a:latin typeface="Calibri"/>
                <a:cs typeface="Calibri"/>
              </a:rPr>
              <a:t> </a:t>
            </a:r>
            <a:r>
              <a:rPr lang="en-US" dirty="0" err="1">
                <a:solidFill>
                  <a:prstClr val="white"/>
                </a:solidFill>
                <a:latin typeface="Calibri"/>
                <a:cs typeface="Calibri"/>
              </a:rPr>
              <a:t>su</a:t>
            </a:r>
            <a:r>
              <a:rPr lang="en-US" dirty="0">
                <a:solidFill>
                  <a:prstClr val="white"/>
                </a:solidFill>
                <a:latin typeface="Calibri"/>
                <a:cs typeface="Calibri"/>
              </a:rPr>
              <a:t> </a:t>
            </a:r>
            <a:r>
              <a:rPr lang="en-US" dirty="0" err="1">
                <a:solidFill>
                  <a:prstClr val="white"/>
                </a:solidFill>
                <a:latin typeface="Calibri"/>
                <a:cs typeface="Calibri"/>
              </a:rPr>
              <a:t>negocio</a:t>
            </a:r>
            <a:r>
              <a:rPr lang="en-US" dirty="0">
                <a:solidFill>
                  <a:prstClr val="white"/>
                </a:solidFill>
                <a:latin typeface="Calibri"/>
                <a:cs typeface="Calibri"/>
              </a:rPr>
              <a:t> y la red. </a:t>
            </a:r>
          </a:p>
        </p:txBody>
      </p:sp>
      <p:sp>
        <p:nvSpPr>
          <p:cNvPr id="7" name="Rectangle 6"/>
          <p:cNvSpPr/>
          <p:nvPr/>
        </p:nvSpPr>
        <p:spPr>
          <a:xfrm>
            <a:off x="4038600" y="181476"/>
            <a:ext cx="4876800" cy="1477328"/>
          </a:xfrm>
          <a:prstGeom prst="rect">
            <a:avLst/>
          </a:prstGeom>
        </p:spPr>
        <p:txBody>
          <a:bodyPr wrap="square">
            <a:spAutoFit/>
          </a:bodyPr>
          <a:lstStyle/>
          <a:p>
            <a:pPr algn="ctr">
              <a:spcAft>
                <a:spcPts val="1800"/>
              </a:spcAft>
            </a:pPr>
            <a:r>
              <a:rPr lang="en-US" b="1" dirty="0" smtClean="0">
                <a:solidFill>
                  <a:srgbClr val="FFFFFF"/>
                </a:solidFill>
                <a:latin typeface="Calibri"/>
                <a:cs typeface="Calibri"/>
              </a:rPr>
              <a:t>HABLAREMOS MÁS ADELANTE SOBRE EL SISTEMA DE DUPLICACIÓN, PERO PRIMERO VAMOS A HABLAR DE LAS DIFERENTES FORMAS EN QUE PUEDE EXPANDIR SU UNFRANCHISE CON EL PROGRAMA WEBCENTER</a:t>
            </a:r>
            <a:endParaRPr lang="en-US" b="1" dirty="0">
              <a:solidFill>
                <a:srgbClr val="FFFFFF"/>
              </a:solidFill>
              <a:latin typeface="Calibri"/>
              <a:cs typeface="Calibri"/>
            </a:endParaRPr>
          </a:p>
        </p:txBody>
      </p:sp>
      <p:sp>
        <p:nvSpPr>
          <p:cNvPr id="11" name="Rectangle 10"/>
          <p:cNvSpPr/>
          <p:nvPr/>
        </p:nvSpPr>
        <p:spPr>
          <a:xfrm>
            <a:off x="4191000" y="1885952"/>
            <a:ext cx="4495800" cy="7550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spcAft>
                <a:spcPts val="600"/>
              </a:spcAft>
            </a:pPr>
            <a:r>
              <a:rPr lang="en-US" sz="2000" b="1" dirty="0" smtClean="0">
                <a:solidFill>
                  <a:prstClr val="black"/>
                </a:solidFill>
                <a:latin typeface="Calibri"/>
                <a:cs typeface="Calibri"/>
              </a:rPr>
              <a:t>PROGRAMA DE PRACTICANTES</a:t>
            </a:r>
            <a:endParaRPr lang="en-US" sz="2000" b="1" dirty="0">
              <a:solidFill>
                <a:prstClr val="black"/>
              </a:solidFill>
              <a:latin typeface="Calibri"/>
              <a:cs typeface="Calibri"/>
            </a:endParaRPr>
          </a:p>
        </p:txBody>
      </p:sp>
      <p:sp>
        <p:nvSpPr>
          <p:cNvPr id="12" name="Rectangle 11"/>
          <p:cNvSpPr/>
          <p:nvPr/>
        </p:nvSpPr>
        <p:spPr>
          <a:xfrm>
            <a:off x="4191000" y="2814676"/>
            <a:ext cx="4495800" cy="7550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spcAft>
                <a:spcPts val="600"/>
              </a:spcAft>
            </a:pPr>
            <a:r>
              <a:rPr lang="en-US" sz="2000" b="1" dirty="0" smtClean="0">
                <a:solidFill>
                  <a:srgbClr val="000000"/>
                </a:solidFill>
                <a:latin typeface="Calibri"/>
                <a:cs typeface="Calibri"/>
              </a:rPr>
              <a:t>INCENTIVAR LA PARTICIPACIÓN DE CADA CLIENTE</a:t>
            </a:r>
            <a:endParaRPr lang="en-US" sz="2000" b="1" dirty="0">
              <a:solidFill>
                <a:srgbClr val="000000"/>
              </a:solidFill>
              <a:latin typeface="Calibri"/>
              <a:cs typeface="Calibri"/>
            </a:endParaRPr>
          </a:p>
        </p:txBody>
      </p:sp>
      <p:sp>
        <p:nvSpPr>
          <p:cNvPr id="13" name="Rectangle 12"/>
          <p:cNvSpPr/>
          <p:nvPr/>
        </p:nvSpPr>
        <p:spPr>
          <a:xfrm>
            <a:off x="4191000" y="3773561"/>
            <a:ext cx="4495800" cy="7550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cap="all" dirty="0">
                <a:solidFill>
                  <a:prstClr val="black">
                    <a:lumMod val="85000"/>
                    <a:lumOff val="15000"/>
                  </a:prstClr>
                </a:solidFill>
                <a:latin typeface="Calibri"/>
              </a:rPr>
              <a:t>EMP</a:t>
            </a:r>
            <a:endParaRPr lang="en-US" sz="2000" cap="all" dirty="0">
              <a:solidFill>
                <a:prstClr val="black">
                  <a:lumMod val="85000"/>
                  <a:lumOff val="15000"/>
                </a:prstClr>
              </a:solidFill>
              <a:latin typeface="Calibri"/>
            </a:endParaRPr>
          </a:p>
        </p:txBody>
      </p:sp>
    </p:spTree>
    <p:extLst>
      <p:ext uri="{BB962C8B-B14F-4D97-AF65-F5344CB8AC3E}">
        <p14:creationId xmlns:p14="http://schemas.microsoft.com/office/powerpoint/2010/main" val="280457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134</TotalTime>
  <Words>4961</Words>
  <Application>Microsoft Macintosh PowerPoint</Application>
  <PresentationFormat>On-screen Show (16:9)</PresentationFormat>
  <Paragraphs>605</Paragraphs>
  <Slides>59</Slides>
  <Notes>56</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Sarah Rose Stack</cp:lastModifiedBy>
  <cp:revision>38</cp:revision>
  <dcterms:created xsi:type="dcterms:W3CDTF">2010-04-12T23:12:02Z</dcterms:created>
  <dcterms:modified xsi:type="dcterms:W3CDTF">2015-07-17T21:23:26Z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